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0" r:id="rId6"/>
    <p:sldId id="261" r:id="rId7"/>
    <p:sldId id="273" r:id="rId8"/>
    <p:sldId id="263" r:id="rId9"/>
    <p:sldId id="265" r:id="rId10"/>
    <p:sldId id="266" r:id="rId11"/>
    <p:sldId id="264" r:id="rId12"/>
    <p:sldId id="267" r:id="rId13"/>
    <p:sldId id="274" r:id="rId14"/>
    <p:sldId id="275" r:id="rId15"/>
    <p:sldId id="268" r:id="rId16"/>
    <p:sldId id="269" r:id="rId17"/>
    <p:sldId id="270" r:id="rId18"/>
    <p:sldId id="271" r:id="rId19"/>
    <p:sldId id="27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66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092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64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716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7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832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505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379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166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379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418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17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3B4DA-45DC-40AE-A72B-2683B07CD1C0}" type="datetimeFigureOut">
              <a:rPr lang="ru-RU" smtClean="0"/>
              <a:pPr/>
              <a:t>27.04.2017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09A0F-8D11-4DD5-835F-18E40B2C8E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8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298"/>
            <a:ext cx="8229600" cy="120354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Психологический настрой на урок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5616" y="980728"/>
            <a:ext cx="7776864" cy="58772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Приветствие</a:t>
            </a:r>
          </a:p>
          <a:p>
            <a:pPr marL="0" indent="0" algn="ctr">
              <a:buNone/>
            </a:pP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Учащиеся поочередно касаются одноименных пальцев рук своего соседа, начиная с больших пальцев и говорят: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Желаю </a:t>
            </a: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(соприкасаются большими пальцами)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у</a:t>
            </a: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спеха </a:t>
            </a: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(указательными)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большого</a:t>
            </a: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(средними)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о всём  </a:t>
            </a: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(безымянными)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и</a:t>
            </a: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везде  </a:t>
            </a: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(мизинцами)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Здравствуйте! </a:t>
            </a:r>
          </a:p>
          <a:p>
            <a:pPr marL="0" indent="0">
              <a:buNone/>
            </a:pP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(прикосновение всей ладонью)</a:t>
            </a:r>
            <a:endParaRPr lang="ru-RU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endParaRPr lang="ru-RU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1719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132856"/>
            <a:ext cx="7344816" cy="4464496"/>
          </a:xfrm>
        </p:spPr>
        <p:txBody>
          <a:bodyPr anchor="t"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Упражнение №5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Стихотворение                                   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«Метро»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Выучить наизусть.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страница: 151.</a:t>
            </a:r>
            <a:endParaRPr lang="ru-RU" sz="3600" b="1" dirty="0">
              <a:solidFill>
                <a:srgbClr val="FF00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83768" y="1412776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Monotype Corsiva" panose="03010101010201010101" pitchFamily="66" charset="0"/>
              </a:rPr>
              <a:t>Домашнее задание</a:t>
            </a:r>
            <a:endParaRPr lang="ru-RU" sz="4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10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3888432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Тема:</a:t>
            </a:r>
            <a:br>
              <a:rPr lang="ru-RU" sz="40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«В городе. Экскурсия в музей»</a:t>
            </a:r>
            <a:br>
              <a:rPr lang="ru-RU" sz="40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29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11560" y="6021288"/>
            <a:ext cx="8136904" cy="83671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84784"/>
            <a:ext cx="7704856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Познакомить с содержанием текста </a:t>
            </a:r>
            <a:r>
              <a:rPr lang="ru-RU" sz="20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«Экскурсия в музей»,</a:t>
            </a: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с опорой на родной язык, закрепить умения и навыки письменной и устной речи;</a:t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1) активизировать речь учащихся новыми словами, ввести их в речь, закрепить речевые умения;</a:t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2) развивать способность к самопознанию, усилить смысловые функции, мыслительную деятельность, расширить кругозор учащихся;</a:t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3) воспитывать в детях доброту и понимание к животным, осуществить позитивный настрой через нравственное воспитание, формировать в них коллективное начало, уважение друг к другу; привить интерес к теме.</a:t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Тип </a:t>
            </a: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урока: урок-соревнование.</a:t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Метод урока: комбинированный</a:t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Оборудование: предметные картинки с изображением </a:t>
            </a:r>
            <a:r>
              <a:rPr lang="ru-RU" sz="20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музеев, </a:t>
            </a:r>
          </a:p>
          <a:p>
            <a:pPr marL="0" indent="0">
              <a:buNone/>
            </a:pPr>
            <a:r>
              <a:rPr lang="ru-RU" sz="20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раздаточные материалы.</a:t>
            </a:r>
            <a:br>
              <a:rPr lang="ru-RU" sz="20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endParaRPr lang="ru-RU" sz="20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1083446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Monotype Corsiva" panose="03010101010201010101" pitchFamily="66" charset="0"/>
              </a:rPr>
              <a:t>Цель урока</a:t>
            </a:r>
            <a:endParaRPr lang="ru-RU" sz="3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44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24744"/>
            <a:ext cx="7632848" cy="86409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Словарная работа </a:t>
            </a: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endParaRPr lang="ru-RU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7507" y="1772816"/>
            <a:ext cx="6984776" cy="453650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На экскурсию</a:t>
            </a:r>
            <a:r>
              <a:rPr lang="ru-RU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-экскурсия</a:t>
            </a:r>
            <a:r>
              <a:rPr lang="kk-KZ" sz="28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ғ</a:t>
            </a:r>
            <a:r>
              <a:rPr lang="kk-KZ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а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kk-KZ" sz="28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Выставка</a:t>
            </a:r>
            <a:r>
              <a:rPr lang="kk-KZ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-көрме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kk-KZ" sz="28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Национальные костюмы</a:t>
            </a:r>
            <a:r>
              <a:rPr lang="kk-KZ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-ұлттық костюмдер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kk-KZ" sz="28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Старинная одежда-</a:t>
            </a:r>
            <a:r>
              <a:rPr lang="kk-KZ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ескі заманнан қалған киім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kk-KZ" sz="28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Древние ножи- </a:t>
            </a:r>
            <a:r>
              <a:rPr lang="kk-KZ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ертедегі пышақтар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kk-KZ" sz="28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Воин</a:t>
            </a:r>
            <a:r>
              <a:rPr lang="kk-KZ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-жауынгер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kk-KZ" sz="28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Много веков назад- </a:t>
            </a:r>
            <a:r>
              <a:rPr lang="kk-KZ" sz="2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көп ғасырлар бұрын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1247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611560" y="1052736"/>
            <a:ext cx="8136904" cy="6624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Экскурсия в музей</a:t>
            </a:r>
          </a:p>
          <a:p>
            <a:pPr marL="0" indent="0">
              <a:buNone/>
            </a:pPr>
            <a:r>
              <a:rPr lang="kk-KZ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     В </a:t>
            </a:r>
            <a:r>
              <a:rPr lang="kk-KZ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воскресенье Галым и Амиржан пошли на экскурсию а </a:t>
            </a:r>
            <a:r>
              <a:rPr lang="kk-KZ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Национальный </a:t>
            </a:r>
            <a:r>
              <a:rPr lang="kk-KZ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музей</a:t>
            </a:r>
            <a:r>
              <a:rPr lang="ru-RU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. В музее высокие светлые залы. В одном зале много картин. На картинах изображены природа и животный мир, трудовая и культурная жизнь народов Казахстана. </a:t>
            </a:r>
          </a:p>
          <a:p>
            <a:pPr marL="0" indent="0">
              <a:buNone/>
            </a:pPr>
            <a:r>
              <a:rPr lang="ru-RU" sz="22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  В другом зале – выставка казахских национальных костюмов: старинная одежда, обувь. На полках лежат древние ножи, топоры, посуда. </a:t>
            </a:r>
            <a:endParaRPr lang="ru-RU" sz="22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 В большом зале они увидели древнего казахского воина. Его называют золотым  человеком. На нём богатая одежда из чистого золота. Воин жил много веков назад на земле Казахстана.</a:t>
            </a:r>
          </a:p>
          <a:p>
            <a:pPr marL="0" indent="0">
              <a:buNone/>
            </a:pPr>
            <a:r>
              <a:rPr lang="ru-RU" sz="22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 Мальчики тихо ходили по залам музея и узнали много </a:t>
            </a:r>
          </a:p>
          <a:p>
            <a:pPr marL="0" indent="0">
              <a:buNone/>
            </a:pPr>
            <a:r>
              <a:rPr lang="ru-RU" sz="22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интересного из истории своего народа.</a:t>
            </a:r>
            <a:endParaRPr lang="ru-RU" sz="22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76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7437512" cy="86409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/>
            </a:r>
            <a:br>
              <a:rPr lang="ru-RU" dirty="0" smtClean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/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 smtClean="0">
                <a:latin typeface="Monotype Corsiva" panose="03010101010201010101" pitchFamily="66" charset="0"/>
              </a:rPr>
              <a:t/>
            </a:r>
            <a:br>
              <a:rPr lang="ru-RU" dirty="0" smtClean="0">
                <a:latin typeface="Monotype Corsiva" panose="03010101010201010101" pitchFamily="66" charset="0"/>
              </a:rPr>
            </a:br>
            <a:r>
              <a:rPr lang="ru-RU" dirty="0" smtClean="0">
                <a:latin typeface="Monotype Corsiva" panose="03010101010201010101" pitchFamily="66" charset="0"/>
              </a:rPr>
              <a:t>Вопросы </a:t>
            </a:r>
            <a:r>
              <a:rPr lang="ru-RU" dirty="0">
                <a:latin typeface="Monotype Corsiva" panose="03010101010201010101" pitchFamily="66" charset="0"/>
              </a:rPr>
              <a:t>к тексту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1660126"/>
            <a:ext cx="216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1. Как зовут братьев?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779912" y="162880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Галым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и </a:t>
            </a:r>
            <a:r>
              <a:rPr lang="ru-RU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Амирхан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2123564"/>
            <a:ext cx="39800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2. В какой музей они пошли на экскурсию?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22352" y="2123564"/>
            <a:ext cx="2098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Национальный музей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2618328"/>
            <a:ext cx="22028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3. Какие залы в музее?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913495" y="2639503"/>
            <a:ext cx="1830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Высокие и светлые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3229514"/>
            <a:ext cx="31806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4. Что изображено  на картинах ?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830287" y="324856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Природа и животный мир, трудовая и </a:t>
            </a:r>
          </a:p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 народная жизнь народов Казахстана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345644" y="3941667"/>
            <a:ext cx="3095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5. Что находится в другом зале?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458445" y="39551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Выставка 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национальных казахских    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костюмов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364282" y="4598184"/>
            <a:ext cx="24465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6. Что лежит на полках?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458445" y="4598184"/>
            <a:ext cx="2848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Древние ножи, топоры, посуда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371964" y="5109869"/>
            <a:ext cx="30430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7. Что стоит в большом зале? 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476931" y="5109869"/>
            <a:ext cx="2087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Воин-золотой человек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356094" y="5488319"/>
            <a:ext cx="3988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8. О чём узнали мальчики побывав в музее? 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492902" y="6009122"/>
            <a:ext cx="4083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Много интересного из истории своего народа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74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39868"/>
            <a:ext cx="3312368" cy="18480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939" y="1239868"/>
            <a:ext cx="3456000" cy="18748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25" y="3861048"/>
            <a:ext cx="3343275" cy="201967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971600" y="338659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Национальный </a:t>
            </a:r>
            <a:r>
              <a:rPr lang="ru-RU" dirty="0" smtClean="0">
                <a:latin typeface="Monotype Corsiva" panose="03010101010201010101" pitchFamily="66" charset="0"/>
              </a:rPr>
              <a:t>музей  </a:t>
            </a:r>
            <a:r>
              <a:rPr lang="ru-RU" dirty="0" err="1" smtClean="0">
                <a:latin typeface="Monotype Corsiva" panose="03010101010201010101" pitchFamily="66" charset="0"/>
              </a:rPr>
              <a:t>г.Алматы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10939" y="338659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Национальный музей г. Астана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6222587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Эрмитаж  Россия г. С-Петербург</a:t>
            </a:r>
            <a:endParaRPr lang="ru-RU" dirty="0"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452" y="3843877"/>
            <a:ext cx="3515113" cy="20330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TextBox 10"/>
          <p:cNvSpPr txBox="1"/>
          <p:nvPr/>
        </p:nvSpPr>
        <p:spPr>
          <a:xfrm>
            <a:off x="4784612" y="6084087"/>
            <a:ext cx="4644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Историко-</a:t>
            </a:r>
            <a:r>
              <a:rPr lang="ru-RU" dirty="0" err="1" smtClean="0">
                <a:latin typeface="Monotype Corsiva" panose="03010101010201010101" pitchFamily="66" charset="0"/>
              </a:rPr>
              <a:t>архелогический</a:t>
            </a:r>
            <a:r>
              <a:rPr lang="ru-RU" dirty="0" smtClean="0">
                <a:latin typeface="Monotype Corsiva" panose="03010101010201010101" pitchFamily="66" charset="0"/>
              </a:rPr>
              <a:t> музей </a:t>
            </a:r>
          </a:p>
          <a:p>
            <a:r>
              <a:rPr lang="ru-RU" dirty="0" smtClean="0">
                <a:latin typeface="Monotype Corsiva" panose="03010101010201010101" pitchFamily="66" charset="0"/>
              </a:rPr>
              <a:t>Британия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smtClean="0">
                <a:latin typeface="Monotype Corsiva" panose="03010101010201010101" pitchFamily="66" charset="0"/>
              </a:rPr>
              <a:t> г. Лондон</a:t>
            </a:r>
            <a:endParaRPr lang="ru-RU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16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492896"/>
            <a:ext cx="6444000" cy="410229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809224" y="1170191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 smtClean="0">
                <a:latin typeface="Monotype Corsiva" panose="03010101010201010101" pitchFamily="66" charset="0"/>
              </a:rPr>
              <a:t>Мангистауский</a:t>
            </a:r>
            <a:r>
              <a:rPr lang="ru-RU" sz="2800" dirty="0" smtClean="0">
                <a:latin typeface="Monotype Corsiva" panose="03010101010201010101" pitchFamily="66" charset="0"/>
              </a:rPr>
              <a:t> областной</a:t>
            </a:r>
          </a:p>
          <a:p>
            <a:pPr algn="ctr"/>
            <a:r>
              <a:rPr lang="ru-RU" sz="2800" dirty="0" smtClean="0">
                <a:latin typeface="Monotype Corsiva" panose="03010101010201010101" pitchFamily="66" charset="0"/>
              </a:rPr>
              <a:t> историко-</a:t>
            </a:r>
            <a:r>
              <a:rPr lang="ru-RU" sz="2800" dirty="0" err="1" smtClean="0">
                <a:latin typeface="Monotype Corsiva" panose="03010101010201010101" pitchFamily="66" charset="0"/>
              </a:rPr>
              <a:t>краеведический</a:t>
            </a:r>
            <a:r>
              <a:rPr lang="ru-RU" sz="2800" dirty="0" smtClean="0">
                <a:latin typeface="Monotype Corsiva" panose="03010101010201010101" pitchFamily="66" charset="0"/>
              </a:rPr>
              <a:t> музей г. Актау 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695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3312368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Monotype Corsiva" panose="03010101010201010101" pitchFamily="66" charset="0"/>
              </a:rPr>
              <a:t>Объяснение  </a:t>
            </a:r>
            <a:r>
              <a:rPr lang="ru-RU" sz="3600" dirty="0">
                <a:latin typeface="Monotype Corsiva" panose="03010101010201010101" pitchFamily="66" charset="0"/>
              </a:rPr>
              <a:t>грамматической </a:t>
            </a:r>
            <a:r>
              <a:rPr lang="ru-RU" sz="3600" dirty="0" smtClean="0">
                <a:latin typeface="Monotype Corsiva" panose="03010101010201010101" pitchFamily="66" charset="0"/>
              </a:rPr>
              <a:t>темы</a:t>
            </a:r>
            <a:br>
              <a:rPr lang="ru-RU" sz="3600" dirty="0" smtClean="0">
                <a:latin typeface="Monotype Corsiva" panose="03010101010201010101" pitchFamily="66" charset="0"/>
              </a:rPr>
            </a:br>
            <a:r>
              <a:rPr lang="ru-RU" sz="2400" dirty="0" smtClean="0">
                <a:latin typeface="Monotype Corsiva" panose="03010101010201010101" pitchFamily="66" charset="0"/>
              </a:rPr>
              <a:t>«Множественное </a:t>
            </a:r>
            <a:r>
              <a:rPr lang="ru-RU" sz="2400" dirty="0">
                <a:latin typeface="Monotype Corsiva" panose="03010101010201010101" pitchFamily="66" charset="0"/>
              </a:rPr>
              <a:t>число </a:t>
            </a:r>
            <a:r>
              <a:rPr lang="ru-RU" sz="2400" dirty="0" smtClean="0">
                <a:latin typeface="Monotype Corsiva" panose="03010101010201010101" pitchFamily="66" charset="0"/>
              </a:rPr>
              <a:t>имени существительного</a:t>
            </a:r>
            <a:r>
              <a:rPr lang="ru-RU" sz="3600" dirty="0">
                <a:latin typeface="Monotype Corsiva" panose="03010101010201010101" pitchFamily="66" charset="0"/>
              </a:rPr>
              <a:t>»</a:t>
            </a:r>
            <a:br>
              <a:rPr lang="ru-RU" sz="3600" dirty="0">
                <a:latin typeface="Monotype Corsiva" panose="03010101010201010101" pitchFamily="66" charset="0"/>
              </a:rPr>
            </a:br>
            <a:r>
              <a:rPr lang="ru-RU" sz="3600" dirty="0">
                <a:latin typeface="Monotype Corsiva" panose="03010101010201010101" pitchFamily="66" charset="0"/>
              </a:rPr>
              <a:t/>
            </a:r>
            <a:br>
              <a:rPr lang="ru-RU" sz="3600" dirty="0">
                <a:latin typeface="Monotype Corsiva" panose="03010101010201010101" pitchFamily="66" charset="0"/>
              </a:rPr>
            </a:br>
            <a:endParaRPr lang="ru-RU" sz="3600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3068960"/>
            <a:ext cx="7859216" cy="345638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000" dirty="0" smtClean="0">
              <a:latin typeface="Monotype Corsiva" panose="03010101010201010101" pitchFamily="66" charset="0"/>
            </a:endParaRPr>
          </a:p>
          <a:p>
            <a:r>
              <a:rPr lang="ru-RU" sz="2000" dirty="0" smtClean="0">
                <a:latin typeface="Monotype Corsiva" panose="03010101010201010101" pitchFamily="66" charset="0"/>
              </a:rPr>
              <a:t>При изменении имени существительного по числам 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изменяется его окончание.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Например: станци</a:t>
            </a:r>
            <a:r>
              <a:rPr lang="ru-RU" sz="2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я</a:t>
            </a:r>
            <a:r>
              <a:rPr lang="ru-RU" sz="2000" dirty="0" smtClean="0">
                <a:latin typeface="Monotype Corsiva" panose="03010101010201010101" pitchFamily="66" charset="0"/>
              </a:rPr>
              <a:t>-станци</a:t>
            </a:r>
            <a:r>
              <a:rPr lang="ru-RU" sz="2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и</a:t>
            </a:r>
            <a:r>
              <a:rPr lang="ru-RU" sz="2000" dirty="0" smtClean="0">
                <a:latin typeface="Monotype Corsiva" panose="03010101010201010101" pitchFamily="66" charset="0"/>
              </a:rPr>
              <a:t>, машин</a:t>
            </a:r>
            <a:r>
              <a:rPr lang="ru-RU" sz="2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а</a:t>
            </a:r>
            <a:r>
              <a:rPr lang="ru-RU" sz="2000" dirty="0" smtClean="0">
                <a:latin typeface="Monotype Corsiva" panose="03010101010201010101" pitchFamily="66" charset="0"/>
              </a:rPr>
              <a:t>-машин</a:t>
            </a:r>
            <a:r>
              <a:rPr lang="ru-RU" sz="2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ы</a:t>
            </a:r>
            <a:r>
              <a:rPr lang="ru-RU" sz="2000" dirty="0" smtClean="0"/>
              <a:t>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076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96752"/>
            <a:ext cx="7560840" cy="108012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Работа на доске</a:t>
            </a:r>
            <a:r>
              <a:rPr lang="ru-RU" dirty="0">
                <a:latin typeface="Monotype Corsiva" panose="03010101010201010101" pitchFamily="66" charset="0"/>
              </a:rPr>
              <a:t/>
            </a:r>
            <a:br>
              <a:rPr lang="ru-RU" dirty="0">
                <a:latin typeface="Monotype Corsiva" panose="03010101010201010101" pitchFamily="66" charset="0"/>
              </a:rPr>
            </a:b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600200"/>
            <a:ext cx="7931224" cy="4525963"/>
          </a:xfrm>
        </p:spPr>
        <p:txBody>
          <a:bodyPr>
            <a:norm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1)Упражнение №2 стр.154</a:t>
            </a:r>
          </a:p>
          <a:p>
            <a:r>
              <a:rPr lang="ru-RU" dirty="0">
                <a:latin typeface="Monotype Corsiva" panose="03010101010201010101" pitchFamily="66" charset="0"/>
              </a:rPr>
              <a:t>Составить два предложения по схеме.</a:t>
            </a:r>
          </a:p>
          <a:p>
            <a:r>
              <a:rPr lang="ru-RU" dirty="0">
                <a:latin typeface="Monotype Corsiva" panose="03010101010201010101" pitchFamily="66" charset="0"/>
              </a:rPr>
              <a:t>2)Упражнение №4 стр.154</a:t>
            </a:r>
          </a:p>
          <a:p>
            <a:r>
              <a:rPr lang="ru-RU" dirty="0">
                <a:latin typeface="Monotype Corsiva" panose="03010101010201010101" pitchFamily="66" charset="0"/>
              </a:rPr>
              <a:t>Написать данные существительные во множественном числе.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98122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426170"/>
          </a:xfrm>
        </p:spPr>
        <p:txBody>
          <a:bodyPr/>
          <a:lstStyle/>
          <a:p>
            <a:r>
              <a:rPr lang="ru-RU" dirty="0" smtClean="0">
                <a:latin typeface="Monotype Corsiva" panose="03010101010201010101" pitchFamily="66" charset="0"/>
              </a:rPr>
              <a:t>Разделение на две команды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412776"/>
            <a:ext cx="7632848" cy="47133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Задания в конвертах.</a:t>
            </a:r>
          </a:p>
          <a:p>
            <a:pPr marL="0" indent="0" algn="just">
              <a:buNone/>
            </a:pP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 3 задания по упражнениям №5, №6, №7. </a:t>
            </a:r>
          </a:p>
          <a:p>
            <a:pPr marL="0" indent="0" algn="just">
              <a:buNone/>
            </a:pP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1)	Написать слова по группам.</a:t>
            </a:r>
          </a:p>
          <a:p>
            <a:pPr marL="0" indent="0" algn="just">
              <a:buNone/>
            </a:pP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2)	Прочитать и назвать одним словом.</a:t>
            </a:r>
          </a:p>
          <a:p>
            <a:pPr marL="0" indent="0" algn="just">
              <a:buNone/>
            </a:pPr>
            <a:r>
              <a:rPr lang="ru-RU" dirty="0">
                <a:latin typeface="Monotype Corsiva" panose="03010101010201010101" pitchFamily="66" charset="0"/>
                <a:cs typeface="Times New Roman" panose="02020603050405020304" pitchFamily="18" charset="0"/>
              </a:rPr>
              <a:t>3)	К каждому существительному подобрать прилагательное и написать словосочетания.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91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        1) Упражнение  №5  Написать слова по группам.</a:t>
            </a:r>
          </a:p>
          <a:p>
            <a:pPr marL="0" indent="0"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           Транспорт: метро,…..,…,….  .  Поезд, автобус, машина, самолёт, корабль..</a:t>
            </a:r>
            <a:r>
              <a:rPr lang="ru-RU" sz="2000" dirty="0" err="1" smtClean="0">
                <a:latin typeface="Monotype Corsiva" panose="03010101010201010101" pitchFamily="66" charset="0"/>
              </a:rPr>
              <a:t>и.т.д</a:t>
            </a:r>
            <a:r>
              <a:rPr lang="ru-RU" sz="2000" dirty="0" smtClean="0">
                <a:latin typeface="Monotype Corsiva" panose="03010101010201010101" pitchFamily="66" charset="0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Музыкальные инструменты: скрипка,….,....   .  Домбра, гитара, пианино, гармошка, балалайка, </a:t>
            </a:r>
            <a:r>
              <a:rPr lang="ru-RU" sz="2000" dirty="0" err="1" smtClean="0">
                <a:latin typeface="Monotype Corsiva" panose="03010101010201010101" pitchFamily="66" charset="0"/>
              </a:rPr>
              <a:t>кобыз</a:t>
            </a:r>
            <a:r>
              <a:rPr lang="ru-RU" sz="2000" dirty="0" smtClean="0">
                <a:latin typeface="Monotype Corsiva" panose="03010101010201010101" pitchFamily="66" charset="0"/>
              </a:rPr>
              <a:t>…</a:t>
            </a:r>
            <a:r>
              <a:rPr lang="ru-RU" sz="2000" dirty="0" err="1" smtClean="0">
                <a:latin typeface="Monotype Corsiva" panose="03010101010201010101" pitchFamily="66" charset="0"/>
              </a:rPr>
              <a:t>и.т.д</a:t>
            </a:r>
            <a:r>
              <a:rPr lang="ru-RU" sz="2000" dirty="0" smtClean="0">
                <a:latin typeface="Monotype Corsiva" panose="03010101010201010101" pitchFamily="66" charset="0"/>
              </a:rPr>
              <a:t>.</a:t>
            </a:r>
          </a:p>
          <a:p>
            <a:pPr marL="0" indent="0"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        2) Упражнение №6   Прочитать , назвать одним словом.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 Берёза, дуб, клён, сосна, ель - ....   .      Деревья. 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 Диван, полка, стол, стулья, шкаф –это……   .   Мебель.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 Аист, журавль, цапля, орёл – это……  .   Птицы.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 Лев, тигр, медведь, волк, лиса –это………   . Дикие животные. 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3) Упражнение № 7 К каждому существительному подобрать 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   нужное прилагательное и написать словосочетание.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  Волк, дерево, заяц, небо, собака, человек, лиса, солнце, белка. 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Слова для справок: добрый, злой, хитрый, трусливый, </a:t>
            </a:r>
          </a:p>
          <a:p>
            <a:pPr marL="0" indent="0">
              <a:buNone/>
            </a:pP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smtClean="0">
                <a:latin typeface="Monotype Corsiva" panose="03010101010201010101" pitchFamily="66" charset="0"/>
              </a:rPr>
              <a:t>          умный, пушистый, яркий , чистый, высокий.</a:t>
            </a:r>
          </a:p>
          <a:p>
            <a:pPr marL="0" indent="0">
              <a:buNone/>
            </a:pPr>
            <a:endParaRPr lang="ru-RU" sz="2000" dirty="0" smtClean="0">
              <a:latin typeface="Monotype Corsiva" panose="03010101010201010101" pitchFamily="66" charset="0"/>
            </a:endParaRPr>
          </a:p>
          <a:p>
            <a:r>
              <a:rPr lang="ru-RU" sz="2000" dirty="0" smtClean="0">
                <a:latin typeface="Monotype Corsiva" panose="03010101010201010101" pitchFamily="66" charset="0"/>
              </a:rPr>
              <a:t>1)Волк  злой, заяц трусливый, небо чистое, человек умный</a:t>
            </a:r>
            <a:endParaRPr lang="ru-RU" sz="2000" dirty="0">
              <a:latin typeface="Monotype Corsiva" panose="03010101010201010101" pitchFamily="66" charset="0"/>
            </a:endParaRPr>
          </a:p>
          <a:p>
            <a:r>
              <a:rPr lang="ru-RU" sz="2000" dirty="0">
                <a:latin typeface="Monotype Corsiva" panose="03010101010201010101" pitchFamily="66" charset="0"/>
              </a:rPr>
              <a:t>2)Дерево высокое, собака пушистая, лиса хитрая, солнце яркое. </a:t>
            </a:r>
          </a:p>
          <a:p>
            <a:pPr marL="0" indent="0">
              <a:buNone/>
            </a:pPr>
            <a:endParaRPr lang="ru-RU" sz="2000" dirty="0" smtClean="0">
              <a:latin typeface="Monotype Corsiva" panose="03010101010201010101" pitchFamily="66" charset="0"/>
            </a:endParaRPr>
          </a:p>
          <a:p>
            <a:endParaRPr lang="ru-RU" sz="2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5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331640" y="953869"/>
            <a:ext cx="4445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1) Упражнение  №5  Написать слова по группам.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1220" y="1364062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Транспорт: метро,…..,…,….  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309510" y="1336515"/>
            <a:ext cx="47292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>   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Поезд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, автобус, машина, 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самолёт, корабль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..</a:t>
            </a:r>
            <a:r>
              <a:rPr lang="ru-RU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и.т.д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42296" y="1730786"/>
            <a:ext cx="4297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smtClean="0">
                <a:latin typeface="Monotype Corsiva" panose="03010101010201010101" pitchFamily="66" charset="0"/>
              </a:rPr>
              <a:t> Музыкальные </a:t>
            </a:r>
            <a:r>
              <a:rPr lang="ru-RU" dirty="0">
                <a:latin typeface="Monotype Corsiva" panose="03010101010201010101" pitchFamily="66" charset="0"/>
              </a:rPr>
              <a:t>инструменты: скрипка</a:t>
            </a:r>
            <a:r>
              <a:rPr lang="ru-RU" dirty="0" smtClean="0">
                <a:latin typeface="Monotype Corsiva" panose="03010101010201010101" pitchFamily="66" charset="0"/>
              </a:rPr>
              <a:t>,….,.. . 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36730" y="1733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Домбра, гитара, пианино, гармошка, балалайка, </a:t>
            </a:r>
            <a:r>
              <a:rPr lang="ru-RU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кобыз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…</a:t>
            </a:r>
            <a:r>
              <a:rPr lang="ru-RU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и.т.д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31640" y="2325813"/>
            <a:ext cx="5172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2) Упражнение №6   Прочитать , назвать одним словом.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21292" y="2645205"/>
            <a:ext cx="32239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 Берёза, дуб, клён, сосна, ель - ....   .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923286" y="2645205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Деревья.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53039" y="3012346"/>
            <a:ext cx="43091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Диван, полка, стол, стулья, шкаф –это……   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921165" y="3001659"/>
            <a:ext cx="870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Мебель</a:t>
            </a:r>
            <a:r>
              <a:rPr lang="ru-RU" dirty="0">
                <a:latin typeface="Monotype Corsiva" panose="03010101010201010101" pitchFamily="66" charset="0"/>
              </a:rPr>
              <a:t>.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53039" y="3360456"/>
            <a:ext cx="37240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Аист, журавль, цапля, орёл – это……  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912347" y="3314024"/>
            <a:ext cx="888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Птицы.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42180" y="3673919"/>
            <a:ext cx="41424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Лев, тигр, медведь, волк, лиса –это………   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840267" y="3672669"/>
            <a:ext cx="1845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Дикие 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животные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311716" y="4092309"/>
            <a:ext cx="58151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 3) Упражнение № 7 К каждому существительному подобрать </a:t>
            </a:r>
          </a:p>
          <a:p>
            <a:r>
              <a:rPr lang="ru-RU" dirty="0">
                <a:latin typeface="Monotype Corsiva" panose="03010101010201010101" pitchFamily="66" charset="0"/>
              </a:rPr>
              <a:t>              нужное прилагательное и написать словосочетание.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21292" y="5248136"/>
            <a:ext cx="60528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 </a:t>
            </a:r>
          </a:p>
          <a:p>
            <a:endParaRPr lang="ru-RU" dirty="0" smtClean="0">
              <a:latin typeface="Monotype Corsiva" panose="03010101010201010101" pitchFamily="66" charset="0"/>
            </a:endParaRPr>
          </a:p>
          <a:p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80502" y="5293024"/>
            <a:ext cx="60528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 </a:t>
            </a:r>
          </a:p>
          <a:p>
            <a:endParaRPr lang="ru-RU" dirty="0" smtClean="0">
              <a:latin typeface="Monotype Corsiva" panose="03010101010201010101" pitchFamily="66" charset="0"/>
            </a:endParaRPr>
          </a:p>
          <a:p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11525" y="4787698"/>
            <a:ext cx="6415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Monotype Corsiva" panose="03010101010201010101" pitchFamily="66" charset="0"/>
              </a:rPr>
              <a:t>Волк, дерево, заяц, небо, собака, человек, лиса, солнце, белка. </a:t>
            </a:r>
          </a:p>
          <a:p>
            <a:r>
              <a:rPr lang="ru-RU" dirty="0">
                <a:latin typeface="Monotype Corsiva" panose="03010101010201010101" pitchFamily="66" charset="0"/>
              </a:rPr>
              <a:t>           Слова для справок: добрый, злой, хитрый, трусливый, </a:t>
            </a:r>
          </a:p>
          <a:p>
            <a:r>
              <a:rPr lang="ru-RU" dirty="0">
                <a:latin typeface="Monotype Corsiva" panose="03010101010201010101" pitchFamily="66" charset="0"/>
              </a:rPr>
              <a:t>           умный, пушистый, яркий , чистый, высокий.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680502" y="5647907"/>
            <a:ext cx="56196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1)Волк  злой, заяц трусливый, небо чистое, человек 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умный.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78120" y="6048956"/>
            <a:ext cx="58256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2)Дерево высокое, собака пушистая, лиса хитрая, солнце яркое. 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97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anose="03010101010201010101" pitchFamily="66" charset="0"/>
              </a:rPr>
              <a:t/>
            </a:r>
            <a:br>
              <a:rPr lang="ru-RU" dirty="0" smtClean="0">
                <a:latin typeface="Monotype Corsiva" panose="03010101010201010101" pitchFamily="66" charset="0"/>
              </a:rPr>
            </a:br>
            <a:r>
              <a:rPr lang="ru-RU" sz="4900" dirty="0" smtClean="0">
                <a:latin typeface="Monotype Corsiva" panose="03010101010201010101" pitchFamily="66" charset="0"/>
              </a:rPr>
              <a:t>Работа </a:t>
            </a:r>
            <a:r>
              <a:rPr lang="ru-RU" sz="4900" dirty="0">
                <a:latin typeface="Monotype Corsiva" panose="03010101010201010101" pitchFamily="66" charset="0"/>
              </a:rPr>
              <a:t>по методу «</a:t>
            </a:r>
            <a:r>
              <a:rPr lang="ru-RU" sz="4900" dirty="0" err="1">
                <a:latin typeface="Monotype Corsiva" panose="03010101010201010101" pitchFamily="66" charset="0"/>
              </a:rPr>
              <a:t>Синквейн</a:t>
            </a:r>
            <a:r>
              <a:rPr lang="ru-RU" sz="4900" dirty="0">
                <a:latin typeface="Monotype Corsiva" panose="03010101010201010101" pitchFamily="66" charset="0"/>
              </a:rPr>
              <a:t>».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8" y="2564904"/>
            <a:ext cx="6923112" cy="3561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>
                <a:latin typeface="Monotype Corsiva" panose="03010101010201010101" pitchFamily="66" charset="0"/>
              </a:rPr>
              <a:t>1)	Тема-</a:t>
            </a:r>
            <a:r>
              <a:rPr lang="ru-RU" sz="4800" dirty="0">
                <a:solidFill>
                  <a:srgbClr val="C00000"/>
                </a:solidFill>
                <a:latin typeface="Monotype Corsiva" panose="03010101010201010101" pitchFamily="66" charset="0"/>
              </a:rPr>
              <a:t>«Город»</a:t>
            </a:r>
          </a:p>
          <a:p>
            <a:pPr marL="0" indent="0">
              <a:buNone/>
            </a:pPr>
            <a:r>
              <a:rPr lang="ru-RU" sz="4800" dirty="0">
                <a:latin typeface="Monotype Corsiva" panose="03010101010201010101" pitchFamily="66" charset="0"/>
              </a:rPr>
              <a:t>2)	Тема-</a:t>
            </a:r>
            <a:r>
              <a:rPr lang="ru-RU" sz="4800" dirty="0">
                <a:solidFill>
                  <a:srgbClr val="C00000"/>
                </a:solidFill>
                <a:latin typeface="Monotype Corsiva" panose="03010101010201010101" pitchFamily="66" charset="0"/>
              </a:rPr>
              <a:t>«Музей»</a:t>
            </a:r>
          </a:p>
        </p:txBody>
      </p:sp>
    </p:spTree>
    <p:extLst>
      <p:ext uri="{BB962C8B-B14F-4D97-AF65-F5344CB8AC3E}">
        <p14:creationId xmlns:p14="http://schemas.microsoft.com/office/powerpoint/2010/main" val="340373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Monotype Corsiva" panose="03010101010201010101" pitchFamily="66" charset="0"/>
              </a:rPr>
              <a:t>Рефлексия 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ru-RU" sz="2000" dirty="0" smtClean="0">
                <a:latin typeface="Monotype Corsiva" panose="03010101010201010101" pitchFamily="66" charset="0"/>
              </a:rPr>
              <a:t>1) Понравился ли тебе урок?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А) да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Б) нет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2) Понравился ли ты сам себе на уроке?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А) да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Б) нет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3) Трудно ли тебе было работать?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А) да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Б) нет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4) Узнал ли ты для себя что –то новое?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А) да</a:t>
            </a:r>
          </a:p>
          <a:p>
            <a:r>
              <a:rPr lang="ru-RU" sz="2000" dirty="0" smtClean="0">
                <a:latin typeface="Monotype Corsiva" panose="03010101010201010101" pitchFamily="66" charset="0"/>
              </a:rPr>
              <a:t>Б) нет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050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Monotype Corsiva" panose="03010101010201010101" pitchFamily="66" charset="0"/>
              </a:rPr>
              <a:t>Предлагается заполнить листы </a:t>
            </a:r>
            <a:r>
              <a:rPr lang="ru-RU" sz="4000" dirty="0" err="1">
                <a:latin typeface="Monotype Corsiva" panose="03010101010201010101" pitchFamily="66" charset="0"/>
              </a:rPr>
              <a:t>самооценивания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2060848"/>
            <a:ext cx="7704856" cy="446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8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872208"/>
          </a:xfrm>
        </p:spPr>
        <p:txBody>
          <a:bodyPr/>
          <a:lstStyle/>
          <a:p>
            <a:r>
              <a:rPr lang="ru-RU" dirty="0" smtClean="0">
                <a:latin typeface="Monotype Corsiva" panose="03010101010201010101" pitchFamily="66" charset="0"/>
              </a:rPr>
              <a:t>Домашнее задание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3140967"/>
            <a:ext cx="5112568" cy="2016225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Monotype Corsiva" panose="03010101010201010101" pitchFamily="66" charset="0"/>
              </a:rPr>
              <a:t>Упражнение №3 </a:t>
            </a:r>
            <a:endParaRPr lang="ru-RU" dirty="0" smtClean="0">
              <a:latin typeface="Monotype Corsiva" panose="03010101010201010101" pitchFamily="66" charset="0"/>
            </a:endParaRPr>
          </a:p>
          <a:p>
            <a:pPr marL="0" indent="0">
              <a:buNone/>
            </a:pPr>
            <a:r>
              <a:rPr lang="ru-RU" dirty="0" smtClean="0">
                <a:latin typeface="Monotype Corsiva" panose="03010101010201010101" pitchFamily="66" charset="0"/>
              </a:rPr>
              <a:t>дописать предложения.</a:t>
            </a:r>
          </a:p>
          <a:p>
            <a:pPr marL="0" indent="0">
              <a:buNone/>
            </a:pPr>
            <a:r>
              <a:rPr lang="ru-RU" dirty="0" smtClean="0">
                <a:latin typeface="Monotype Corsiva" panose="03010101010201010101" pitchFamily="66" charset="0"/>
              </a:rPr>
              <a:t>Страница 154</a:t>
            </a:r>
            <a:endParaRPr lang="ru-RU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86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6120680"/>
          </a:xfrm>
        </p:spPr>
        <p:txBody>
          <a:bodyPr/>
          <a:lstStyle/>
          <a:p>
            <a:r>
              <a:rPr lang="ru-RU" dirty="0" smtClean="0">
                <a:latin typeface="Monotype Corsiva" panose="03010101010201010101" pitchFamily="66" charset="0"/>
              </a:rPr>
              <a:t>Спасибо за урок! </a:t>
            </a:r>
            <a:br>
              <a:rPr lang="ru-RU" dirty="0" smtClean="0">
                <a:latin typeface="Monotype Corsiva" panose="03010101010201010101" pitchFamily="66" charset="0"/>
              </a:rPr>
            </a:br>
            <a:r>
              <a:rPr lang="ru-RU" dirty="0" smtClean="0">
                <a:latin typeface="Monotype Corsiva" panose="03010101010201010101" pitchFamily="66" charset="0"/>
              </a:rPr>
              <a:t>Всем до свидания!</a:t>
            </a:r>
            <a:endParaRPr lang="ru-RU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33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1381</TotalTime>
  <Words>909</Words>
  <Application>Microsoft Office PowerPoint</Application>
  <PresentationFormat>Экран (4:3)</PresentationFormat>
  <Paragraphs>140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Monotype Corsiva</vt:lpstr>
      <vt:lpstr>Times New Roman</vt:lpstr>
      <vt:lpstr>Wingdings</vt:lpstr>
      <vt:lpstr>Тема Office</vt:lpstr>
      <vt:lpstr>Психологический настрой на урок </vt:lpstr>
      <vt:lpstr>Презентация PowerPoint</vt:lpstr>
      <vt:lpstr>Тема: «В городе. Экскурсия в музей» </vt:lpstr>
      <vt:lpstr>  </vt:lpstr>
      <vt:lpstr>Словарная работа  </vt:lpstr>
      <vt:lpstr>Презентация PowerPoint</vt:lpstr>
      <vt:lpstr>   Вопросы к тексту   </vt:lpstr>
      <vt:lpstr>Презентация PowerPoint</vt:lpstr>
      <vt:lpstr> </vt:lpstr>
      <vt:lpstr>Объяснение  грамматической темы «Множественное число имени существительного»  </vt:lpstr>
      <vt:lpstr>Работа на доске </vt:lpstr>
      <vt:lpstr>Разделение на две команды</vt:lpstr>
      <vt:lpstr>Презентация PowerPoint</vt:lpstr>
      <vt:lpstr>Презентация PowerPoint</vt:lpstr>
      <vt:lpstr> Работа по методу «Синквейн».</vt:lpstr>
      <vt:lpstr>Рефлексия </vt:lpstr>
      <vt:lpstr>Предлагается заполнить листы самооценивания</vt:lpstr>
      <vt:lpstr>Домашнее задание</vt:lpstr>
      <vt:lpstr>Спасибо за урок!  Всем до свидания!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КУЛЬТУРА В XVI в Русская культура XVI столетия в основном развивалась на отечественных традициях предшествующего периода. Русская средневековая культура имела ряд особенностей своего формирования, она не являлась лишь региональным вариантом европейской культуры. Корни специфики русской культуры XVI в. в том, что она основывалась на православии.</dc:title>
  <dc:creator>Настя</dc:creator>
  <cp:lastModifiedBy>Asus</cp:lastModifiedBy>
  <cp:revision>81</cp:revision>
  <dcterms:created xsi:type="dcterms:W3CDTF">2014-04-17T20:20:44Z</dcterms:created>
  <dcterms:modified xsi:type="dcterms:W3CDTF">2017-04-27T07:41:24Z</dcterms:modified>
</cp:coreProperties>
</file>