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1"/>
  </p:notesMasterIdLst>
  <p:sldIdLst>
    <p:sldId id="257" r:id="rId2"/>
    <p:sldId id="258" r:id="rId3"/>
    <p:sldId id="261" r:id="rId4"/>
    <p:sldId id="275" r:id="rId5"/>
    <p:sldId id="276" r:id="rId6"/>
    <p:sldId id="264" r:id="rId7"/>
    <p:sldId id="260" r:id="rId8"/>
    <p:sldId id="273" r:id="rId9"/>
    <p:sldId id="282" r:id="rId10"/>
    <p:sldId id="274" r:id="rId11"/>
    <p:sldId id="263" r:id="rId12"/>
    <p:sldId id="283" r:id="rId13"/>
    <p:sldId id="280" r:id="rId14"/>
    <p:sldId id="281" r:id="rId15"/>
    <p:sldId id="267" r:id="rId16"/>
    <p:sldId id="279" r:id="rId17"/>
    <p:sldId id="269" r:id="rId18"/>
    <p:sldId id="272" r:id="rId19"/>
    <p:sldId id="278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56" y="-2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3485D4-584D-4562-8ED1-B1EE0C54CD0A}" type="datetimeFigureOut">
              <a:rPr lang="ru-RU" smtClean="0"/>
              <a:t>28.04.2017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1BF512-4103-4564-8D3A-26A901F422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145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1BF512-4103-4564-8D3A-26A901F422D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08338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760AC-5A1B-4C28-A167-B3B881A6920D}" type="datetimeFigureOut">
              <a:rPr lang="ru-RU" smtClean="0"/>
              <a:t>28.04.2017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997EA-0292-4EA9-889B-89FAFFD4101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760AC-5A1B-4C28-A167-B3B881A6920D}" type="datetimeFigureOut">
              <a:rPr lang="ru-RU" smtClean="0"/>
              <a:t>28.04.2017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997EA-0292-4EA9-889B-89FAFFD4101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760AC-5A1B-4C28-A167-B3B881A6920D}" type="datetimeFigureOut">
              <a:rPr lang="ru-RU" smtClean="0"/>
              <a:t>28.04.2017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997EA-0292-4EA9-889B-89FAFFD4101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760AC-5A1B-4C28-A167-B3B881A6920D}" type="datetimeFigureOut">
              <a:rPr lang="ru-RU" smtClean="0"/>
              <a:t>28.04.2017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997EA-0292-4EA9-889B-89FAFFD4101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760AC-5A1B-4C28-A167-B3B881A6920D}" type="datetimeFigureOut">
              <a:rPr lang="ru-RU" smtClean="0"/>
              <a:t>28.04.2017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997EA-0292-4EA9-889B-89FAFFD41013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760AC-5A1B-4C28-A167-B3B881A6920D}" type="datetimeFigureOut">
              <a:rPr lang="ru-RU" smtClean="0"/>
              <a:t>28.04.2017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997EA-0292-4EA9-889B-89FAFFD4101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760AC-5A1B-4C28-A167-B3B881A6920D}" type="datetimeFigureOut">
              <a:rPr lang="ru-RU" smtClean="0"/>
              <a:t>28.04.2017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997EA-0292-4EA9-889B-89FAFFD4101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760AC-5A1B-4C28-A167-B3B881A6920D}" type="datetimeFigureOut">
              <a:rPr lang="ru-RU" smtClean="0"/>
              <a:t>28.04.2017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997EA-0292-4EA9-889B-89FAFFD4101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760AC-5A1B-4C28-A167-B3B881A6920D}" type="datetimeFigureOut">
              <a:rPr lang="ru-RU" smtClean="0"/>
              <a:t>28.04.2017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997EA-0292-4EA9-889B-89FAFFD4101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760AC-5A1B-4C28-A167-B3B881A6920D}" type="datetimeFigureOut">
              <a:rPr lang="ru-RU" smtClean="0"/>
              <a:t>28.04.2017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997EA-0292-4EA9-889B-89FAFFD4101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760AC-5A1B-4C28-A167-B3B881A6920D}" type="datetimeFigureOut">
              <a:rPr lang="ru-RU" smtClean="0"/>
              <a:t>28.04.2017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997EA-0292-4EA9-889B-89FAFFD4101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3760AC-5A1B-4C28-A167-B3B881A6920D}" type="datetimeFigureOut">
              <a:rPr lang="ru-RU" smtClean="0"/>
              <a:t>28.04.2017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A9997EA-0292-4EA9-889B-89FAFFD4101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42071" y="641783"/>
            <a:ext cx="6556614" cy="11521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000" dirty="0" smtClean="0">
                <a:solidFill>
                  <a:srgbClr val="002060"/>
                </a:solidFill>
              </a:rPr>
              <a:t>№58  жалпы орта  мектебі</a:t>
            </a:r>
            <a:endParaRPr lang="ru-RU" sz="4000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47664" y="4653136"/>
            <a:ext cx="6556614" cy="11521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000" dirty="0" smtClean="0">
                <a:solidFill>
                  <a:srgbClr val="002060"/>
                </a:solidFill>
              </a:rPr>
              <a:t>Сызу  пәнінің   мұғалімі:Айвазов М</a:t>
            </a:r>
            <a:endParaRPr lang="ru-RU" sz="4000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371840" y="2708920"/>
            <a:ext cx="6556614" cy="11521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400" dirty="0" smtClean="0">
                <a:solidFill>
                  <a:srgbClr val="FF0000"/>
                </a:solidFill>
              </a:rPr>
              <a:t>Құрылыс сызбаларының  ерекшелігі</a:t>
            </a:r>
            <a:endParaRPr lang="ru-RU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088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88640"/>
            <a:ext cx="6043252" cy="7200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k-KZ" sz="4000" dirty="0" smtClean="0">
                <a:solidFill>
                  <a:schemeClr val="accent6"/>
                </a:solidFill>
              </a:rPr>
              <a:t>Сабақтың   мақсаты:</a:t>
            </a:r>
            <a:endParaRPr lang="ru-RU" sz="4000" dirty="0">
              <a:solidFill>
                <a:schemeClr val="accent6"/>
              </a:solidFill>
            </a:endParaRPr>
          </a:p>
        </p:txBody>
      </p:sp>
      <p:sp>
        <p:nvSpPr>
          <p:cNvPr id="5" name="WordArt 5"/>
          <p:cNvSpPr>
            <a:spLocks noChangeArrowheads="1" noChangeShapeType="1" noTextEdit="1"/>
          </p:cNvSpPr>
          <p:nvPr/>
        </p:nvSpPr>
        <p:spPr bwMode="auto">
          <a:xfrm>
            <a:off x="3010007" y="2649174"/>
            <a:ext cx="3195993" cy="4770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k-KZ" sz="3600" b="1" kern="10" dirty="0" smtClean="0">
                <a:ln w="25400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50000">
                      <a:srgbClr val="FF66FF"/>
                    </a:gs>
                    <a:gs pos="100000">
                      <a:srgbClr val="FFFF00"/>
                    </a:gs>
                  </a:gsLst>
                  <a:lin ang="18900000" scaled="1"/>
                </a:gra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Decor6Di"/>
              </a:rPr>
              <a:t>Күтілетін нәтиже</a:t>
            </a:r>
            <a:endParaRPr lang="ru-RU" sz="3600" b="1" kern="10" dirty="0">
              <a:ln w="25400">
                <a:solidFill>
                  <a:srgbClr val="FF0000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FF00"/>
                  </a:gs>
                  <a:gs pos="50000">
                    <a:srgbClr val="FF66FF"/>
                  </a:gs>
                  <a:gs pos="100000">
                    <a:srgbClr val="FFFF00"/>
                  </a:gs>
                </a:gsLst>
                <a:lin ang="18900000" scaled="1"/>
              </a:gradFill>
              <a:effectLst>
                <a:outerShdw dist="53882" dir="2700000" algn="ctr" rotWithShape="0">
                  <a:srgbClr val="C0C0C0">
                    <a:alpha val="79999"/>
                  </a:srgbClr>
                </a:outerShdw>
              </a:effectLst>
              <a:latin typeface="Decor6Di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833292"/>
            <a:ext cx="856895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Оқушыларға құрылыс сызбаларының тарихымен      таныстыру, тұрғын үй ғимаратының    құрылымдық элементтерімен таныстырып , практикалық білім деңгейін қалыптастыру</a:t>
            </a:r>
            <a:endParaRPr lang="ru-RU" sz="2800" dirty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3284984"/>
            <a:ext cx="74888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Барлық оқушылар</a:t>
            </a:r>
            <a:r>
              <a:rPr lang="kk-KZ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Тұрғын үй ғимаратының құрылымдық элементтерін біледі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55576" y="4293096"/>
            <a:ext cx="718716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Оқушылардың басым бөлігі</a:t>
            </a:r>
            <a:r>
              <a:rPr lang="kk-KZ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Оқушылар өз бетінше тұрғын үй ғимаратының қасбетінің сызбасын сыза алады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41937" y="5402955"/>
            <a:ext cx="7200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Кейбір оқушылар: </a:t>
            </a:r>
            <a:r>
              <a:rPr lang="kk-KZ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Кез-келген  құрылыс сызбаларының     </a:t>
            </a:r>
            <a:r>
              <a:rPr lang="kk-KZ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бас </a:t>
            </a:r>
            <a:r>
              <a:rPr lang="kk-KZ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жоспарын   орындай алады.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6465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404664"/>
            <a:ext cx="6400800" cy="620689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kk-KZ" sz="2800" dirty="0" smtClean="0">
                <a:solidFill>
                  <a:srgbClr val="0070C0"/>
                </a:solidFill>
              </a:rPr>
              <a:t>Үй тапсырмасы тексеру</a:t>
            </a:r>
          </a:p>
          <a:p>
            <a:pPr marL="45720" indent="0">
              <a:buNone/>
            </a:pPr>
            <a:r>
              <a:rPr lang="kk-KZ" sz="2800" dirty="0" smtClean="0">
                <a:solidFill>
                  <a:srgbClr val="0070C0"/>
                </a:solidFill>
              </a:rPr>
              <a:t>№12 графикалық жұмысты тексеру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16" name="Объект 2"/>
          <p:cNvSpPr txBox="1">
            <a:spLocks/>
          </p:cNvSpPr>
          <p:nvPr/>
        </p:nvSpPr>
        <p:spPr>
          <a:xfrm>
            <a:off x="1187624" y="2636912"/>
            <a:ext cx="6400800" cy="6206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Georgia" pitchFamily="18" charset="0"/>
              <a:buNone/>
            </a:pPr>
            <a:r>
              <a:rPr lang="kk-KZ" sz="4000" dirty="0" smtClean="0">
                <a:solidFill>
                  <a:srgbClr val="0070C0"/>
                </a:solidFill>
              </a:rPr>
              <a:t>Тетік бөлшектер эскизі</a:t>
            </a:r>
            <a:endParaRPr lang="ru-RU" sz="4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217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835696" y="404664"/>
            <a:ext cx="5976664" cy="1224136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kk-KZ" sz="5400" dirty="0" smtClean="0">
                <a:solidFill>
                  <a:srgbClr val="FF0000"/>
                </a:solidFill>
              </a:rPr>
              <a:t>  «Миға шабуыл»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561773" y="1364182"/>
            <a:ext cx="7776864" cy="8964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Georgia" pitchFamily="18" charset="0"/>
              <a:buNone/>
            </a:pPr>
            <a:r>
              <a:rPr lang="kk-KZ" sz="2800" dirty="0" smtClean="0">
                <a:solidFill>
                  <a:srgbClr val="0070C0"/>
                </a:solidFill>
              </a:rPr>
              <a:t> 1.Проекция дегеніміз не?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15" name="Объект 2"/>
          <p:cNvSpPr txBox="1">
            <a:spLocks/>
          </p:cNvSpPr>
          <p:nvPr/>
        </p:nvSpPr>
        <p:spPr>
          <a:xfrm>
            <a:off x="552463" y="1821176"/>
            <a:ext cx="7776864" cy="8964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Georgia" pitchFamily="18" charset="0"/>
              <a:buNone/>
            </a:pPr>
            <a:r>
              <a:rPr lang="kk-KZ" sz="2400" dirty="0" smtClean="0">
                <a:solidFill>
                  <a:srgbClr val="0070C0"/>
                </a:solidFill>
              </a:rPr>
              <a:t> 2.Қандай проекциялық кескіндерді білесіңдер?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16" name="Объект 2"/>
          <p:cNvSpPr txBox="1">
            <a:spLocks/>
          </p:cNvSpPr>
          <p:nvPr/>
        </p:nvSpPr>
        <p:spPr>
          <a:xfrm>
            <a:off x="611560" y="2204864"/>
            <a:ext cx="7776864" cy="8964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Georgia" pitchFamily="18" charset="0"/>
              <a:buNone/>
            </a:pPr>
            <a:r>
              <a:rPr lang="kk-KZ" sz="2400" dirty="0" smtClean="0">
                <a:solidFill>
                  <a:srgbClr val="0070C0"/>
                </a:solidFill>
              </a:rPr>
              <a:t> 3.Аксонометриялық проекция дегеніміз не? Х,У.</a:t>
            </a:r>
            <a:r>
              <a:rPr lang="en-US" sz="2400" dirty="0" smtClean="0">
                <a:solidFill>
                  <a:srgbClr val="0070C0"/>
                </a:solidFill>
              </a:rPr>
              <a:t>Z</a:t>
            </a:r>
            <a:r>
              <a:rPr lang="kk-KZ" sz="2400" dirty="0" smtClean="0">
                <a:solidFill>
                  <a:srgbClr val="0070C0"/>
                </a:solidFill>
              </a:rPr>
              <a:t> осьтері сызбада қалай аталады?</a:t>
            </a:r>
          </a:p>
          <a:p>
            <a:pPr marL="45720" indent="0">
              <a:buFont typeface="Georgia" pitchFamily="18" charset="0"/>
              <a:buNone/>
            </a:pPr>
            <a:r>
              <a:rPr lang="kk-KZ" sz="2400" dirty="0" smtClean="0">
                <a:solidFill>
                  <a:srgbClr val="0070C0"/>
                </a:solidFill>
              </a:rPr>
              <a:t>4. Тілік дегеніміз не?</a:t>
            </a:r>
          </a:p>
          <a:p>
            <a:pPr marL="45720" indent="0">
              <a:buFont typeface="Georgia" pitchFamily="18" charset="0"/>
              <a:buNone/>
            </a:pPr>
            <a:r>
              <a:rPr lang="kk-KZ" sz="2400" dirty="0" smtClean="0">
                <a:solidFill>
                  <a:srgbClr val="0070C0"/>
                </a:solidFill>
              </a:rPr>
              <a:t>5. Қиюшы жазықтықтар санына қарай тілік неше топқа бөлінеді?</a:t>
            </a:r>
          </a:p>
          <a:p>
            <a:pPr marL="45720" indent="0">
              <a:buFont typeface="Georgia" pitchFamily="18" charset="0"/>
              <a:buNone/>
            </a:pPr>
            <a:r>
              <a:rPr lang="kk-KZ" sz="2400" dirty="0" smtClean="0">
                <a:solidFill>
                  <a:srgbClr val="0070C0"/>
                </a:solidFill>
              </a:rPr>
              <a:t>6.Күрделі тілік дегеніміз не?</a:t>
            </a:r>
          </a:p>
          <a:p>
            <a:pPr marL="45720" indent="0">
              <a:buFont typeface="Georgia" pitchFamily="18" charset="0"/>
              <a:buNone/>
            </a:pPr>
            <a:r>
              <a:rPr lang="kk-KZ" sz="2400" dirty="0" smtClean="0">
                <a:solidFill>
                  <a:srgbClr val="0070C0"/>
                </a:solidFill>
              </a:rPr>
              <a:t>Неше топқа бөлінеді?</a:t>
            </a:r>
          </a:p>
          <a:p>
            <a:pPr marL="45720" indent="0">
              <a:buFont typeface="Georgia" pitchFamily="18" charset="0"/>
              <a:buNone/>
            </a:pPr>
            <a:r>
              <a:rPr lang="kk-KZ" sz="2400" dirty="0" smtClean="0">
                <a:solidFill>
                  <a:srgbClr val="0070C0"/>
                </a:solidFill>
              </a:rPr>
              <a:t>7.Эскиз дегеніміз не?</a:t>
            </a:r>
          </a:p>
          <a:p>
            <a:pPr marL="45720" indent="0">
              <a:buFont typeface="Georgia" pitchFamily="18" charset="0"/>
              <a:buNone/>
            </a:pPr>
            <a:r>
              <a:rPr lang="kk-KZ" sz="2400" dirty="0" smtClean="0">
                <a:solidFill>
                  <a:srgbClr val="0070C0"/>
                </a:solidFill>
              </a:rPr>
              <a:t>8.Сипат тізім дегеніміз не?</a:t>
            </a:r>
          </a:p>
          <a:p>
            <a:pPr marL="45720" indent="0">
              <a:buFont typeface="Georgia" pitchFamily="18" charset="0"/>
              <a:buNone/>
            </a:pPr>
            <a:endParaRPr lang="ru-RU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982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195736" y="82093"/>
            <a:ext cx="6400800" cy="620689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kk-KZ" sz="3200" dirty="0" smtClean="0">
                <a:solidFill>
                  <a:srgbClr val="0070C0"/>
                </a:solidFill>
              </a:rPr>
              <a:t>       Сәйкестендіру</a:t>
            </a:r>
            <a:endParaRPr lang="ru-RU" sz="3200" dirty="0">
              <a:solidFill>
                <a:srgbClr val="0070C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692696"/>
            <a:ext cx="5688632" cy="2988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794398"/>
            <a:ext cx="4876800" cy="287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1862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Зохра\Desktop\Новая папка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61910"/>
            <a:ext cx="8408531" cy="5047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75656" y="397815"/>
            <a:ext cx="5688632" cy="8640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6000" dirty="0" smtClean="0">
                <a:solidFill>
                  <a:srgbClr val="FF0000"/>
                </a:solidFill>
              </a:rPr>
              <a:t>«Ой қозғау»</a:t>
            </a:r>
            <a:endParaRPr lang="ru-RU" sz="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537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1143000" y="11747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 descr="C:\Users\Зохра\Desktop\Новая папка\Без названия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114456"/>
            <a:ext cx="6669360" cy="4763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2"/>
          <p:cNvSpPr>
            <a:spLocks noGrp="1"/>
          </p:cNvSpPr>
          <p:nvPr>
            <p:ph sz="quarter" idx="13"/>
          </p:nvPr>
        </p:nvSpPr>
        <p:spPr>
          <a:xfrm>
            <a:off x="1277280" y="404664"/>
            <a:ext cx="6400800" cy="620689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kk-KZ" sz="3200" dirty="0" smtClean="0">
                <a:solidFill>
                  <a:srgbClr val="0070C0"/>
                </a:solidFill>
              </a:rPr>
              <a:t> Ежелгі Рим сәулеттік ғимараты</a:t>
            </a:r>
            <a:endParaRPr lang="ru-RU" sz="3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386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Зохра\Desktop\Новая папка\Без назван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865953"/>
            <a:ext cx="6480719" cy="4443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2"/>
          <p:cNvSpPr>
            <a:spLocks noGrp="1"/>
          </p:cNvSpPr>
          <p:nvPr>
            <p:ph sz="quarter" idx="13"/>
          </p:nvPr>
        </p:nvSpPr>
        <p:spPr>
          <a:xfrm>
            <a:off x="1277280" y="404664"/>
            <a:ext cx="6400800" cy="620689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kk-KZ" sz="3600" dirty="0" smtClean="0">
                <a:solidFill>
                  <a:srgbClr val="0070C0"/>
                </a:solidFill>
              </a:rPr>
              <a:t> Ежелгі Греция сәулеттік ғимараты</a:t>
            </a:r>
            <a:endParaRPr lang="ru-RU" sz="3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7286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1187624" y="476672"/>
            <a:ext cx="6400800" cy="609248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kk-KZ" sz="4000" dirty="0" smtClean="0"/>
              <a:t>Жібек жолы картасы</a:t>
            </a:r>
            <a:endParaRPr lang="ru-RU" sz="4000" dirty="0"/>
          </a:p>
        </p:txBody>
      </p:sp>
      <p:pic>
        <p:nvPicPr>
          <p:cNvPr id="3074" name="Picture 2" descr="C:\Users\Зохра\Desktop\2013-12-02_1659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84784"/>
            <a:ext cx="8011724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1619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C:\Users\Зохра\Desktop\Новая папка\Без названия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635" y="4142437"/>
            <a:ext cx="3106039" cy="2598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Зохра\Desktop\Новая папка\Без названия (3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415" y="1276279"/>
            <a:ext cx="4104456" cy="2772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ъект 2"/>
          <p:cNvSpPr>
            <a:spLocks noGrp="1"/>
          </p:cNvSpPr>
          <p:nvPr>
            <p:ph sz="quarter" idx="13"/>
          </p:nvPr>
        </p:nvSpPr>
        <p:spPr>
          <a:xfrm>
            <a:off x="1277280" y="404664"/>
            <a:ext cx="6400800" cy="620689"/>
          </a:xfrm>
        </p:spPr>
        <p:txBody>
          <a:bodyPr>
            <a:normAutofit fontScale="85000" lnSpcReduction="10000"/>
          </a:bodyPr>
          <a:lstStyle/>
          <a:p>
            <a:pPr marL="45720" indent="0">
              <a:buNone/>
            </a:pPr>
            <a:r>
              <a:rPr lang="kk-KZ" sz="3200" dirty="0" smtClean="0">
                <a:solidFill>
                  <a:srgbClr val="0070C0"/>
                </a:solidFill>
              </a:rPr>
              <a:t> Ежелгі Қазақстан сәулеттік ғимараты</a:t>
            </a:r>
            <a:endParaRPr lang="ru-RU" sz="3200" dirty="0">
              <a:solidFill>
                <a:srgbClr val="0070C0"/>
              </a:solidFill>
            </a:endParaRPr>
          </a:p>
        </p:txBody>
      </p:sp>
      <p:pic>
        <p:nvPicPr>
          <p:cNvPr id="7171" name="Picture 3" descr="C:\Users\Зохра\Desktop\Новая папка\Без названия (4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8465" y="3068959"/>
            <a:ext cx="3761530" cy="3292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73635" y="3433692"/>
            <a:ext cx="3384376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solidFill>
                  <a:srgbClr val="002060"/>
                </a:solidFill>
              </a:rPr>
              <a:t>Қожа Ахмет Ясауи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20415" y="6093296"/>
            <a:ext cx="3384376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solidFill>
                  <a:srgbClr val="002060"/>
                </a:solidFill>
              </a:rPr>
              <a:t>Арыстанбаб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1680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403648" y="260648"/>
            <a:ext cx="6400800" cy="1152128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kk-KZ" sz="2400" dirty="0" smtClean="0">
                <a:solidFill>
                  <a:srgbClr val="FF0000"/>
                </a:solidFill>
              </a:rPr>
              <a:t>29.04.2017ж</a:t>
            </a:r>
          </a:p>
          <a:p>
            <a:pPr marL="45720" indent="0" algn="ctr">
              <a:buNone/>
            </a:pPr>
            <a:r>
              <a:rPr lang="kk-KZ" sz="2400" dirty="0" smtClean="0">
                <a:solidFill>
                  <a:srgbClr val="FF0000"/>
                </a:solidFill>
              </a:rPr>
              <a:t>Құрылыс сызбаларының ерекшелігі</a:t>
            </a:r>
          </a:p>
          <a:p>
            <a:pPr marL="45720" indent="0" algn="ctr">
              <a:buNone/>
            </a:pPr>
            <a:endParaRPr lang="kk-KZ" sz="2400" dirty="0" smtClean="0">
              <a:solidFill>
                <a:srgbClr val="FF0000"/>
              </a:solidFill>
            </a:endParaRPr>
          </a:p>
        </p:txBody>
      </p:sp>
      <p:pic>
        <p:nvPicPr>
          <p:cNvPr id="2051" name="Picture 3" descr="C:\Users\Зохра\Desktop\1B71AE6E-5E27-4BB2-84A4-CE8B70FCEF28_cx0_cy1_cw63_w1023_r1_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07112"/>
            <a:ext cx="4072382" cy="2453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Зохра\Desktop\imag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791" y="1407112"/>
            <a:ext cx="3798649" cy="2453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07243" y="4221088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kk-KZ" sz="2000" dirty="0"/>
              <a:t>Тұрғын </a:t>
            </a:r>
            <a:r>
              <a:rPr lang="kk-KZ" sz="2000" dirty="0" smtClean="0"/>
              <a:t>үйлер </a:t>
            </a:r>
            <a:r>
              <a:rPr lang="kk-KZ" sz="2000" dirty="0"/>
              <a:t>және қоғамдық ғимараттар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449558" y="4220352"/>
            <a:ext cx="28552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dirty="0"/>
              <a:t>Өнеркәсіптік ғимараттар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2100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Зохра\Desktop\images 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24743"/>
            <a:ext cx="4248472" cy="250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Зохра\Desktop\1411358064_acd_617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39" y="1124744"/>
            <a:ext cx="3945433" cy="2622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43608" y="4005063"/>
            <a:ext cx="274466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dirty="0" smtClean="0"/>
              <a:t>Ауылшаруашылық</a:t>
            </a:r>
          </a:p>
          <a:p>
            <a:pPr algn="ctr"/>
            <a:r>
              <a:rPr lang="kk-KZ" sz="2400" dirty="0" smtClean="0"/>
              <a:t> </a:t>
            </a:r>
            <a:r>
              <a:rPr lang="kk-KZ" sz="2400" dirty="0"/>
              <a:t>ғимараттары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076056" y="4189730"/>
            <a:ext cx="37513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dirty="0" smtClean="0"/>
              <a:t>Инженерлік  құрылыстар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669339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5616" y="548680"/>
            <a:ext cx="6984776" cy="7920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FF0000"/>
                </a:solidFill>
              </a:rPr>
              <a:t>Тұрғын үй құрылымдық элементтері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628800"/>
            <a:ext cx="6264696" cy="4883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3887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029400" cy="2121416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Ғимарат не құрылыстың    негізгі бөлігі құрылымдық  элементі деп аталады: іргетасы,   қабырғалары,  қабат аралық жабындары,  жертөле қабаты төбесі, терзе немесе есік блоктары жатады</a:t>
            </a:r>
            <a:r>
              <a:rPr lang="kk-KZ" sz="18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" indent="0">
              <a:buNone/>
            </a:pPr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Құрылыс сызбаларында қолданылатын сызықтар стандарт  талаптарына сәйкес болуы керек. Тұтас негізгі сызықтың жуандығы 0,8 мм-ден артық болмауы керек.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-жер сызығы 0,8мм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-тілікке ұшыраған контур элементтер сызығы 0,6мм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-ғимарат контурлары және қасбет ойықтары 0,4мм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-шығару сызығы 0,2мм.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Ғимараттар мен   құрылыстардың масштабы 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-ғимарат  жоспарлары  үшін-1:50; 1:100; 1:200;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-қасбеттер мен тіліктер үшін-1:50;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1:100; 1:200;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Бас жоспарлар үшін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-1:500; 1:1000; 1:2000;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1540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teach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3695"/>
            <a:ext cx="1169988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Объект 2"/>
          <p:cNvSpPr>
            <a:spLocks noGrp="1"/>
          </p:cNvSpPr>
          <p:nvPr>
            <p:ph sz="quarter" idx="13"/>
          </p:nvPr>
        </p:nvSpPr>
        <p:spPr>
          <a:xfrm>
            <a:off x="1618791" y="260648"/>
            <a:ext cx="6400800" cy="620689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kk-KZ" sz="2000" dirty="0" smtClean="0">
                <a:solidFill>
                  <a:srgbClr val="0070C0"/>
                </a:solidFill>
              </a:rPr>
              <a:t>Практикалық жұмыс </a:t>
            </a:r>
          </a:p>
          <a:p>
            <a:pPr marL="45720" indent="0">
              <a:buNone/>
            </a:pPr>
            <a:r>
              <a:rPr lang="kk-KZ" sz="2000" dirty="0" smtClean="0">
                <a:solidFill>
                  <a:srgbClr val="0070C0"/>
                </a:solidFill>
              </a:rPr>
              <a:t>Менің болашақ  үйімнің   қасбетінің эскизі</a:t>
            </a:r>
            <a:endParaRPr lang="ru-RU" sz="2000" dirty="0">
              <a:solidFill>
                <a:srgbClr val="0070C0"/>
              </a:solidFill>
            </a:endParaRPr>
          </a:p>
        </p:txBody>
      </p:sp>
      <p:pic>
        <p:nvPicPr>
          <p:cNvPr id="8197" name="Picture 5" descr="C:\Users\Зохра\Desktop\Новая папка\Без названия (7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320617"/>
            <a:ext cx="6480720" cy="5132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7586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teach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3695"/>
            <a:ext cx="1169988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Объект 2"/>
          <p:cNvSpPr>
            <a:spLocks noGrp="1"/>
          </p:cNvSpPr>
          <p:nvPr>
            <p:ph sz="quarter" idx="13"/>
          </p:nvPr>
        </p:nvSpPr>
        <p:spPr>
          <a:xfrm>
            <a:off x="1349500" y="699928"/>
            <a:ext cx="6400800" cy="620689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kk-KZ" sz="3200" dirty="0" smtClean="0">
                <a:solidFill>
                  <a:srgbClr val="0070C0"/>
                </a:solidFill>
              </a:rPr>
              <a:t>Сабақты бекіту</a:t>
            </a:r>
          </a:p>
          <a:p>
            <a:pPr marL="45720" indent="0">
              <a:buNone/>
            </a:pPr>
            <a:endParaRPr lang="kk-KZ" sz="3200" dirty="0" smtClean="0">
              <a:solidFill>
                <a:srgbClr val="0070C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99592" y="1700808"/>
            <a:ext cx="72008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1.Ғимараттар мен құрылыстардлы қандай негізгі топтарға бөлінеді?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2.  Ғимараттардың  қандай негізгі  құрастырымдық  элементтерін білесіңдер?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3.Құрылыс сызбадағы кескін контурын үстінен       басып сызудың қандай ерекшеліктері    бар?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4.Құрылыс сызбада қандай масштабтар қолданылады?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93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33941" y="1467395"/>
            <a:ext cx="8229600" cy="1143000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kk-KZ" sz="4000" b="1" dirty="0" smtClean="0">
                <a:solidFill>
                  <a:srgbClr val="2319F3"/>
                </a:solidFill>
              </a:rPr>
              <a:t>Сабақта не ұнады, не ұнамады?</a:t>
            </a:r>
            <a:endParaRPr lang="ru-RU" sz="4000" b="1" dirty="0">
              <a:solidFill>
                <a:srgbClr val="2319F3"/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458539" y="332656"/>
            <a:ext cx="8229600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rm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Font typeface="Georgia" pitchFamily="18" charset="0"/>
              <a:buNone/>
            </a:pPr>
            <a:r>
              <a:rPr lang="kk-KZ" sz="4000" dirty="0" smtClean="0">
                <a:solidFill>
                  <a:srgbClr val="2319F3"/>
                </a:solidFill>
              </a:rPr>
              <a:t>           </a:t>
            </a:r>
            <a:r>
              <a:rPr lang="kk-KZ" sz="4000" dirty="0" smtClean="0">
                <a:solidFill>
                  <a:srgbClr val="FF0000"/>
                </a:solidFill>
              </a:rPr>
              <a:t>Рефлексия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1115616" y="2780928"/>
            <a:ext cx="4752528" cy="3024336"/>
          </a:xfrm>
          <a:prstGeom prst="ellipse">
            <a:avLst/>
          </a:prstGeom>
          <a:gradFill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Сабақ туралы өз ойыңды, ұсынысыңды жасырмай  стикерге жазып тақтаға жабыстыр.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42"/>
          <a:stretch/>
        </p:blipFill>
        <p:spPr>
          <a:xfrm>
            <a:off x="5220072" y="4077072"/>
            <a:ext cx="3200400" cy="1850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351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teacher21\Desktop\gulka\book-and-pencil-vector-7127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821004"/>
            <a:ext cx="3312368" cy="348670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605464" cy="2625472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kk-KZ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Үйге  тапсырма: </a:t>
            </a:r>
          </a:p>
          <a:p>
            <a:pPr marL="45720" indent="0">
              <a:buNone/>
            </a:pPr>
            <a:r>
              <a:rPr lang="kk-KZ" sz="3200" dirty="0">
                <a:solidFill>
                  <a:srgbClr val="002060"/>
                </a:solidFill>
              </a:rPr>
              <a:t>91-94 бет оқу, бақылау сұрақтарына жауап беру. Эскизді </a:t>
            </a:r>
            <a:r>
              <a:rPr lang="kk-KZ" sz="3200" dirty="0" smtClean="0">
                <a:solidFill>
                  <a:srgbClr val="002060"/>
                </a:solidFill>
              </a:rPr>
              <a:t>аяқтау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3413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76672"/>
            <a:ext cx="9031069" cy="6254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3357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1717</TotalTime>
  <Words>374</Words>
  <Application>Microsoft Office PowerPoint</Application>
  <PresentationFormat>Экран (4:3)</PresentationFormat>
  <Paragraphs>63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Воздушный поток</vt:lpstr>
      <vt:lpstr>Презентация PowerPoint</vt:lpstr>
      <vt:lpstr>Сабақтың   мақсаты: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Сабақта не ұнады, не ұнамады?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№58 жалпы орта мектебі</dc:title>
  <dc:creator>Зохра</dc:creator>
  <cp:lastModifiedBy>Зохра</cp:lastModifiedBy>
  <cp:revision>64</cp:revision>
  <dcterms:created xsi:type="dcterms:W3CDTF">2017-02-25T12:33:58Z</dcterms:created>
  <dcterms:modified xsi:type="dcterms:W3CDTF">2017-04-28T11:06:16Z</dcterms:modified>
</cp:coreProperties>
</file>