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0.jp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73" r:id="rId16"/>
    <p:sldId id="268" r:id="rId17"/>
    <p:sldId id="272" r:id="rId18"/>
    <p:sldId id="274" r:id="rId19"/>
    <p:sldId id="269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53E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-720" y="-90"/>
      </p:cViewPr>
      <p:guideLst>
        <p:guide orient="horz" pos="1756"/>
        <p:guide pos="37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E9AFF0-8C86-41AB-AF0F-D9858E72B96C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673D5-E0AB-4BAA-88FE-F150140C6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726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673D5-E0AB-4BAA-88FE-F150140C648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461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673D5-E0AB-4BAA-88FE-F150140C648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461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673D5-E0AB-4BAA-88FE-F150140C6486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461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8626-141F-4304-B0CC-23B82404E9CA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039C-F771-4871-A8AF-7223322A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239350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8626-141F-4304-B0CC-23B82404E9CA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039C-F771-4871-A8AF-7223322A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63496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8626-141F-4304-B0CC-23B82404E9CA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039C-F771-4871-A8AF-7223322A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916909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8626-141F-4304-B0CC-23B82404E9CA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039C-F771-4871-A8AF-7223322A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767858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8626-141F-4304-B0CC-23B82404E9CA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039C-F771-4871-A8AF-7223322A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74243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8626-141F-4304-B0CC-23B82404E9CA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039C-F771-4871-A8AF-7223322A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971432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8626-141F-4304-B0CC-23B82404E9CA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039C-F771-4871-A8AF-7223322A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44026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8626-141F-4304-B0CC-23B82404E9CA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039C-F771-4871-A8AF-7223322A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960276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8626-141F-4304-B0CC-23B82404E9CA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039C-F771-4871-A8AF-7223322A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35577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8626-141F-4304-B0CC-23B82404E9CA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039C-F771-4871-A8AF-7223322A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182944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8626-141F-4304-B0CC-23B82404E9CA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039C-F771-4871-A8AF-7223322A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26398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08626-141F-4304-B0CC-23B82404E9CA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9039C-F771-4871-A8AF-7223322AA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195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8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png"/><Relationship Id="rId7" Type="http://schemas.openxmlformats.org/officeDocument/2006/relationships/image" Target="../media/image3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microsoft.com/office/2007/relationships/hdphoto" Target="../media/hdphoto1.wdp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563638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ru-RU" sz="5300" b="1" dirty="0"/>
              <a:t>Достоинства и недостатки рынка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>
              <a:solidFill>
                <a:srgbClr val="00153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2643758"/>
            <a:ext cx="7200800" cy="1585342"/>
          </a:xfrm>
        </p:spPr>
        <p:txBody>
          <a:bodyPr>
            <a:normAutofit lnSpcReduction="1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Основные черты рыночной экономики.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Спрос </a:t>
            </a:r>
            <a:r>
              <a:rPr lang="ru-RU" dirty="0" smtClean="0">
                <a:solidFill>
                  <a:schemeClr val="tx1"/>
                </a:solidFill>
              </a:rPr>
              <a:t>и </a:t>
            </a:r>
            <a:r>
              <a:rPr lang="ru-RU" dirty="0" smtClean="0">
                <a:solidFill>
                  <a:schemeClr val="tx1"/>
                </a:solidFill>
              </a:rPr>
              <a:t>предложение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9259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925E-6 L 0 -0.113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555526"/>
            <a:ext cx="2760178" cy="20162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556" y="540468"/>
            <a:ext cx="3046924" cy="20312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31840" y="754707"/>
            <a:ext cx="26417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153E"/>
                </a:solidFill>
              </a:rPr>
              <a:t>Рынок</a:t>
            </a:r>
            <a:r>
              <a:rPr lang="ru-RU" sz="2800" dirty="0" smtClean="0">
                <a:solidFill>
                  <a:srgbClr val="00153E"/>
                </a:solidFill>
              </a:rPr>
              <a:t> </a:t>
            </a:r>
            <a:r>
              <a:rPr lang="ru-RU" sz="2800" dirty="0" smtClean="0"/>
              <a:t>– конкретное  место торговли.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1" y="2841779"/>
            <a:ext cx="86409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153E"/>
                </a:solidFill>
              </a:rPr>
              <a:t>Рынок</a:t>
            </a:r>
            <a:r>
              <a:rPr lang="ru-RU" sz="2800" dirty="0" smtClean="0">
                <a:solidFill>
                  <a:srgbClr val="00153E"/>
                </a:solidFill>
              </a:rPr>
              <a:t> </a:t>
            </a:r>
            <a:r>
              <a:rPr lang="ru-RU" sz="2800" dirty="0" smtClean="0"/>
              <a:t>– сфера экономики, в которой совершается процесс товарного обращения.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51521" y="3920738"/>
            <a:ext cx="8640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153E"/>
                </a:solidFill>
              </a:rPr>
              <a:t>Рынок</a:t>
            </a:r>
            <a:r>
              <a:rPr lang="ru-RU" sz="2800" dirty="0" smtClean="0">
                <a:solidFill>
                  <a:srgbClr val="00153E"/>
                </a:solidFill>
              </a:rPr>
              <a:t> </a:t>
            </a:r>
            <a:r>
              <a:rPr lang="ru-RU" sz="2800" dirty="0" smtClean="0"/>
              <a:t>– механизм сведения продавцов и покупателей.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840163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267494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Характерные черты рыночной экономики</a:t>
            </a:r>
            <a:endParaRPr lang="ru-RU" sz="3200" b="1" dirty="0">
              <a:solidFill>
                <a:srgbClr val="00153E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40" y="1003778"/>
            <a:ext cx="436978" cy="370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9592" y="987574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Свобода хозяйственной деятельности.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20909" y="1707654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Личная материальная заинтересованность.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54" y="2427734"/>
            <a:ext cx="1497766" cy="18722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63" y="1707654"/>
            <a:ext cx="436978" cy="3703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5577" y="4371950"/>
            <a:ext cx="1466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153E"/>
                </a:solidFill>
              </a:rPr>
              <a:t>Ф. ХАЙЕК</a:t>
            </a:r>
            <a:endParaRPr lang="ru-RU" sz="2000" dirty="0">
              <a:solidFill>
                <a:srgbClr val="00153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39751" y="2484060"/>
            <a:ext cx="65020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«Экономическая свобода — это свобода любой деятельности, </a:t>
            </a:r>
            <a:r>
              <a:rPr lang="ru-RU" sz="2800" dirty="0" smtClean="0"/>
              <a:t>включающая </a:t>
            </a:r>
            <a:r>
              <a:rPr lang="ru-RU" sz="2800" dirty="0"/>
              <a:t>право выбора и сопряженные с этим риск и ответственность</a:t>
            </a:r>
            <a:r>
              <a:rPr lang="ru-RU" sz="2800" dirty="0" smtClean="0"/>
              <a:t>».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49254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267494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Характерные черты рыночной экономики</a:t>
            </a:r>
            <a:endParaRPr lang="ru-RU" sz="3200" b="1" dirty="0">
              <a:solidFill>
                <a:srgbClr val="00153E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14" y="1049302"/>
            <a:ext cx="436978" cy="370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9592" y="987574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Равноправие любых форм собственности при наибольшем распространении частной.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1977683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Производители действуют в условиях конкуренции.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98818" y="3057803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Цены на рынке формируются свободно с учётом соотношения спроса и предложения.</a:t>
            </a:r>
            <a:endParaRPr lang="ru-RU" sz="2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14" y="2056968"/>
            <a:ext cx="436978" cy="3703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14" y="3147814"/>
            <a:ext cx="436978" cy="37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357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267494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Конкуренция</a:t>
            </a:r>
            <a:endParaRPr lang="ru-RU" sz="3200" b="1" dirty="0">
              <a:solidFill>
                <a:srgbClr val="00153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24" y="915566"/>
            <a:ext cx="59046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153E"/>
                </a:solidFill>
              </a:rPr>
              <a:t>Конкуренция</a:t>
            </a:r>
            <a:r>
              <a:rPr lang="ru-RU" sz="2400" dirty="0" smtClean="0"/>
              <a:t> (от лат. </a:t>
            </a:r>
            <a:r>
              <a:rPr lang="en-US" sz="2400" i="1" dirty="0" smtClean="0"/>
              <a:t>“</a:t>
            </a:r>
            <a:r>
              <a:rPr lang="en-US" sz="2400" i="1" dirty="0" err="1" smtClean="0"/>
              <a:t>concurrentia</a:t>
            </a:r>
            <a:r>
              <a:rPr lang="en-US" sz="2400" i="1" dirty="0" smtClean="0"/>
              <a:t>”</a:t>
            </a:r>
            <a:r>
              <a:rPr lang="ru-RU" sz="2400" i="1" dirty="0" smtClean="0"/>
              <a:t> </a:t>
            </a:r>
            <a:r>
              <a:rPr lang="ru-RU" sz="2400" dirty="0" smtClean="0"/>
              <a:t>– сталкиваться, состязаться</a:t>
            </a:r>
            <a:r>
              <a:rPr lang="en-US" sz="2400" dirty="0" smtClean="0"/>
              <a:t>)</a:t>
            </a:r>
            <a:r>
              <a:rPr lang="ru-RU" sz="2400" dirty="0" smtClean="0"/>
              <a:t> – </a:t>
            </a:r>
          </a:p>
          <a:p>
            <a:r>
              <a:rPr lang="ru-RU" sz="2400" dirty="0" smtClean="0"/>
              <a:t>экономическое соперничество между производителями товаров за более выгодные условия производства и сбыта с целью получения более высокой прибыли.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54" y="1178174"/>
            <a:ext cx="2527646" cy="1897632"/>
          </a:xfrm>
          <a:prstGeom prst="rect">
            <a:avLst/>
          </a:prstGeom>
        </p:spPr>
      </p:pic>
      <p:sp>
        <p:nvSpPr>
          <p:cNvPr id="5" name="Стрелка вправо с вырезом 4"/>
          <p:cNvSpPr/>
          <p:nvPr/>
        </p:nvSpPr>
        <p:spPr>
          <a:xfrm rot="5400000">
            <a:off x="3599892" y="3060359"/>
            <a:ext cx="288032" cy="716012"/>
          </a:xfrm>
          <a:prstGeom prst="notch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с вырезом 5"/>
          <p:cNvSpPr/>
          <p:nvPr/>
        </p:nvSpPr>
        <p:spPr>
          <a:xfrm rot="5400000">
            <a:off x="7776356" y="3077840"/>
            <a:ext cx="288032" cy="716012"/>
          </a:xfrm>
          <a:prstGeom prst="notch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с вырезом 6"/>
          <p:cNvSpPr/>
          <p:nvPr/>
        </p:nvSpPr>
        <p:spPr>
          <a:xfrm rot="5400000">
            <a:off x="5688124" y="3077840"/>
            <a:ext cx="288032" cy="716012"/>
          </a:xfrm>
          <a:prstGeom prst="notch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627784" y="3651870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153E"/>
                </a:solidFill>
              </a:rPr>
              <a:t>конкуренция цены</a:t>
            </a:r>
            <a:endParaRPr lang="ru-RU" sz="2400" b="1" dirty="0">
              <a:solidFill>
                <a:srgbClr val="00153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16016" y="3651870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153E"/>
                </a:solidFill>
              </a:rPr>
              <a:t>конкуренция качества</a:t>
            </a:r>
            <a:endParaRPr lang="ru-RU" sz="2400" b="1" dirty="0">
              <a:solidFill>
                <a:srgbClr val="00153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04248" y="3651870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153E"/>
                </a:solidFill>
              </a:rPr>
              <a:t>конкуренция сервиса</a:t>
            </a:r>
            <a:endParaRPr lang="ru-RU" sz="2400" b="1" dirty="0">
              <a:solidFill>
                <a:srgbClr val="0015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4214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001" y="1851670"/>
            <a:ext cx="4968552" cy="300379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11760" y="258783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Конкуренция</a:t>
            </a:r>
            <a:endParaRPr lang="ru-RU" sz="3200" b="1" dirty="0">
              <a:solidFill>
                <a:srgbClr val="00153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843558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153E"/>
                </a:solidFill>
              </a:rPr>
              <a:t>Конкуренция цены</a:t>
            </a:r>
            <a:r>
              <a:rPr lang="ru-RU" sz="2400" dirty="0" smtClean="0"/>
              <a:t>: при прочих равных условиях покупатели предпочитают приобретать более дешёвую вещь.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869044"/>
            <a:ext cx="4968552" cy="30037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819166"/>
            <a:ext cx="1561699" cy="10351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63710" y="3243780"/>
            <a:ext cx="1308290" cy="867209"/>
          </a:xfrm>
          <a:prstGeom prst="rect">
            <a:avLst/>
          </a:prstGeom>
        </p:spPr>
      </p:pic>
      <p:sp>
        <p:nvSpPr>
          <p:cNvPr id="8" name="Выноска 2 7"/>
          <p:cNvSpPr/>
          <p:nvPr/>
        </p:nvSpPr>
        <p:spPr>
          <a:xfrm>
            <a:off x="7380312" y="1911773"/>
            <a:ext cx="1080120" cy="528081"/>
          </a:xfrm>
          <a:prstGeom prst="borderCallout2">
            <a:avLst>
              <a:gd name="adj1" fmla="val 54352"/>
              <a:gd name="adj2" fmla="val -421"/>
              <a:gd name="adj3" fmla="val 52734"/>
              <a:gd name="adj4" fmla="val -45941"/>
              <a:gd name="adj5" fmla="val 422400"/>
              <a:gd name="adj6" fmla="val -89052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Паром 1</a:t>
            </a:r>
            <a:endParaRPr lang="ru-RU" dirty="0"/>
          </a:p>
        </p:txBody>
      </p:sp>
      <p:sp>
        <p:nvSpPr>
          <p:cNvPr id="9" name="Выноска 2 8"/>
          <p:cNvSpPr/>
          <p:nvPr/>
        </p:nvSpPr>
        <p:spPr>
          <a:xfrm>
            <a:off x="467544" y="1920601"/>
            <a:ext cx="1152128" cy="528081"/>
          </a:xfrm>
          <a:prstGeom prst="borderCallout2">
            <a:avLst>
              <a:gd name="adj1" fmla="val 49497"/>
              <a:gd name="adj2" fmla="val 103670"/>
              <a:gd name="adj3" fmla="val 57589"/>
              <a:gd name="adj4" fmla="val 173960"/>
              <a:gd name="adj5" fmla="val 296983"/>
              <a:gd name="adj6" fmla="val 286374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Паром 2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7380312" y="2643758"/>
            <a:ext cx="108012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dirty="0" smtClean="0"/>
              <a:t>1 доллар</a:t>
            </a:r>
            <a:endParaRPr lang="ru-RU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7380312" y="2715766"/>
            <a:ext cx="108012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dirty="0" smtClean="0"/>
              <a:t>60 центов</a:t>
            </a:r>
            <a:endParaRPr lang="ru-RU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539552" y="2643758"/>
            <a:ext cx="108012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dirty="0" smtClean="0"/>
              <a:t>80 центов</a:t>
            </a:r>
            <a:endParaRPr lang="ru-RU" sz="2200" dirty="0"/>
          </a:p>
        </p:txBody>
      </p:sp>
      <p:sp>
        <p:nvSpPr>
          <p:cNvPr id="13" name="TextBox 12"/>
          <p:cNvSpPr txBox="1"/>
          <p:nvPr/>
        </p:nvSpPr>
        <p:spPr>
          <a:xfrm>
            <a:off x="539552" y="2716213"/>
            <a:ext cx="108012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dirty="0" smtClean="0"/>
              <a:t>40 центов</a:t>
            </a:r>
            <a:endParaRPr lang="ru-RU" sz="2200" dirty="0"/>
          </a:p>
        </p:txBody>
      </p:sp>
      <p:sp>
        <p:nvSpPr>
          <p:cNvPr id="14" name="TextBox 13"/>
          <p:cNvSpPr txBox="1"/>
          <p:nvPr/>
        </p:nvSpPr>
        <p:spPr>
          <a:xfrm>
            <a:off x="317215" y="2787774"/>
            <a:ext cx="1518481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dirty="0" smtClean="0"/>
              <a:t>бесплатно и бублик</a:t>
            </a:r>
            <a:endParaRPr lang="ru-RU" sz="2200" dirty="0"/>
          </a:p>
        </p:txBody>
      </p:sp>
      <p:sp>
        <p:nvSpPr>
          <p:cNvPr id="15" name="TextBox 14"/>
          <p:cNvSpPr txBox="1"/>
          <p:nvPr/>
        </p:nvSpPr>
        <p:spPr>
          <a:xfrm>
            <a:off x="7157975" y="2787774"/>
            <a:ext cx="1518481" cy="4308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dirty="0" smtClean="0"/>
              <a:t>бесплатно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6330660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9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267494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Конкуренция</a:t>
            </a:r>
            <a:endParaRPr lang="ru-RU" sz="3200" b="1" dirty="0">
              <a:solidFill>
                <a:srgbClr val="00153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915566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153E"/>
                </a:solidFill>
              </a:rPr>
              <a:t>Конкуренция качества</a:t>
            </a:r>
            <a:r>
              <a:rPr lang="ru-RU" sz="2400" dirty="0" smtClean="0"/>
              <a:t>: при прочих равных условиях покупатели предпочитают приобретать более качественную вещь.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7" y="2860073"/>
            <a:ext cx="2533615" cy="1368152"/>
          </a:xfrm>
          <a:prstGeom prst="rect">
            <a:avLst/>
          </a:prstGeom>
        </p:spPr>
      </p:pic>
      <p:sp>
        <p:nvSpPr>
          <p:cNvPr id="5" name="Выноска 2 4"/>
          <p:cNvSpPr/>
          <p:nvPr/>
        </p:nvSpPr>
        <p:spPr>
          <a:xfrm>
            <a:off x="267108" y="1965508"/>
            <a:ext cx="1568588" cy="791964"/>
          </a:xfrm>
          <a:prstGeom prst="borderCallout2">
            <a:avLst>
              <a:gd name="adj1" fmla="val 48964"/>
              <a:gd name="adj2" fmla="val 107497"/>
              <a:gd name="adj3" fmla="val 51122"/>
              <a:gd name="adj4" fmla="val 145685"/>
              <a:gd name="adj5" fmla="val 135160"/>
              <a:gd name="adj6" fmla="val 15434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smtClean="0"/>
              <a:t>Обычные опции</a:t>
            </a:r>
            <a:endParaRPr lang="ru-RU" sz="2200" dirty="0"/>
          </a:p>
        </p:txBody>
      </p:sp>
      <p:sp>
        <p:nvSpPr>
          <p:cNvPr id="6" name="Выноска 2 5"/>
          <p:cNvSpPr/>
          <p:nvPr/>
        </p:nvSpPr>
        <p:spPr>
          <a:xfrm>
            <a:off x="7020272" y="2386447"/>
            <a:ext cx="1800200" cy="1080120"/>
          </a:xfrm>
          <a:prstGeom prst="borderCallout2">
            <a:avLst>
              <a:gd name="adj1" fmla="val 71839"/>
              <a:gd name="adj2" fmla="val -54855"/>
              <a:gd name="adj3" fmla="val 16085"/>
              <a:gd name="adj4" fmla="val -28535"/>
              <a:gd name="adj5" fmla="val 43440"/>
              <a:gd name="adj6" fmla="val -774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9388"/>
            <a:r>
              <a:rPr lang="en-US" sz="2200" dirty="0" smtClean="0"/>
              <a:t>GPS</a:t>
            </a:r>
          </a:p>
          <a:p>
            <a:pPr marL="179388"/>
            <a:r>
              <a:rPr lang="ru-RU" sz="2200" dirty="0"/>
              <a:t>с</a:t>
            </a:r>
            <a:r>
              <a:rPr lang="ru-RU" sz="2200" dirty="0" smtClean="0"/>
              <a:t>канер</a:t>
            </a:r>
          </a:p>
          <a:p>
            <a:pPr marL="179388"/>
            <a:r>
              <a:rPr lang="en-US" sz="2200" dirty="0" smtClean="0"/>
              <a:t>TV</a:t>
            </a:r>
            <a:r>
              <a:rPr lang="ru-RU" sz="2200" dirty="0" smtClean="0"/>
              <a:t>-тюнер</a:t>
            </a:r>
            <a:endParaRPr lang="ru-RU" sz="2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09258" y="2860073"/>
            <a:ext cx="2533615" cy="1368152"/>
          </a:xfrm>
          <a:prstGeom prst="rect">
            <a:avLst/>
          </a:prstGeom>
        </p:spPr>
      </p:pic>
      <p:sp>
        <p:nvSpPr>
          <p:cNvPr id="8" name="Выноска 2 7"/>
          <p:cNvSpPr/>
          <p:nvPr/>
        </p:nvSpPr>
        <p:spPr>
          <a:xfrm>
            <a:off x="3707904" y="1923678"/>
            <a:ext cx="1568588" cy="791964"/>
          </a:xfrm>
          <a:prstGeom prst="borderCallout2">
            <a:avLst>
              <a:gd name="adj1" fmla="val 48964"/>
              <a:gd name="adj2" fmla="val 107497"/>
              <a:gd name="adj3" fmla="val 51122"/>
              <a:gd name="adj4" fmla="val 145685"/>
              <a:gd name="adj5" fmla="val 153504"/>
              <a:gd name="adj6" fmla="val 14236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smtClean="0"/>
              <a:t>Обычные опции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1056333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267494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Конкуренция</a:t>
            </a:r>
            <a:endParaRPr lang="ru-RU" sz="3200" b="1" dirty="0">
              <a:solidFill>
                <a:srgbClr val="00153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915566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153E"/>
                </a:solidFill>
              </a:rPr>
              <a:t>Конкуренция сервиса</a:t>
            </a:r>
            <a:r>
              <a:rPr lang="ru-RU" sz="2400" dirty="0" smtClean="0"/>
              <a:t>: при прочих равных условиях покупатели предпочитают приобретать вещь с более выгодными условиями сервисного обслуживания.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391" y="2283718"/>
            <a:ext cx="3236983" cy="2520701"/>
          </a:xfrm>
          <a:prstGeom prst="rect">
            <a:avLst/>
          </a:prstGeom>
        </p:spPr>
      </p:pic>
      <p:sp>
        <p:nvSpPr>
          <p:cNvPr id="5" name="Выноска 2 4"/>
          <p:cNvSpPr/>
          <p:nvPr/>
        </p:nvSpPr>
        <p:spPr>
          <a:xfrm>
            <a:off x="467544" y="2427734"/>
            <a:ext cx="1584176" cy="720080"/>
          </a:xfrm>
          <a:prstGeom prst="borderCallout2">
            <a:avLst>
              <a:gd name="adj1" fmla="val 50794"/>
              <a:gd name="adj2" fmla="val 105490"/>
              <a:gd name="adj3" fmla="val 94704"/>
              <a:gd name="adj4" fmla="val 115497"/>
              <a:gd name="adj5" fmla="val 31798"/>
              <a:gd name="adj6" fmla="val 17936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smtClean="0"/>
              <a:t>Новый дисковод</a:t>
            </a:r>
            <a:endParaRPr lang="ru-RU" sz="2200" dirty="0"/>
          </a:p>
        </p:txBody>
      </p:sp>
      <p:sp>
        <p:nvSpPr>
          <p:cNvPr id="6" name="Выноска 2 5"/>
          <p:cNvSpPr/>
          <p:nvPr/>
        </p:nvSpPr>
        <p:spPr>
          <a:xfrm>
            <a:off x="6444208" y="2427610"/>
            <a:ext cx="1584176" cy="720080"/>
          </a:xfrm>
          <a:prstGeom prst="borderCallout2">
            <a:avLst>
              <a:gd name="adj1" fmla="val 48420"/>
              <a:gd name="adj2" fmla="val -8873"/>
              <a:gd name="adj3" fmla="val -64325"/>
              <a:gd name="adj4" fmla="val -57666"/>
              <a:gd name="adj5" fmla="val 16369"/>
              <a:gd name="adj6" fmla="val -15617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smtClean="0"/>
              <a:t>Новый винчестер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2769423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258783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Конкуренция</a:t>
            </a:r>
            <a:endParaRPr lang="ru-RU" sz="3200" b="1" dirty="0">
              <a:solidFill>
                <a:srgbClr val="00153E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7544" y="3173946"/>
            <a:ext cx="2033655" cy="16300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Группа 8"/>
          <p:cNvGrpSpPr/>
          <p:nvPr/>
        </p:nvGrpSpPr>
        <p:grpSpPr>
          <a:xfrm>
            <a:off x="323528" y="1244262"/>
            <a:ext cx="2226648" cy="1687528"/>
            <a:chOff x="674576" y="1028238"/>
            <a:chExt cx="2019616" cy="1500944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92933" y="1028238"/>
              <a:ext cx="2001259" cy="1500944"/>
            </a:xfrm>
            <a:prstGeom prst="rect">
              <a:avLst/>
            </a:prstGeom>
          </p:spPr>
        </p:pic>
        <p:sp>
          <p:nvSpPr>
            <p:cNvPr id="8" name="Прямоугольник 7"/>
            <p:cNvSpPr/>
            <p:nvPr/>
          </p:nvSpPr>
          <p:spPr>
            <a:xfrm>
              <a:off x="674576" y="2427734"/>
              <a:ext cx="513048" cy="1014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915816" y="1003831"/>
            <a:ext cx="5760640" cy="221599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200" dirty="0" smtClean="0"/>
              <a:t>Более эффективное удовлетворение потребностей людей.</a:t>
            </a:r>
          </a:p>
          <a:p>
            <a:endParaRPr lang="ru-RU" sz="800" dirty="0" smtClean="0"/>
          </a:p>
          <a:p>
            <a:r>
              <a:rPr lang="ru-RU" sz="2200" dirty="0" smtClean="0"/>
              <a:t>Повышение производительности труда.</a:t>
            </a:r>
          </a:p>
          <a:p>
            <a:endParaRPr lang="ru-RU" sz="800" dirty="0" smtClean="0"/>
          </a:p>
          <a:p>
            <a:r>
              <a:rPr lang="ru-RU" sz="2200" dirty="0" smtClean="0"/>
              <a:t>Снижение затрат на производство.</a:t>
            </a:r>
          </a:p>
          <a:p>
            <a:endParaRPr lang="ru-RU" sz="800" dirty="0" smtClean="0"/>
          </a:p>
          <a:p>
            <a:r>
              <a:rPr lang="ru-RU" sz="2200" dirty="0" smtClean="0"/>
              <a:t>Повышение качества.</a:t>
            </a:r>
            <a:endParaRPr lang="ru-RU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2915816" y="3398098"/>
            <a:ext cx="5760640" cy="12618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200" dirty="0" smtClean="0"/>
              <a:t>Социально-экономическая напряжённость в обществе.</a:t>
            </a:r>
          </a:p>
          <a:p>
            <a:endParaRPr lang="ru-RU" sz="800" dirty="0" smtClean="0"/>
          </a:p>
          <a:p>
            <a:r>
              <a:rPr lang="ru-RU" sz="2200" dirty="0" smtClean="0"/>
              <a:t>Разорение предприятий, потери.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8154029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258783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Спрос и предложение</a:t>
            </a:r>
            <a:endParaRPr lang="ru-RU" sz="3200" b="1" dirty="0">
              <a:solidFill>
                <a:srgbClr val="00153E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31" y="1776457"/>
            <a:ext cx="2232823" cy="24482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52793" y="1878960"/>
            <a:ext cx="532859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«Образованным политэкономом может стать даже попугай – единственное, чему его необходимо научить, это запомнить только два слова: спрос и предложение».</a:t>
            </a:r>
          </a:p>
          <a:p>
            <a:pPr algn="r"/>
            <a:endParaRPr lang="ru-RU" sz="1200" dirty="0" smtClean="0"/>
          </a:p>
          <a:p>
            <a:pPr algn="r"/>
            <a:r>
              <a:rPr lang="ru-RU" sz="2400" dirty="0" smtClean="0"/>
              <a:t>Неизвестный автор</a:t>
            </a:r>
            <a:endParaRPr lang="ru-RU" sz="2400" dirty="0"/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3094590" y="987574"/>
            <a:ext cx="2269498" cy="643020"/>
          </a:xfrm>
          <a:prstGeom prst="wedgeRoundRectCallout">
            <a:avLst>
              <a:gd name="adj1" fmla="val -78327"/>
              <a:gd name="adj2" fmla="val 16313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предложение</a:t>
            </a:r>
            <a:endParaRPr lang="ru-RU" sz="2400" b="1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395536" y="987574"/>
            <a:ext cx="1080120" cy="792088"/>
          </a:xfrm>
          <a:prstGeom prst="wedgeRoundRectCallout">
            <a:avLst>
              <a:gd name="adj1" fmla="val 66990"/>
              <a:gd name="adj2" fmla="val 8839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спрос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433359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35896" y="3433880"/>
            <a:ext cx="1433707" cy="15558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11760" y="258783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Спрос и предложение</a:t>
            </a:r>
            <a:endParaRPr lang="ru-RU" sz="3200" b="1" dirty="0">
              <a:solidFill>
                <a:srgbClr val="00153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915566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153E"/>
                </a:solidFill>
              </a:rPr>
              <a:t>Спрос</a:t>
            </a:r>
            <a:r>
              <a:rPr lang="ru-RU" sz="2800" dirty="0" smtClean="0">
                <a:solidFill>
                  <a:srgbClr val="00153E"/>
                </a:solidFill>
              </a:rPr>
              <a:t> </a:t>
            </a:r>
            <a:r>
              <a:rPr lang="ru-RU" sz="2800" dirty="0" smtClean="0"/>
              <a:t>– это желание и возможность покупателя приобрести конкретную вещь.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520" y="1863920"/>
            <a:ext cx="2635076" cy="3257619"/>
          </a:xfrm>
          <a:prstGeom prst="rect">
            <a:avLst/>
          </a:prstGeom>
        </p:spPr>
      </p:pic>
      <p:sp>
        <p:nvSpPr>
          <p:cNvPr id="5" name="Овальная выноска 4"/>
          <p:cNvSpPr/>
          <p:nvPr/>
        </p:nvSpPr>
        <p:spPr>
          <a:xfrm>
            <a:off x="3275856" y="1888755"/>
            <a:ext cx="4896544" cy="1584176"/>
          </a:xfrm>
          <a:prstGeom prst="wedgeEllipseCallout">
            <a:avLst>
              <a:gd name="adj1" fmla="val -73713"/>
              <a:gd name="adj2" fmla="val 2509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Наши потребности определяются не величиной нашего желудка, а толщиной нашего кошелька.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493809"/>
            <a:ext cx="1409896" cy="140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4871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258783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Спрос и предложение</a:t>
            </a:r>
            <a:endParaRPr lang="ru-RU" sz="3200" b="1" dirty="0">
              <a:solidFill>
                <a:srgbClr val="00153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3968" y="1334254"/>
            <a:ext cx="46085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153E"/>
                </a:solidFill>
              </a:rPr>
              <a:t>Закон спроса </a:t>
            </a:r>
            <a:r>
              <a:rPr lang="ru-RU" sz="2800" dirty="0" smtClean="0"/>
              <a:t>– при повышении цены товара при прочих равных условиях спрос на него снижается.</a:t>
            </a:r>
          </a:p>
          <a:p>
            <a:r>
              <a:rPr lang="ru-RU" sz="2800" dirty="0" smtClean="0"/>
              <a:t>Спрос находится в обратной зависимости от цены.</a:t>
            </a:r>
            <a:endParaRPr lang="ru-RU" sz="2800" dirty="0"/>
          </a:p>
        </p:txBody>
      </p:sp>
      <p:grpSp>
        <p:nvGrpSpPr>
          <p:cNvPr id="25" name="Группа 24"/>
          <p:cNvGrpSpPr/>
          <p:nvPr/>
        </p:nvGrpSpPr>
        <p:grpSpPr>
          <a:xfrm>
            <a:off x="971600" y="1131590"/>
            <a:ext cx="2808312" cy="2880320"/>
            <a:chOff x="971600" y="1131590"/>
            <a:chExt cx="2808312" cy="2880320"/>
          </a:xfrm>
        </p:grpSpPr>
        <p:cxnSp>
          <p:nvCxnSpPr>
            <p:cNvPr id="5" name="Прямая со стрелкой 4"/>
            <p:cNvCxnSpPr/>
            <p:nvPr/>
          </p:nvCxnSpPr>
          <p:spPr>
            <a:xfrm flipV="1">
              <a:off x="971600" y="1131590"/>
              <a:ext cx="0" cy="2880320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 стрелкой 7"/>
            <p:cNvCxnSpPr/>
            <p:nvPr/>
          </p:nvCxnSpPr>
          <p:spPr>
            <a:xfrm>
              <a:off x="971600" y="4011910"/>
              <a:ext cx="2808312" cy="0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Группа 25"/>
          <p:cNvGrpSpPr/>
          <p:nvPr/>
        </p:nvGrpSpPr>
        <p:grpSpPr>
          <a:xfrm>
            <a:off x="467544" y="699542"/>
            <a:ext cx="1321806" cy="523220"/>
            <a:chOff x="467544" y="699542"/>
            <a:chExt cx="1321806" cy="523220"/>
          </a:xfrm>
        </p:grpSpPr>
        <p:sp>
          <p:nvSpPr>
            <p:cNvPr id="21" name="TextBox 20"/>
            <p:cNvSpPr txBox="1"/>
            <p:nvPr/>
          </p:nvSpPr>
          <p:spPr>
            <a:xfrm>
              <a:off x="467544" y="699542"/>
              <a:ext cx="288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 smtClean="0"/>
                <a:t>Р</a:t>
              </a:r>
              <a:endParaRPr lang="ru-RU" sz="28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81238" y="834266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(цена)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1248924" y="4083918"/>
            <a:ext cx="2484360" cy="523220"/>
            <a:chOff x="1248924" y="4083918"/>
            <a:chExt cx="2484360" cy="523220"/>
          </a:xfrm>
        </p:grpSpPr>
        <p:sp>
          <p:nvSpPr>
            <p:cNvPr id="23" name="TextBox 22"/>
            <p:cNvSpPr txBox="1"/>
            <p:nvPr/>
          </p:nvSpPr>
          <p:spPr>
            <a:xfrm>
              <a:off x="3445252" y="4083918"/>
              <a:ext cx="288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Q</a:t>
              </a:r>
              <a:endParaRPr lang="ru-RU" sz="28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248924" y="4218642"/>
              <a:ext cx="23149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dirty="0" smtClean="0"/>
                <a:t>(количество товара)</a:t>
              </a:r>
            </a:p>
          </p:txBody>
        </p:sp>
      </p:grpSp>
      <p:sp>
        <p:nvSpPr>
          <p:cNvPr id="14" name="Полилиния 13"/>
          <p:cNvSpPr/>
          <p:nvPr/>
        </p:nvSpPr>
        <p:spPr>
          <a:xfrm>
            <a:off x="1180837" y="1226986"/>
            <a:ext cx="2451137" cy="2661815"/>
          </a:xfrm>
          <a:custGeom>
            <a:avLst/>
            <a:gdLst>
              <a:gd name="connsiteX0" fmla="*/ 0 w 581114"/>
              <a:gd name="connsiteY0" fmla="*/ 0 h 582239"/>
              <a:gd name="connsiteX1" fmla="*/ 68366 w 581114"/>
              <a:gd name="connsiteY1" fmla="*/ 307649 h 582239"/>
              <a:gd name="connsiteX2" fmla="*/ 196553 w 581114"/>
              <a:gd name="connsiteY2" fmla="*/ 495656 h 582239"/>
              <a:gd name="connsiteX3" fmla="*/ 384561 w 581114"/>
              <a:gd name="connsiteY3" fmla="*/ 572568 h 582239"/>
              <a:gd name="connsiteX4" fmla="*/ 581114 w 581114"/>
              <a:gd name="connsiteY4" fmla="*/ 581114 h 582239"/>
              <a:gd name="connsiteX5" fmla="*/ 581114 w 581114"/>
              <a:gd name="connsiteY5" fmla="*/ 581114 h 582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1114" h="582239">
                <a:moveTo>
                  <a:pt x="0" y="0"/>
                </a:moveTo>
                <a:cubicBezTo>
                  <a:pt x="17803" y="112520"/>
                  <a:pt x="35607" y="225040"/>
                  <a:pt x="68366" y="307649"/>
                </a:cubicBezTo>
                <a:cubicBezTo>
                  <a:pt x="101125" y="390258"/>
                  <a:pt x="143854" y="451503"/>
                  <a:pt x="196553" y="495656"/>
                </a:cubicBezTo>
                <a:cubicBezTo>
                  <a:pt x="249252" y="539809"/>
                  <a:pt x="320468" y="558325"/>
                  <a:pt x="384561" y="572568"/>
                </a:cubicBezTo>
                <a:cubicBezTo>
                  <a:pt x="448654" y="586811"/>
                  <a:pt x="581114" y="581114"/>
                  <a:pt x="581114" y="581114"/>
                </a:cubicBezTo>
                <a:lnTo>
                  <a:pt x="581114" y="581114"/>
                </a:lnTo>
              </a:path>
            </a:pathLst>
          </a:cu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921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258783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Спрос и предложение</a:t>
            </a:r>
            <a:endParaRPr lang="ru-RU" sz="3200" b="1" dirty="0">
              <a:solidFill>
                <a:srgbClr val="00153E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878272" y="843558"/>
            <a:ext cx="1965536" cy="1631714"/>
            <a:chOff x="264192" y="940036"/>
            <a:chExt cx="2456920" cy="2021906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26" t="6940" r="23550" b="11747"/>
            <a:stretch/>
          </p:blipFill>
          <p:spPr>
            <a:xfrm>
              <a:off x="264192" y="940036"/>
              <a:ext cx="982768" cy="1974079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26" t="6940" r="23550" b="11747"/>
            <a:stretch/>
          </p:blipFill>
          <p:spPr>
            <a:xfrm>
              <a:off x="755576" y="972642"/>
              <a:ext cx="982768" cy="1974079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26" t="6940" r="23550" b="11747"/>
            <a:stretch/>
          </p:blipFill>
          <p:spPr>
            <a:xfrm>
              <a:off x="1235502" y="987863"/>
              <a:ext cx="982768" cy="1974079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26" t="6940" r="23550" b="11747"/>
            <a:stretch/>
          </p:blipFill>
          <p:spPr>
            <a:xfrm>
              <a:off x="1738344" y="955331"/>
              <a:ext cx="982768" cy="1974079"/>
            </a:xfrm>
            <a:prstGeom prst="rect">
              <a:avLst/>
            </a:prstGeom>
          </p:spPr>
        </p:pic>
      </p:grpSp>
      <p:grpSp>
        <p:nvGrpSpPr>
          <p:cNvPr id="16" name="Группа 15"/>
          <p:cNvGrpSpPr/>
          <p:nvPr/>
        </p:nvGrpSpPr>
        <p:grpSpPr>
          <a:xfrm>
            <a:off x="7020272" y="843558"/>
            <a:ext cx="1296144" cy="1612049"/>
            <a:chOff x="6948264" y="959701"/>
            <a:chExt cx="1558832" cy="1993307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26" t="6940" r="23550" b="11747"/>
            <a:stretch/>
          </p:blipFill>
          <p:spPr>
            <a:xfrm>
              <a:off x="6948264" y="978929"/>
              <a:ext cx="982768" cy="1974079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26" t="6940" r="23550" b="11747"/>
            <a:stretch/>
          </p:blipFill>
          <p:spPr>
            <a:xfrm>
              <a:off x="7524328" y="959701"/>
              <a:ext cx="982768" cy="1974079"/>
            </a:xfrm>
            <a:prstGeom prst="rect">
              <a:avLst/>
            </a:prstGeom>
          </p:spPr>
        </p:pic>
      </p:grpSp>
      <p:sp>
        <p:nvSpPr>
          <p:cNvPr id="9" name="Пятиугольник 8"/>
          <p:cNvSpPr/>
          <p:nvPr/>
        </p:nvSpPr>
        <p:spPr>
          <a:xfrm>
            <a:off x="3203848" y="1347614"/>
            <a:ext cx="3456384" cy="648072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smtClean="0"/>
              <a:t>Цена выросла в 2 раза</a:t>
            </a:r>
            <a:endParaRPr lang="ru-RU" sz="2200" dirty="0"/>
          </a:p>
        </p:txBody>
      </p:sp>
      <p:sp>
        <p:nvSpPr>
          <p:cNvPr id="14" name="Пятиугольник 13"/>
          <p:cNvSpPr/>
          <p:nvPr/>
        </p:nvSpPr>
        <p:spPr>
          <a:xfrm flipH="1">
            <a:off x="3226287" y="1347614"/>
            <a:ext cx="3505953" cy="720080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smtClean="0"/>
              <a:t>Карманные деньги увеличились в 2 раза</a:t>
            </a:r>
            <a:endParaRPr lang="ru-RU" sz="2200" dirty="0"/>
          </a:p>
        </p:txBody>
      </p:sp>
      <p:sp>
        <p:nvSpPr>
          <p:cNvPr id="22" name="TextBox 21"/>
          <p:cNvSpPr txBox="1"/>
          <p:nvPr/>
        </p:nvSpPr>
        <p:spPr>
          <a:xfrm>
            <a:off x="1619672" y="2427734"/>
            <a:ext cx="619268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Неценовые факторы спроса:</a:t>
            </a:r>
          </a:p>
          <a:p>
            <a:pPr algn="ctr"/>
            <a:endParaRPr lang="ru-RU" sz="800" b="1" dirty="0" smtClean="0"/>
          </a:p>
          <a:p>
            <a:r>
              <a:rPr lang="ru-RU" sz="2400" dirty="0" smtClean="0"/>
              <a:t>увеличение доходов потребителей;</a:t>
            </a:r>
          </a:p>
          <a:p>
            <a:endParaRPr lang="ru-RU" sz="800" dirty="0" smtClean="0"/>
          </a:p>
          <a:p>
            <a:r>
              <a:rPr lang="ru-RU" sz="2400" dirty="0"/>
              <a:t>м</a:t>
            </a:r>
            <a:r>
              <a:rPr lang="ru-RU" sz="2400" dirty="0" smtClean="0"/>
              <a:t>ода;</a:t>
            </a:r>
          </a:p>
          <a:p>
            <a:endParaRPr lang="ru-RU" sz="800" dirty="0" smtClean="0"/>
          </a:p>
          <a:p>
            <a:r>
              <a:rPr lang="ru-RU" sz="2400" dirty="0" smtClean="0"/>
              <a:t>ожидание повышения цен в будущем;</a:t>
            </a:r>
          </a:p>
          <a:p>
            <a:endParaRPr lang="ru-RU" sz="800" dirty="0" smtClean="0"/>
          </a:p>
          <a:p>
            <a:r>
              <a:rPr lang="ru-RU" sz="2400" dirty="0" smtClean="0"/>
              <a:t>наличие заменителей товара и цены на них.</a:t>
            </a:r>
            <a:endParaRPr lang="ru-RU" sz="2400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210" y="3003798"/>
            <a:ext cx="339462" cy="28768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210" y="4011910"/>
            <a:ext cx="339462" cy="28768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210" y="4515966"/>
            <a:ext cx="339462" cy="28768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210" y="3499611"/>
            <a:ext cx="339462" cy="2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0907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258783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Спрос и предложение</a:t>
            </a:r>
            <a:endParaRPr lang="ru-RU" sz="3200" b="1" dirty="0">
              <a:solidFill>
                <a:srgbClr val="00153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7412" y="915566"/>
            <a:ext cx="842493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rgbClr val="00153E"/>
                </a:solidFill>
              </a:rPr>
              <a:t>Неэластичный спрос </a:t>
            </a:r>
            <a:r>
              <a:rPr lang="ru-RU" sz="2600" dirty="0" smtClean="0"/>
              <a:t>– спрос на товары мало зависит от изменения цены. </a:t>
            </a:r>
            <a:endParaRPr lang="ru-RU" sz="2600" dirty="0"/>
          </a:p>
        </p:txBody>
      </p:sp>
      <p:sp>
        <p:nvSpPr>
          <p:cNvPr id="4" name="Стрелка вправо с вырезом 3"/>
          <p:cNvSpPr/>
          <p:nvPr/>
        </p:nvSpPr>
        <p:spPr>
          <a:xfrm rot="5400000">
            <a:off x="2123728" y="1635646"/>
            <a:ext cx="288032" cy="720080"/>
          </a:xfrm>
          <a:prstGeom prst="notch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с вырезом 4"/>
          <p:cNvSpPr/>
          <p:nvPr/>
        </p:nvSpPr>
        <p:spPr>
          <a:xfrm rot="5400000">
            <a:off x="6732240" y="1644030"/>
            <a:ext cx="288032" cy="720080"/>
          </a:xfrm>
          <a:prstGeom prst="notch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71600" y="2283718"/>
            <a:ext cx="2592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ТОВАРЫ  ПЕРВОЙ НЕОБХОДИМОСТИ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508104" y="2283718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ТРУДНОЗАМЕНЯЕМЫЕ ТОВАРЫ</a:t>
            </a:r>
            <a:endParaRPr lang="ru-RU" sz="20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621" y="3478191"/>
            <a:ext cx="886467" cy="8510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21" y="3204935"/>
            <a:ext cx="1309767" cy="11242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270" y="3087088"/>
            <a:ext cx="959650" cy="117030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40151" y="3312994"/>
            <a:ext cx="1080120" cy="101620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211" y="3015283"/>
            <a:ext cx="1642395" cy="131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015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258783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Спрос и предложение</a:t>
            </a:r>
            <a:endParaRPr lang="ru-RU" sz="3200" b="1" dirty="0">
              <a:solidFill>
                <a:srgbClr val="00153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915566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153E"/>
                </a:solidFill>
              </a:rPr>
              <a:t>Предложение </a:t>
            </a:r>
            <a:r>
              <a:rPr lang="ru-RU" sz="2800" dirty="0"/>
              <a:t>- желание и возможность продавцов произвести и продать товар.</a:t>
            </a:r>
            <a:endParaRPr lang="ru-RU" sz="2800" b="1" dirty="0">
              <a:solidFill>
                <a:srgbClr val="00153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029" y="1869673"/>
            <a:ext cx="3288799" cy="274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2953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267494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Спрос и предложение</a:t>
            </a:r>
            <a:endParaRPr lang="ru-RU" sz="3200" b="1" dirty="0">
              <a:solidFill>
                <a:srgbClr val="00153E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809984" y="1484895"/>
            <a:ext cx="2960703" cy="2671031"/>
            <a:chOff x="971600" y="1131590"/>
            <a:chExt cx="2808312" cy="2880320"/>
          </a:xfrm>
        </p:grpSpPr>
        <p:cxnSp>
          <p:nvCxnSpPr>
            <p:cNvPr id="4" name="Прямая со стрелкой 3"/>
            <p:cNvCxnSpPr/>
            <p:nvPr/>
          </p:nvCxnSpPr>
          <p:spPr>
            <a:xfrm flipV="1">
              <a:off x="971600" y="1131590"/>
              <a:ext cx="0" cy="2880320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 стрелкой 4"/>
            <p:cNvCxnSpPr/>
            <p:nvPr/>
          </p:nvCxnSpPr>
          <p:spPr>
            <a:xfrm>
              <a:off x="971600" y="4011910"/>
              <a:ext cx="2808312" cy="0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Группа 8"/>
          <p:cNvGrpSpPr/>
          <p:nvPr/>
        </p:nvGrpSpPr>
        <p:grpSpPr>
          <a:xfrm>
            <a:off x="553052" y="961675"/>
            <a:ext cx="1321806" cy="523220"/>
            <a:chOff x="467544" y="699542"/>
            <a:chExt cx="1321806" cy="523220"/>
          </a:xfrm>
        </p:grpSpPr>
        <p:sp>
          <p:nvSpPr>
            <p:cNvPr id="10" name="TextBox 9"/>
            <p:cNvSpPr txBox="1"/>
            <p:nvPr/>
          </p:nvSpPr>
          <p:spPr>
            <a:xfrm>
              <a:off x="467544" y="699542"/>
              <a:ext cx="288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 smtClean="0"/>
                <a:t>Р</a:t>
              </a:r>
              <a:endParaRPr lang="ru-RU" sz="28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81238" y="834266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(цена)</a:t>
              </a: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1286327" y="4167113"/>
            <a:ext cx="2484360" cy="523220"/>
            <a:chOff x="1248924" y="4083918"/>
            <a:chExt cx="2484360" cy="523220"/>
          </a:xfrm>
        </p:grpSpPr>
        <p:sp>
          <p:nvSpPr>
            <p:cNvPr id="13" name="TextBox 12"/>
            <p:cNvSpPr txBox="1"/>
            <p:nvPr/>
          </p:nvSpPr>
          <p:spPr>
            <a:xfrm>
              <a:off x="3445252" y="4083918"/>
              <a:ext cx="288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Q</a:t>
              </a:r>
              <a:endParaRPr lang="ru-RU" sz="28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48924" y="4218642"/>
              <a:ext cx="23149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dirty="0" smtClean="0"/>
                <a:t>(количество товара)</a:t>
              </a:r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971599" y="1635646"/>
            <a:ext cx="2448272" cy="2382019"/>
          </a:xfrm>
          <a:custGeom>
            <a:avLst/>
            <a:gdLst>
              <a:gd name="connsiteX0" fmla="*/ 0 w 581114"/>
              <a:gd name="connsiteY0" fmla="*/ 0 h 582239"/>
              <a:gd name="connsiteX1" fmla="*/ 68366 w 581114"/>
              <a:gd name="connsiteY1" fmla="*/ 307649 h 582239"/>
              <a:gd name="connsiteX2" fmla="*/ 196553 w 581114"/>
              <a:gd name="connsiteY2" fmla="*/ 495656 h 582239"/>
              <a:gd name="connsiteX3" fmla="*/ 384561 w 581114"/>
              <a:gd name="connsiteY3" fmla="*/ 572568 h 582239"/>
              <a:gd name="connsiteX4" fmla="*/ 581114 w 581114"/>
              <a:gd name="connsiteY4" fmla="*/ 581114 h 582239"/>
              <a:gd name="connsiteX5" fmla="*/ 581114 w 581114"/>
              <a:gd name="connsiteY5" fmla="*/ 581114 h 582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1114" h="582239">
                <a:moveTo>
                  <a:pt x="0" y="0"/>
                </a:moveTo>
                <a:cubicBezTo>
                  <a:pt x="17803" y="112520"/>
                  <a:pt x="35607" y="225040"/>
                  <a:pt x="68366" y="307649"/>
                </a:cubicBezTo>
                <a:cubicBezTo>
                  <a:pt x="101125" y="390258"/>
                  <a:pt x="143854" y="451503"/>
                  <a:pt x="196553" y="495656"/>
                </a:cubicBezTo>
                <a:cubicBezTo>
                  <a:pt x="249252" y="539809"/>
                  <a:pt x="320468" y="558325"/>
                  <a:pt x="384561" y="572568"/>
                </a:cubicBezTo>
                <a:cubicBezTo>
                  <a:pt x="448654" y="586811"/>
                  <a:pt x="581114" y="581114"/>
                  <a:pt x="581114" y="581114"/>
                </a:cubicBezTo>
                <a:lnTo>
                  <a:pt x="581114" y="581114"/>
                </a:lnTo>
              </a:path>
            </a:pathLst>
          </a:cu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923928" y="1406262"/>
            <a:ext cx="48805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153E"/>
                </a:solidFill>
              </a:rPr>
              <a:t>Закон предложения </a:t>
            </a:r>
            <a:r>
              <a:rPr lang="ru-RU" sz="2800" dirty="0" smtClean="0"/>
              <a:t>–повышение цены товара при прочих равных условиях ведет к росту его предложения.</a:t>
            </a:r>
          </a:p>
          <a:p>
            <a:r>
              <a:rPr lang="ru-RU" sz="2800" dirty="0" smtClean="0"/>
              <a:t>Предложение находится в прямой зависимости от цены.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212261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258783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Спрос и предложение</a:t>
            </a:r>
            <a:endParaRPr lang="ru-RU" sz="3200" b="1" dirty="0">
              <a:solidFill>
                <a:srgbClr val="00153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987574"/>
            <a:ext cx="77768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/>
              <a:t>Неценовые факторы предложения:</a:t>
            </a:r>
          </a:p>
          <a:p>
            <a:pPr algn="ctr"/>
            <a:endParaRPr lang="ru-RU" sz="800" b="1" dirty="0" smtClean="0"/>
          </a:p>
          <a:p>
            <a:r>
              <a:rPr lang="ru-RU" sz="2600" dirty="0" smtClean="0"/>
              <a:t>наличие возможностей увеличить производство;</a:t>
            </a:r>
          </a:p>
          <a:p>
            <a:endParaRPr lang="ru-RU" sz="800" dirty="0" smtClean="0"/>
          </a:p>
          <a:p>
            <a:r>
              <a:rPr lang="ru-RU" sz="2600" dirty="0" smtClean="0"/>
              <a:t>размеры затрат на выпуск продукции;</a:t>
            </a:r>
          </a:p>
          <a:p>
            <a:endParaRPr lang="ru-RU" sz="800" dirty="0" smtClean="0"/>
          </a:p>
          <a:p>
            <a:r>
              <a:rPr lang="ru-RU" sz="2600" dirty="0" smtClean="0"/>
              <a:t>политика государства.</a:t>
            </a:r>
            <a:endParaRPr lang="ru-RU" sz="2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39" y="3219822"/>
            <a:ext cx="1728193" cy="14992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98" y="1563638"/>
            <a:ext cx="339462" cy="2876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28" y="2618091"/>
            <a:ext cx="339462" cy="2876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06" y="2139702"/>
            <a:ext cx="339462" cy="2876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412" y="3189571"/>
            <a:ext cx="1575175" cy="15294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049677"/>
            <a:ext cx="1480972" cy="165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0756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258783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Спрос и предложение</a:t>
            </a:r>
            <a:endParaRPr lang="ru-RU" sz="3200" b="1" dirty="0">
              <a:solidFill>
                <a:srgbClr val="00153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342965"/>
            <a:ext cx="388843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rgbClr val="00153E"/>
                </a:solidFill>
              </a:rPr>
              <a:t>Рыночная конъюнктура </a:t>
            </a:r>
            <a:r>
              <a:rPr lang="ru-RU" sz="2600" dirty="0"/>
              <a:t>– сложившееся в данный момент соотношение спроса и предложения на рынке</a:t>
            </a:r>
            <a:r>
              <a:rPr lang="ru-RU" sz="2600" dirty="0" smtClean="0"/>
              <a:t>.</a:t>
            </a:r>
            <a:endParaRPr lang="ru-RU" sz="2600" dirty="0"/>
          </a:p>
        </p:txBody>
      </p:sp>
      <p:sp>
        <p:nvSpPr>
          <p:cNvPr id="4" name="Пятиугольник 3"/>
          <p:cNvSpPr/>
          <p:nvPr/>
        </p:nvSpPr>
        <p:spPr>
          <a:xfrm rot="5400000">
            <a:off x="6412558" y="-844275"/>
            <a:ext cx="423340" cy="4104456"/>
          </a:xfrm>
          <a:prstGeom prst="homePlate">
            <a:avLst>
              <a:gd name="adj" fmla="val 5112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2200" dirty="0" smtClean="0"/>
              <a:t>Спрос на товар растёт</a:t>
            </a:r>
            <a:endParaRPr lang="ru-RU" sz="2200" dirty="0"/>
          </a:p>
        </p:txBody>
      </p:sp>
      <p:sp>
        <p:nvSpPr>
          <p:cNvPr id="10" name="Пятиугольник 9"/>
          <p:cNvSpPr/>
          <p:nvPr/>
        </p:nvSpPr>
        <p:spPr>
          <a:xfrm rot="5400000">
            <a:off x="6438381" y="2179690"/>
            <a:ext cx="371693" cy="4104456"/>
          </a:xfrm>
          <a:prstGeom prst="homePlate">
            <a:avLst>
              <a:gd name="adj" fmla="val 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2200" dirty="0" smtClean="0"/>
              <a:t>Спрос на товар растёт</a:t>
            </a:r>
            <a:endParaRPr lang="ru-RU" sz="2200" dirty="0"/>
          </a:p>
        </p:txBody>
      </p:sp>
      <p:sp>
        <p:nvSpPr>
          <p:cNvPr id="11" name="Пятиугольник 10"/>
          <p:cNvSpPr/>
          <p:nvPr/>
        </p:nvSpPr>
        <p:spPr>
          <a:xfrm rot="5400000">
            <a:off x="6412557" y="-340221"/>
            <a:ext cx="423341" cy="4104456"/>
          </a:xfrm>
          <a:prstGeom prst="homePlate">
            <a:avLst>
              <a:gd name="adj" fmla="val 5068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2200" dirty="0" smtClean="0"/>
              <a:t>Дефицит товара</a:t>
            </a:r>
            <a:endParaRPr lang="ru-RU" sz="2200" dirty="0"/>
          </a:p>
        </p:txBody>
      </p:sp>
      <p:sp>
        <p:nvSpPr>
          <p:cNvPr id="12" name="Пятиугольник 11"/>
          <p:cNvSpPr/>
          <p:nvPr/>
        </p:nvSpPr>
        <p:spPr>
          <a:xfrm rot="5400000">
            <a:off x="6408694" y="159976"/>
            <a:ext cx="423343" cy="4112180"/>
          </a:xfrm>
          <a:prstGeom prst="homePlate">
            <a:avLst>
              <a:gd name="adj" fmla="val 4746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2200" dirty="0" smtClean="0"/>
              <a:t>Цена растёт</a:t>
            </a:r>
            <a:endParaRPr lang="ru-RU" sz="2200" dirty="0"/>
          </a:p>
        </p:txBody>
      </p:sp>
      <p:sp>
        <p:nvSpPr>
          <p:cNvPr id="13" name="Пятиугольник 12"/>
          <p:cNvSpPr/>
          <p:nvPr/>
        </p:nvSpPr>
        <p:spPr>
          <a:xfrm rot="5400000">
            <a:off x="6408695" y="664028"/>
            <a:ext cx="423343" cy="4112179"/>
          </a:xfrm>
          <a:prstGeom prst="homePlate">
            <a:avLst>
              <a:gd name="adj" fmla="val 4895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2200" dirty="0" smtClean="0"/>
              <a:t>Предложение растёт</a:t>
            </a:r>
            <a:endParaRPr lang="ru-RU" sz="2200" dirty="0"/>
          </a:p>
        </p:txBody>
      </p:sp>
      <p:sp>
        <p:nvSpPr>
          <p:cNvPr id="14" name="Пятиугольник 13"/>
          <p:cNvSpPr/>
          <p:nvPr/>
        </p:nvSpPr>
        <p:spPr>
          <a:xfrm rot="5400000">
            <a:off x="6408694" y="1168086"/>
            <a:ext cx="423345" cy="4112179"/>
          </a:xfrm>
          <a:prstGeom prst="homePlate">
            <a:avLst>
              <a:gd name="adj" fmla="val 5409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2200" dirty="0" smtClean="0"/>
              <a:t>Избыток товара</a:t>
            </a:r>
            <a:endParaRPr lang="ru-RU" sz="2200" dirty="0"/>
          </a:p>
        </p:txBody>
      </p:sp>
      <p:sp>
        <p:nvSpPr>
          <p:cNvPr id="15" name="Пятиугольник 14"/>
          <p:cNvSpPr/>
          <p:nvPr/>
        </p:nvSpPr>
        <p:spPr>
          <a:xfrm rot="5400000">
            <a:off x="6408693" y="1663436"/>
            <a:ext cx="423343" cy="4112182"/>
          </a:xfrm>
          <a:prstGeom prst="homePlate">
            <a:avLst>
              <a:gd name="adj" fmla="val 483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2200" dirty="0" smtClean="0"/>
              <a:t>Цена снижается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8524826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258783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Спрос и предложение</a:t>
            </a:r>
            <a:endParaRPr lang="ru-RU" sz="3200" b="1" dirty="0">
              <a:solidFill>
                <a:srgbClr val="00153E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740185" y="1131590"/>
            <a:ext cx="3024336" cy="2880320"/>
            <a:chOff x="971600" y="1131590"/>
            <a:chExt cx="2808312" cy="2880320"/>
          </a:xfrm>
        </p:grpSpPr>
        <p:cxnSp>
          <p:nvCxnSpPr>
            <p:cNvPr id="4" name="Прямая со стрелкой 3"/>
            <p:cNvCxnSpPr/>
            <p:nvPr/>
          </p:nvCxnSpPr>
          <p:spPr>
            <a:xfrm flipV="1">
              <a:off x="971600" y="1131590"/>
              <a:ext cx="0" cy="2880320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 стрелкой 4"/>
            <p:cNvCxnSpPr/>
            <p:nvPr/>
          </p:nvCxnSpPr>
          <p:spPr>
            <a:xfrm>
              <a:off x="971600" y="4011910"/>
              <a:ext cx="2808312" cy="0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Группа 8"/>
          <p:cNvGrpSpPr/>
          <p:nvPr/>
        </p:nvGrpSpPr>
        <p:grpSpPr>
          <a:xfrm>
            <a:off x="467544" y="699542"/>
            <a:ext cx="1321806" cy="523220"/>
            <a:chOff x="467544" y="699542"/>
            <a:chExt cx="1321806" cy="523220"/>
          </a:xfrm>
        </p:grpSpPr>
        <p:sp>
          <p:nvSpPr>
            <p:cNvPr id="10" name="TextBox 9"/>
            <p:cNvSpPr txBox="1"/>
            <p:nvPr/>
          </p:nvSpPr>
          <p:spPr>
            <a:xfrm>
              <a:off x="467544" y="699542"/>
              <a:ext cx="288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 smtClean="0"/>
                <a:t>Р</a:t>
              </a:r>
              <a:endParaRPr lang="ru-RU" sz="28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81238" y="834266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(цена)</a:t>
              </a: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1248924" y="4011910"/>
            <a:ext cx="2484360" cy="523220"/>
            <a:chOff x="1248924" y="4083918"/>
            <a:chExt cx="2484360" cy="523220"/>
          </a:xfrm>
        </p:grpSpPr>
        <p:sp>
          <p:nvSpPr>
            <p:cNvPr id="13" name="TextBox 12"/>
            <p:cNvSpPr txBox="1"/>
            <p:nvPr/>
          </p:nvSpPr>
          <p:spPr>
            <a:xfrm>
              <a:off x="3445252" y="4083918"/>
              <a:ext cx="288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Q</a:t>
              </a:r>
              <a:endParaRPr lang="ru-RU" sz="28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48924" y="4218642"/>
              <a:ext cx="23149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dirty="0" smtClean="0"/>
                <a:t>(количество товара)</a:t>
              </a:r>
            </a:p>
          </p:txBody>
        </p:sp>
      </p:grpSp>
      <p:sp>
        <p:nvSpPr>
          <p:cNvPr id="19" name="Полилиния 18"/>
          <p:cNvSpPr/>
          <p:nvPr/>
        </p:nvSpPr>
        <p:spPr>
          <a:xfrm>
            <a:off x="1228774" y="1224315"/>
            <a:ext cx="2451137" cy="2661815"/>
          </a:xfrm>
          <a:custGeom>
            <a:avLst/>
            <a:gdLst>
              <a:gd name="connsiteX0" fmla="*/ 0 w 581114"/>
              <a:gd name="connsiteY0" fmla="*/ 0 h 582239"/>
              <a:gd name="connsiteX1" fmla="*/ 68366 w 581114"/>
              <a:gd name="connsiteY1" fmla="*/ 307649 h 582239"/>
              <a:gd name="connsiteX2" fmla="*/ 196553 w 581114"/>
              <a:gd name="connsiteY2" fmla="*/ 495656 h 582239"/>
              <a:gd name="connsiteX3" fmla="*/ 384561 w 581114"/>
              <a:gd name="connsiteY3" fmla="*/ 572568 h 582239"/>
              <a:gd name="connsiteX4" fmla="*/ 581114 w 581114"/>
              <a:gd name="connsiteY4" fmla="*/ 581114 h 582239"/>
              <a:gd name="connsiteX5" fmla="*/ 581114 w 581114"/>
              <a:gd name="connsiteY5" fmla="*/ 581114 h 582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1114" h="582239">
                <a:moveTo>
                  <a:pt x="0" y="0"/>
                </a:moveTo>
                <a:cubicBezTo>
                  <a:pt x="17803" y="112520"/>
                  <a:pt x="35607" y="225040"/>
                  <a:pt x="68366" y="307649"/>
                </a:cubicBezTo>
                <a:cubicBezTo>
                  <a:pt x="101125" y="390258"/>
                  <a:pt x="143854" y="451503"/>
                  <a:pt x="196553" y="495656"/>
                </a:cubicBezTo>
                <a:cubicBezTo>
                  <a:pt x="249252" y="539809"/>
                  <a:pt x="320468" y="558325"/>
                  <a:pt x="384561" y="572568"/>
                </a:cubicBezTo>
                <a:cubicBezTo>
                  <a:pt x="448654" y="586811"/>
                  <a:pt x="581114" y="581114"/>
                  <a:pt x="581114" y="581114"/>
                </a:cubicBezTo>
                <a:lnTo>
                  <a:pt x="581114" y="581114"/>
                </a:lnTo>
              </a:path>
            </a:pathLst>
          </a:cu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 19"/>
          <p:cNvSpPr/>
          <p:nvPr/>
        </p:nvSpPr>
        <p:spPr>
          <a:xfrm flipH="1">
            <a:off x="899592" y="1276846"/>
            <a:ext cx="2425757" cy="2589807"/>
          </a:xfrm>
          <a:custGeom>
            <a:avLst/>
            <a:gdLst>
              <a:gd name="connsiteX0" fmla="*/ 0 w 581114"/>
              <a:gd name="connsiteY0" fmla="*/ 0 h 582239"/>
              <a:gd name="connsiteX1" fmla="*/ 68366 w 581114"/>
              <a:gd name="connsiteY1" fmla="*/ 307649 h 582239"/>
              <a:gd name="connsiteX2" fmla="*/ 196553 w 581114"/>
              <a:gd name="connsiteY2" fmla="*/ 495656 h 582239"/>
              <a:gd name="connsiteX3" fmla="*/ 384561 w 581114"/>
              <a:gd name="connsiteY3" fmla="*/ 572568 h 582239"/>
              <a:gd name="connsiteX4" fmla="*/ 581114 w 581114"/>
              <a:gd name="connsiteY4" fmla="*/ 581114 h 582239"/>
              <a:gd name="connsiteX5" fmla="*/ 581114 w 581114"/>
              <a:gd name="connsiteY5" fmla="*/ 581114 h 582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1114" h="582239">
                <a:moveTo>
                  <a:pt x="0" y="0"/>
                </a:moveTo>
                <a:cubicBezTo>
                  <a:pt x="17803" y="112520"/>
                  <a:pt x="35607" y="225040"/>
                  <a:pt x="68366" y="307649"/>
                </a:cubicBezTo>
                <a:cubicBezTo>
                  <a:pt x="101125" y="390258"/>
                  <a:pt x="143854" y="451503"/>
                  <a:pt x="196553" y="495656"/>
                </a:cubicBezTo>
                <a:cubicBezTo>
                  <a:pt x="249252" y="539809"/>
                  <a:pt x="320468" y="558325"/>
                  <a:pt x="384561" y="572568"/>
                </a:cubicBezTo>
                <a:cubicBezTo>
                  <a:pt x="448654" y="586811"/>
                  <a:pt x="581114" y="581114"/>
                  <a:pt x="581114" y="581114"/>
                </a:cubicBezTo>
                <a:lnTo>
                  <a:pt x="581114" y="581114"/>
                </a:lnTo>
              </a:path>
            </a:pathLst>
          </a:cu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3923927" y="1262246"/>
            <a:ext cx="48805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153E"/>
                </a:solidFill>
              </a:rPr>
              <a:t>Равновесная цена </a:t>
            </a:r>
            <a:r>
              <a:rPr lang="ru-RU" sz="2800" dirty="0" smtClean="0"/>
              <a:t>–цена, при которой по каждому данному товару нет ни излишка, ни дефицита в связи с равновесием спроса и предложения.</a:t>
            </a:r>
            <a:endParaRPr lang="ru-RU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187624" y="1131590"/>
            <a:ext cx="457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C0000"/>
                </a:solidFill>
              </a:rPr>
              <a:t>D</a:t>
            </a:r>
            <a:endParaRPr lang="ru-RU" sz="2800" b="1" dirty="0">
              <a:solidFill>
                <a:srgbClr val="CC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75574" y="1224315"/>
            <a:ext cx="457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C0000"/>
                </a:solidFill>
              </a:rPr>
              <a:t>S</a:t>
            </a:r>
            <a:endParaRPr lang="ru-RU" sz="2800" b="1" dirty="0">
              <a:solidFill>
                <a:srgbClr val="CC0000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2185644" y="3557040"/>
            <a:ext cx="139883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8116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/>
      <p:bldP spid="23" grpId="0"/>
      <p:bldP spid="24" grpId="0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258783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Саморегуляция рынка</a:t>
            </a:r>
            <a:endParaRPr lang="ru-RU" sz="3200" b="1" dirty="0">
              <a:solidFill>
                <a:srgbClr val="00153E"/>
              </a:solidFill>
            </a:endParaRPr>
          </a:p>
        </p:txBody>
      </p:sp>
      <p:sp>
        <p:nvSpPr>
          <p:cNvPr id="3" name="Пятиугольник 2"/>
          <p:cNvSpPr/>
          <p:nvPr/>
        </p:nvSpPr>
        <p:spPr>
          <a:xfrm>
            <a:off x="467544" y="1131590"/>
            <a:ext cx="3528392" cy="648072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Что производить?</a:t>
            </a:r>
            <a:endParaRPr lang="ru-RU" sz="2400" b="1" dirty="0"/>
          </a:p>
        </p:txBody>
      </p:sp>
      <p:sp>
        <p:nvSpPr>
          <p:cNvPr id="4" name="Пятиугольник 3"/>
          <p:cNvSpPr/>
          <p:nvPr/>
        </p:nvSpPr>
        <p:spPr>
          <a:xfrm>
            <a:off x="467544" y="2463614"/>
            <a:ext cx="3528392" cy="648072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Как производить?</a:t>
            </a:r>
            <a:endParaRPr lang="ru-RU" sz="2400" b="1" dirty="0"/>
          </a:p>
        </p:txBody>
      </p:sp>
      <p:sp>
        <p:nvSpPr>
          <p:cNvPr id="5" name="Пятиугольник 4"/>
          <p:cNvSpPr/>
          <p:nvPr/>
        </p:nvSpPr>
        <p:spPr>
          <a:xfrm>
            <a:off x="467544" y="3579862"/>
            <a:ext cx="3528392" cy="648072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Для кого производить?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338885" y="1076673"/>
            <a:ext cx="4319712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Товары, </a:t>
            </a:r>
            <a:r>
              <a:rPr lang="ru-RU" sz="2400" dirty="0" smtClean="0"/>
              <a:t>на которые на рынке сложились высокие цены.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338885" y="2391606"/>
            <a:ext cx="4319712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 минимальными затратами, чтобы получить прибыль.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338885" y="3507854"/>
            <a:ext cx="4319712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Для того, кто имеет деньги на покупку товара.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680784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258783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Достоинства рынка</a:t>
            </a:r>
            <a:endParaRPr lang="ru-RU" sz="3200" b="1" dirty="0">
              <a:solidFill>
                <a:srgbClr val="00153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002090"/>
            <a:ext cx="52565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Рынок помогает эффективно удовлетворить потребности людей, согласовывает интересы производителей и потребителей.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3099613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Рынок является саморегулирующейся системой, быстро реагирует на изменение условий производства.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48" y="1059582"/>
            <a:ext cx="339462" cy="2876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14" y="3147814"/>
            <a:ext cx="339462" cy="2876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263" y="1203422"/>
            <a:ext cx="2359186" cy="13683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81" y="2943693"/>
            <a:ext cx="1013215" cy="1512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08304" y="3581603"/>
            <a:ext cx="144016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«невидимая рука» рынка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76202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258783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Достоинства рынка</a:t>
            </a:r>
            <a:endParaRPr lang="ru-RU" sz="3200" b="1" dirty="0">
              <a:solidFill>
                <a:srgbClr val="00153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002090"/>
            <a:ext cx="52565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Рынок способствует эффективному распределению ресурсов, направляя их на производство товаров, пользующихся спросом.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42267" y="3003798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Рынок способствует внедрению новейших достижений научно-технического прогресса.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1" y="2787649"/>
            <a:ext cx="1038978" cy="16129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140" y="3651870"/>
            <a:ext cx="835196" cy="7486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52321" y="894987"/>
            <a:ext cx="1333100" cy="10381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138" y="957205"/>
            <a:ext cx="1064431" cy="913674"/>
          </a:xfrm>
          <a:prstGeom prst="rect">
            <a:avLst/>
          </a:prstGeom>
        </p:spPr>
      </p:pic>
      <p:sp>
        <p:nvSpPr>
          <p:cNvPr id="9" name="Пятиугольник 8"/>
          <p:cNvSpPr/>
          <p:nvPr/>
        </p:nvSpPr>
        <p:spPr>
          <a:xfrm rot="16200000">
            <a:off x="7324466" y="1176412"/>
            <a:ext cx="587145" cy="2116834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ru-RU" sz="2000" b="1" dirty="0" smtClean="0"/>
              <a:t>РЕСУРСЫ</a:t>
            </a:r>
            <a:endParaRPr lang="ru-RU" sz="2000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48" y="1059582"/>
            <a:ext cx="339462" cy="28768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14" y="3075806"/>
            <a:ext cx="339462" cy="2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373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258783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53E"/>
                </a:solidFill>
              </a:rPr>
              <a:t>Недостатки рынка</a:t>
            </a:r>
            <a:endParaRPr lang="ru-RU" sz="3200" b="1" dirty="0">
              <a:solidFill>
                <a:srgbClr val="00153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915566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Рынок развивается циклично: периоды подъёма производства сменяются периодами спада.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2316817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Рынок делает невыгодным производство общественных благ.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3468945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Рынок способствует неравномерному распределению доходов.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14" y="987574"/>
            <a:ext cx="339462" cy="2876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14" y="3507854"/>
            <a:ext cx="339462" cy="2876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14" y="2356289"/>
            <a:ext cx="339462" cy="287680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6228184" y="987575"/>
            <a:ext cx="2452154" cy="936104"/>
            <a:chOff x="971600" y="1131590"/>
            <a:chExt cx="2808312" cy="2880320"/>
          </a:xfrm>
        </p:grpSpPr>
        <p:cxnSp>
          <p:nvCxnSpPr>
            <p:cNvPr id="14" name="Прямая со стрелкой 13"/>
            <p:cNvCxnSpPr/>
            <p:nvPr/>
          </p:nvCxnSpPr>
          <p:spPr>
            <a:xfrm flipV="1">
              <a:off x="971600" y="1131590"/>
              <a:ext cx="0" cy="2880320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>
              <a:off x="971600" y="4011910"/>
              <a:ext cx="2808312" cy="0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Полилиния 15"/>
          <p:cNvSpPr/>
          <p:nvPr/>
        </p:nvSpPr>
        <p:spPr>
          <a:xfrm>
            <a:off x="6366617" y="1275607"/>
            <a:ext cx="2093815" cy="576064"/>
          </a:xfrm>
          <a:custGeom>
            <a:avLst/>
            <a:gdLst>
              <a:gd name="connsiteX0" fmla="*/ 0 w 1613053"/>
              <a:gd name="connsiteY0" fmla="*/ 254576 h 578862"/>
              <a:gd name="connsiteX1" fmla="*/ 367469 w 1613053"/>
              <a:gd name="connsiteY1" fmla="*/ 6748 h 578862"/>
              <a:gd name="connsiteX2" fmla="*/ 726392 w 1613053"/>
              <a:gd name="connsiteY2" fmla="*/ 493858 h 578862"/>
              <a:gd name="connsiteX3" fmla="*/ 1213503 w 1613053"/>
              <a:gd name="connsiteY3" fmla="*/ 545133 h 578862"/>
              <a:gd name="connsiteX4" fmla="*/ 1572426 w 1613053"/>
              <a:gd name="connsiteY4" fmla="*/ 134935 h 578862"/>
              <a:gd name="connsiteX5" fmla="*/ 1589518 w 1613053"/>
              <a:gd name="connsiteY5" fmla="*/ 126389 h 5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13053" h="578862">
                <a:moveTo>
                  <a:pt x="0" y="254576"/>
                </a:moveTo>
                <a:cubicBezTo>
                  <a:pt x="123202" y="110722"/>
                  <a:pt x="246404" y="-33132"/>
                  <a:pt x="367469" y="6748"/>
                </a:cubicBezTo>
                <a:cubicBezTo>
                  <a:pt x="488534" y="46628"/>
                  <a:pt x="585386" y="404127"/>
                  <a:pt x="726392" y="493858"/>
                </a:cubicBezTo>
                <a:cubicBezTo>
                  <a:pt x="867398" y="583589"/>
                  <a:pt x="1072497" y="604953"/>
                  <a:pt x="1213503" y="545133"/>
                </a:cubicBezTo>
                <a:cubicBezTo>
                  <a:pt x="1354509" y="485313"/>
                  <a:pt x="1509757" y="204726"/>
                  <a:pt x="1572426" y="134935"/>
                </a:cubicBezTo>
                <a:cubicBezTo>
                  <a:pt x="1635095" y="65144"/>
                  <a:pt x="1612306" y="95766"/>
                  <a:pt x="1589518" y="126389"/>
                </a:cubicBezTo>
              </a:path>
            </a:pathLst>
          </a:custGeom>
          <a:ln w="31750">
            <a:solidFill>
              <a:srgbClr val="001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6516216" y="77155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подъём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812359" y="771550"/>
            <a:ext cx="867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спад</a:t>
            </a:r>
            <a:endParaRPr lang="ru-RU" b="1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22696" y="3363838"/>
            <a:ext cx="1044413" cy="9796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335" y="3507854"/>
            <a:ext cx="824253" cy="92728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2115895"/>
            <a:ext cx="1103137" cy="109301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40351" y="2115894"/>
            <a:ext cx="591889" cy="1093016"/>
          </a:xfrm>
          <a:prstGeom prst="rect">
            <a:avLst/>
          </a:prstGeom>
        </p:spPr>
      </p:pic>
      <p:pic>
        <p:nvPicPr>
          <p:cNvPr id="1026" name="Picture 2" descr="\\User-pc-11\d\Руслан\рисунки\рисунки Png\0414 bycgtrnh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612" y="2115895"/>
            <a:ext cx="984724" cy="112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6650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 animBg="1"/>
      <p:bldP spid="17" grpId="0"/>
      <p:bldP spid="18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677</Words>
  <Application>Microsoft Office PowerPoint</Application>
  <PresentationFormat>Экран (16:9)</PresentationFormat>
  <Paragraphs>143</Paragraphs>
  <Slides>23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Достоинства и недостатки рынка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Рынок</dc:title>
  <dc:creator>user</dc:creator>
  <cp:lastModifiedBy>Alenka</cp:lastModifiedBy>
  <cp:revision>43</cp:revision>
  <dcterms:created xsi:type="dcterms:W3CDTF">2013-10-28T14:51:27Z</dcterms:created>
  <dcterms:modified xsi:type="dcterms:W3CDTF">2017-02-27T06:59:28Z</dcterms:modified>
</cp:coreProperties>
</file>