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4" r:id="rId2"/>
    <p:sldId id="262" r:id="rId3"/>
    <p:sldId id="258" r:id="rId4"/>
    <p:sldId id="257" r:id="rId5"/>
    <p:sldId id="259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7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Учитель английского языка </a:t>
            </a:r>
          </a:p>
          <a:p>
            <a:pPr marL="0" indent="0" algn="r">
              <a:buNone/>
            </a:pPr>
            <a:r>
              <a:rPr lang="ru-RU" dirty="0" smtClean="0"/>
              <a:t>МБОУ «СОШ  №1 с углубленным изучением</a:t>
            </a:r>
          </a:p>
          <a:p>
            <a:pPr marL="0" indent="0" algn="r">
              <a:buNone/>
            </a:pPr>
            <a:r>
              <a:rPr lang="ru-RU" dirty="0" smtClean="0"/>
              <a:t> отдельных предметов» г. </a:t>
            </a:r>
            <a:r>
              <a:rPr lang="ru-RU" dirty="0"/>
              <a:t>Б</a:t>
            </a:r>
            <a:r>
              <a:rPr lang="ru-RU" dirty="0" smtClean="0"/>
              <a:t>уинска РТ</a:t>
            </a:r>
          </a:p>
          <a:p>
            <a:pPr marL="0" indent="0" algn="r">
              <a:buNone/>
            </a:pPr>
            <a:r>
              <a:rPr lang="ru-RU" dirty="0" smtClean="0"/>
              <a:t>Нахтармина Т.М.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Интерактивные методы на уроках английского языка</a:t>
            </a:r>
            <a:endParaRPr lang="ru-RU" sz="3200" dirty="0"/>
          </a:p>
        </p:txBody>
      </p:sp>
      <p:pic>
        <p:nvPicPr>
          <p:cNvPr id="1026" name="Picture 2" descr="C:\Users\ооасва\фото 7в 2015\Егор Женя 7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3165163" cy="237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F:\тянет, потянет..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301291"/>
            <a:ext cx="2716004" cy="203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326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"</a:t>
            </a:r>
            <a:r>
              <a:rPr lang="en-US" b="1" i="1" dirty="0"/>
              <a:t>Tell me and I'll forget; </a:t>
            </a:r>
            <a:endParaRPr lang="ru-RU" b="1" dirty="0"/>
          </a:p>
          <a:p>
            <a:pPr marL="0" indent="0">
              <a:buNone/>
            </a:pPr>
            <a:r>
              <a:rPr lang="en-US" b="1" i="1" dirty="0" smtClean="0"/>
              <a:t>show</a:t>
            </a:r>
            <a:r>
              <a:rPr lang="en-US" b="1" i="1" dirty="0"/>
              <a:t> me and I may remember; </a:t>
            </a:r>
            <a:endParaRPr lang="ru-RU" b="1" dirty="0"/>
          </a:p>
          <a:p>
            <a:pPr marL="0" indent="0">
              <a:buNone/>
            </a:pPr>
            <a:r>
              <a:rPr lang="en-US" b="1" i="1" dirty="0"/>
              <a:t>involve me and I'll understand."</a:t>
            </a:r>
            <a:endParaRPr lang="ru-RU" b="1" dirty="0"/>
          </a:p>
          <a:p>
            <a:pPr marL="0" indent="0">
              <a:buNone/>
            </a:pPr>
            <a:r>
              <a:rPr lang="ru-RU" b="1" i="1" dirty="0" smtClean="0"/>
              <a:t>   </a:t>
            </a:r>
            <a:r>
              <a:rPr lang="ru-RU" b="1" i="1" dirty="0" err="1" smtClean="0"/>
              <a:t>Confucious</a:t>
            </a:r>
            <a:endParaRPr lang="ru-RU" b="1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Ways of implementing of interactive methods into foreign language teaching</a:t>
            </a:r>
            <a:endParaRPr lang="ru-RU" sz="4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1"/>
          <a:stretch/>
        </p:blipFill>
        <p:spPr bwMode="auto">
          <a:xfrm>
            <a:off x="3779912" y="3573016"/>
            <a:ext cx="4752528" cy="3189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0159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493021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6400" dirty="0"/>
              <a:t>Данная технология является частью личностно-ориентированного обучения. При использовании технологии интерактивного обучения акцент делается на работе в группе, парах, причем эта работа отличается тем, что моделируются ситуации реального общения с целью решения коммуникативных задач. Отличительная черта интерактивного обучения – это обучение в сотрудничестве, мы учимся и познаем вместе</a:t>
            </a:r>
          </a:p>
          <a:p>
            <a:pPr lvl="0"/>
            <a:r>
              <a:rPr lang="ru-RU" sz="6400" b="1" i="1" dirty="0" smtClean="0">
                <a:solidFill>
                  <a:schemeClr val="tx1"/>
                </a:solidFill>
              </a:rPr>
              <a:t>«Карта памяти»</a:t>
            </a:r>
            <a:endParaRPr lang="ru-RU" sz="6400" b="1" i="1" dirty="0">
              <a:solidFill>
                <a:schemeClr val="tx1"/>
              </a:solidFill>
            </a:endParaRPr>
          </a:p>
          <a:p>
            <a:pPr lvl="0"/>
            <a:r>
              <a:rPr lang="ru-RU" sz="6400" b="1" i="1" dirty="0" smtClean="0">
                <a:solidFill>
                  <a:schemeClr val="tx1"/>
                </a:solidFill>
              </a:rPr>
              <a:t>«</a:t>
            </a:r>
            <a:r>
              <a:rPr lang="ru-RU" sz="6400" b="1" i="1" dirty="0" err="1" smtClean="0">
                <a:solidFill>
                  <a:schemeClr val="tx1"/>
                </a:solidFill>
              </a:rPr>
              <a:t>Синквейн</a:t>
            </a:r>
            <a:r>
              <a:rPr lang="ru-RU" sz="6400" b="1" i="1" dirty="0" smtClean="0">
                <a:solidFill>
                  <a:schemeClr val="tx1"/>
                </a:solidFill>
              </a:rPr>
              <a:t>»</a:t>
            </a:r>
            <a:endParaRPr lang="ru-RU" sz="6400" b="1" i="1" dirty="0">
              <a:solidFill>
                <a:schemeClr val="tx1"/>
              </a:solidFill>
            </a:endParaRPr>
          </a:p>
          <a:p>
            <a:pPr lvl="0"/>
            <a:r>
              <a:rPr lang="ru-RU" sz="6400" b="1" i="1" dirty="0">
                <a:solidFill>
                  <a:schemeClr val="tx1"/>
                </a:solidFill>
              </a:rPr>
              <a:t>метод «Знаем/хотим узнать/узнали»</a:t>
            </a:r>
          </a:p>
          <a:p>
            <a:pPr lvl="0"/>
            <a:r>
              <a:rPr lang="ru-RU" sz="6400" b="1" i="1" dirty="0" smtClean="0">
                <a:solidFill>
                  <a:schemeClr val="tx1"/>
                </a:solidFill>
              </a:rPr>
              <a:t>«</a:t>
            </a:r>
            <a:r>
              <a:rPr lang="ru-RU" sz="6400" b="1" i="1" dirty="0" err="1" smtClean="0">
                <a:solidFill>
                  <a:schemeClr val="tx1"/>
                </a:solidFill>
              </a:rPr>
              <a:t>Инсерт</a:t>
            </a:r>
            <a:r>
              <a:rPr lang="ru-RU" sz="6400" b="1" i="1" dirty="0" smtClean="0">
                <a:solidFill>
                  <a:schemeClr val="tx1"/>
                </a:solidFill>
              </a:rPr>
              <a:t>»</a:t>
            </a:r>
            <a:endParaRPr lang="ru-RU" sz="6400" b="1" i="1" dirty="0">
              <a:solidFill>
                <a:schemeClr val="tx1"/>
              </a:solidFill>
            </a:endParaRPr>
          </a:p>
          <a:p>
            <a:pPr lvl="0"/>
            <a:r>
              <a:rPr lang="ru-RU" sz="6400" b="1" i="1" dirty="0" smtClean="0">
                <a:solidFill>
                  <a:schemeClr val="tx1"/>
                </a:solidFill>
              </a:rPr>
              <a:t>«</a:t>
            </a:r>
            <a:r>
              <a:rPr lang="ru-RU" sz="6400" b="1" i="1" dirty="0" err="1" smtClean="0">
                <a:solidFill>
                  <a:schemeClr val="tx1"/>
                </a:solidFill>
              </a:rPr>
              <a:t>Даймонд</a:t>
            </a:r>
            <a:r>
              <a:rPr lang="ru-RU" sz="6400" b="1" i="1" dirty="0" smtClean="0">
                <a:solidFill>
                  <a:schemeClr val="tx1"/>
                </a:solidFill>
              </a:rPr>
              <a:t>» </a:t>
            </a:r>
            <a:endParaRPr lang="ru-RU" sz="6400" b="1" i="1" dirty="0">
              <a:solidFill>
                <a:schemeClr val="tx1"/>
              </a:solidFill>
            </a:endParaRPr>
          </a:p>
          <a:p>
            <a:pPr lvl="0"/>
            <a:r>
              <a:rPr lang="ru-RU" sz="6400" b="1" i="1" dirty="0" smtClean="0"/>
              <a:t> </a:t>
            </a:r>
            <a:r>
              <a:rPr lang="ru-RU" sz="6400" b="1" i="1" dirty="0"/>
              <a:t>«Аквариум</a:t>
            </a:r>
            <a:r>
              <a:rPr lang="ru-RU" sz="6400" b="1" i="1" dirty="0" smtClean="0"/>
              <a:t>»</a:t>
            </a:r>
          </a:p>
          <a:p>
            <a:pPr lvl="0"/>
            <a:r>
              <a:rPr lang="ru-RU" sz="6400" dirty="0"/>
              <a:t> </a:t>
            </a:r>
            <a:r>
              <a:rPr lang="ru-RU" sz="6400" b="1" i="1" dirty="0"/>
              <a:t>«Дерево решений</a:t>
            </a:r>
            <a:r>
              <a:rPr lang="ru-RU" sz="6400" b="1" i="1" dirty="0" smtClean="0"/>
              <a:t>»</a:t>
            </a:r>
          </a:p>
          <a:p>
            <a:pPr lvl="0"/>
            <a:r>
              <a:rPr lang="ru-RU" sz="6400" b="1" i="1" dirty="0" smtClean="0"/>
              <a:t> </a:t>
            </a:r>
            <a:r>
              <a:rPr lang="ru-RU" sz="6400" b="1" i="1" dirty="0"/>
              <a:t>«Броуновское движение</a:t>
            </a:r>
            <a:r>
              <a:rPr lang="ru-RU" sz="6400" b="1" i="1" dirty="0" smtClean="0"/>
              <a:t>»,</a:t>
            </a:r>
            <a:endParaRPr lang="ru-RU" sz="6400" dirty="0"/>
          </a:p>
          <a:p>
            <a:pPr lvl="0"/>
            <a:r>
              <a:rPr lang="ru-RU" sz="6400" b="1" i="1" dirty="0" smtClean="0"/>
              <a:t>«</a:t>
            </a:r>
            <a:r>
              <a:rPr lang="ru-RU" sz="6400" b="1" i="1" dirty="0"/>
              <a:t>Карусель</a:t>
            </a:r>
            <a:r>
              <a:rPr lang="ru-RU" sz="6400" b="1" i="1" dirty="0" smtClean="0"/>
              <a:t>»</a:t>
            </a:r>
            <a:endParaRPr lang="ru-RU" sz="6400" dirty="0"/>
          </a:p>
          <a:p>
            <a:pPr lvl="0"/>
            <a:r>
              <a:rPr lang="ru-RU" sz="6400" dirty="0" smtClean="0"/>
              <a:t> </a:t>
            </a:r>
            <a:r>
              <a:rPr lang="ru-RU" sz="6400" b="1" i="1" dirty="0"/>
              <a:t>«Мозговой штурм</a:t>
            </a:r>
            <a:r>
              <a:rPr lang="ru-RU" sz="6400" b="1" i="1" dirty="0" smtClean="0"/>
              <a:t>»</a:t>
            </a:r>
          </a:p>
          <a:p>
            <a:pPr lvl="0"/>
            <a:r>
              <a:rPr lang="ru-RU" sz="6400" b="1" i="1" dirty="0" smtClean="0"/>
              <a:t> </a:t>
            </a:r>
            <a:r>
              <a:rPr lang="ru-RU" sz="6400" b="1" i="1" dirty="0"/>
              <a:t>«Незаконченное предложение</a:t>
            </a:r>
            <a:r>
              <a:rPr lang="ru-RU" sz="6400" b="1" i="1" dirty="0" smtClean="0"/>
              <a:t>»</a:t>
            </a:r>
          </a:p>
          <a:p>
            <a:pPr lvl="0"/>
            <a:r>
              <a:rPr lang="ru-RU" sz="6400" b="1" i="1" dirty="0" smtClean="0"/>
              <a:t> </a:t>
            </a:r>
            <a:r>
              <a:rPr lang="ru-RU" sz="6400" b="1" i="1" dirty="0"/>
              <a:t>«Групповой рассказ</a:t>
            </a:r>
            <a:r>
              <a:rPr lang="ru-RU" sz="6400" b="1" i="1" dirty="0" smtClean="0"/>
              <a:t>»</a:t>
            </a:r>
          </a:p>
          <a:p>
            <a:pPr lvl="0"/>
            <a:r>
              <a:rPr lang="ru-RU" sz="6400" b="1" i="1" dirty="0" smtClean="0"/>
              <a:t> </a:t>
            </a:r>
            <a:r>
              <a:rPr lang="ru-RU" sz="6400" b="1" i="1" dirty="0"/>
              <a:t>«Ажурная пила»</a:t>
            </a:r>
            <a:endParaRPr lang="ru-RU" sz="6400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/>
              <a:t>«Интерактивный</a:t>
            </a:r>
            <a:r>
              <a:rPr lang="ru-RU" sz="2800" b="1" dirty="0"/>
              <a:t>» </a:t>
            </a:r>
            <a:r>
              <a:rPr lang="ru-RU" sz="2800" b="1" dirty="0" smtClean="0"/>
              <a:t>от </a:t>
            </a:r>
            <a:r>
              <a:rPr lang="ru-RU" sz="2800" b="1" dirty="0"/>
              <a:t>английского «</a:t>
            </a:r>
            <a:r>
              <a:rPr lang="ru-RU" sz="2800" b="1" dirty="0" err="1"/>
              <a:t>interact</a:t>
            </a:r>
            <a:r>
              <a:rPr lang="ru-RU" sz="2800" b="1" dirty="0"/>
              <a:t>» («</a:t>
            </a:r>
            <a:r>
              <a:rPr lang="ru-RU" sz="2800" b="1" dirty="0" err="1"/>
              <a:t>inter</a:t>
            </a:r>
            <a:r>
              <a:rPr lang="ru-RU" sz="2800" b="1" dirty="0"/>
              <a:t>» - «взаимный», «</a:t>
            </a:r>
            <a:r>
              <a:rPr lang="ru-RU" sz="2800" b="1" dirty="0" err="1"/>
              <a:t>act</a:t>
            </a:r>
            <a:r>
              <a:rPr lang="ru-RU" sz="2800" b="1" dirty="0"/>
              <a:t>» - «действовать</a:t>
            </a:r>
            <a:r>
              <a:rPr lang="ru-RU" sz="2800" b="1" dirty="0" smtClean="0"/>
              <a:t>»)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585795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247" y="2348880"/>
            <a:ext cx="7745505" cy="3777282"/>
          </a:xfrm>
        </p:spPr>
        <p:txBody>
          <a:bodyPr/>
          <a:lstStyle/>
          <a:p>
            <a:pPr lvl="0"/>
            <a:endParaRPr lang="ru-RU" i="1" dirty="0" smtClean="0"/>
          </a:p>
          <a:p>
            <a:pPr lvl="0"/>
            <a:r>
              <a:rPr lang="ru-RU" i="1" dirty="0" smtClean="0"/>
              <a:t>Способствуют </a:t>
            </a:r>
            <a:r>
              <a:rPr lang="ru-RU" i="1" dirty="0"/>
              <a:t>росту интереса к предмету</a:t>
            </a:r>
          </a:p>
          <a:p>
            <a:pPr lvl="0"/>
            <a:r>
              <a:rPr lang="ru-RU" i="1" dirty="0"/>
              <a:t>Ускоряют процесс обучения</a:t>
            </a:r>
          </a:p>
          <a:p>
            <a:pPr lvl="0"/>
            <a:r>
              <a:rPr lang="ru-RU" i="1" dirty="0"/>
              <a:t>Улучшают качество усвоения материала</a:t>
            </a:r>
          </a:p>
          <a:p>
            <a:pPr lvl="0"/>
            <a:r>
              <a:rPr lang="ru-RU" i="1" dirty="0"/>
              <a:t>Обеспечивают индивидуализацию и дифференциацию</a:t>
            </a:r>
          </a:p>
          <a:p>
            <a:pPr lvl="0"/>
            <a:r>
              <a:rPr lang="ru-RU" i="1" dirty="0"/>
              <a:t>Способствуют  сотрудничеству учителя и ученика</a:t>
            </a:r>
          </a:p>
          <a:p>
            <a:pPr lvl="0"/>
            <a:r>
              <a:rPr lang="ru-RU" i="1" dirty="0"/>
              <a:t>Развивают коммуникативную </a:t>
            </a:r>
            <a:r>
              <a:rPr lang="ru-RU" i="1" dirty="0" smtClean="0"/>
              <a:t>компетенцию</a:t>
            </a:r>
          </a:p>
          <a:p>
            <a:r>
              <a:rPr lang="ru-RU" i="1" dirty="0"/>
              <a:t>Даёт возможность менять формы деятельности</a:t>
            </a:r>
          </a:p>
          <a:p>
            <a:pPr lvl="0"/>
            <a:endParaRPr lang="ru-RU" i="1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>Использование </a:t>
            </a:r>
            <a:r>
              <a:rPr lang="ru-RU" sz="2800" b="1" dirty="0"/>
              <a:t>интерактивных методов актуально тем, что они: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63891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4"/>
          <p:cNvSpPr txBox="1"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 noProof="0" dirty="0" smtClean="0"/>
              <a:t>Get – got – got</a:t>
            </a:r>
          </a:p>
          <a:p>
            <a:pPr lvl="0"/>
            <a:r>
              <a:rPr lang="en-US" noProof="0" dirty="0" smtClean="0"/>
              <a:t>Have – had – had</a:t>
            </a:r>
          </a:p>
          <a:p>
            <a:pPr lvl="0"/>
            <a:r>
              <a:rPr lang="en-US" noProof="0" dirty="0" smtClean="0"/>
              <a:t>Know – knew –known</a:t>
            </a:r>
          </a:p>
          <a:p>
            <a:pPr lvl="0"/>
            <a:r>
              <a:rPr lang="en-US" noProof="0" dirty="0" smtClean="0"/>
              <a:t>Put – put – put </a:t>
            </a:r>
          </a:p>
          <a:p>
            <a:pPr lvl="0"/>
            <a:r>
              <a:rPr lang="en-US" noProof="0" dirty="0" smtClean="0"/>
              <a:t>See – saw – seen</a:t>
            </a:r>
          </a:p>
          <a:p>
            <a:pPr lvl="0"/>
            <a:r>
              <a:rPr lang="en-US" noProof="0" dirty="0" smtClean="0"/>
              <a:t>Tell – told - told</a:t>
            </a:r>
          </a:p>
          <a:p>
            <a:pPr lvl="0"/>
            <a:r>
              <a:rPr lang="en-US" noProof="0" dirty="0" smtClean="0"/>
              <a:t>Win – won – won </a:t>
            </a:r>
            <a:endParaRPr lang="ru-RU" noProof="0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Каждый ученик получает по три карточки с одной из форм глагола. Задача ученика: Собрать три формы глагола. Одновременно со всеми по команде водящего отдать ненужную форму глагола соседу слева и взять другую карту от соседа справа. Игра продолжается до тех пор пока все не соберут три формы глагола.</a:t>
            </a:r>
            <a:endParaRPr lang="ru-RU" dirty="0"/>
          </a:p>
        </p:txBody>
      </p:sp>
      <p:pic>
        <p:nvPicPr>
          <p:cNvPr id="1027" name="Picture 3" descr="C:\Users\ооасва\Downloads\bin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9"/>
            <a:ext cx="7344816" cy="15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ооасва\Desktop\неправильные глагол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438530"/>
            <a:ext cx="1966190" cy="130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274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4581128"/>
            <a:ext cx="8424935" cy="1728192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en-US" sz="8000" dirty="0" smtClean="0"/>
              <a:t> </a:t>
            </a:r>
            <a:r>
              <a:rPr lang="ru-RU" sz="8000" dirty="0" smtClean="0"/>
              <a:t>Каждый ученик получает по одной карте. Каждый по очереди спрашивает у любого ученика, нет ли у него того или иного продукта. Если такой продукт у спрашиваемого ученика имеется, он произносит первую фразу своей карточки и отдает её тому, кто спрашивал, за которым остается право следующего хода. Задача ученика: внимательно слушать, кто что спрашивает и у кого что есть. Кто быстрее соберет 5 карточек, тот победитель.</a:t>
            </a:r>
            <a:r>
              <a:rPr lang="en-US" sz="8000" dirty="0" smtClean="0"/>
              <a:t>    </a:t>
            </a:r>
            <a:endParaRPr lang="en-US" sz="8000" dirty="0"/>
          </a:p>
          <a:p>
            <a:pPr>
              <a:buNone/>
            </a:pPr>
            <a:r>
              <a:rPr lang="en-US" dirty="0"/>
              <a:t>     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8131982" cy="1054250"/>
          </a:xfrm>
        </p:spPr>
        <p:txBody>
          <a:bodyPr/>
          <a:lstStyle/>
          <a:p>
            <a:pPr algn="l"/>
            <a:r>
              <a:rPr lang="en-US" dirty="0"/>
              <a:t>Do you have any…?</a:t>
            </a:r>
            <a:endParaRPr lang="ru-RU" dirty="0"/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395536" y="2060848"/>
            <a:ext cx="1512168" cy="23042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47500" lnSpcReduction="20000"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00" dirty="0" smtClean="0"/>
              <a:t>I have some </a:t>
            </a:r>
            <a:r>
              <a:rPr lang="en-US" sz="2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tomatoes</a:t>
            </a:r>
            <a:endParaRPr lang="en-US" sz="2900" dirty="0" smtClean="0"/>
          </a:p>
          <a:p>
            <a:endParaRPr lang="en-US" sz="2900" dirty="0" smtClean="0"/>
          </a:p>
          <a:p>
            <a:r>
              <a:rPr lang="en-US" sz="2900" dirty="0" smtClean="0"/>
              <a:t>I need….</a:t>
            </a:r>
          </a:p>
          <a:p>
            <a:pPr>
              <a:buFont typeface="Wingdings" pitchFamily="2" charset="2"/>
              <a:buNone/>
            </a:pPr>
            <a:r>
              <a:rPr lang="en-US" sz="2900" dirty="0" smtClean="0"/>
              <a:t>     </a:t>
            </a:r>
            <a:r>
              <a:rPr lang="en-US" sz="2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onion</a:t>
            </a:r>
          </a:p>
          <a:p>
            <a:pPr>
              <a:buFont typeface="Wingdings" pitchFamily="2" charset="2"/>
              <a:buNone/>
            </a:pPr>
            <a:r>
              <a:rPr lang="en-US" sz="2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pepper</a:t>
            </a:r>
          </a:p>
          <a:p>
            <a:pPr>
              <a:buFont typeface="Wingdings" pitchFamily="2" charset="2"/>
              <a:buNone/>
            </a:pPr>
            <a:r>
              <a:rPr lang="en-US" sz="2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cucumber</a:t>
            </a:r>
          </a:p>
          <a:p>
            <a:pPr>
              <a:buFont typeface="Wingdings" pitchFamily="2" charset="2"/>
              <a:buNone/>
            </a:pPr>
            <a:r>
              <a:rPr lang="en-US" sz="2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potato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     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     </a:t>
            </a:r>
            <a:endParaRPr lang="ru-RU" dirty="0"/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2123728" y="2060848"/>
            <a:ext cx="1512168" cy="23042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 have some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cucumbers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dirty="0" smtClean="0"/>
              <a:t>I need….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     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onion</a:t>
            </a:r>
          </a:p>
          <a:p>
            <a:pPr>
              <a:buFont typeface="Wingdings" pitchFamily="2" charset="2"/>
              <a:buNone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pepper</a:t>
            </a:r>
          </a:p>
          <a:p>
            <a:pPr>
              <a:buFont typeface="Wingdings" pitchFamily="2" charset="2"/>
              <a:buNone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tomato</a:t>
            </a:r>
          </a:p>
          <a:p>
            <a:pPr>
              <a:buFont typeface="Wingdings" pitchFamily="2" charset="2"/>
              <a:buNone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potato</a:t>
            </a:r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7" name="Содержимое 3"/>
          <p:cNvSpPr txBox="1">
            <a:spLocks/>
          </p:cNvSpPr>
          <p:nvPr/>
        </p:nvSpPr>
        <p:spPr>
          <a:xfrm>
            <a:off x="5724128" y="2060848"/>
            <a:ext cx="1440160" cy="23042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5600" dirty="0" smtClean="0"/>
              <a:t>I have some</a:t>
            </a:r>
            <a:endParaRPr lang="ru-RU" sz="5600" dirty="0" smtClean="0"/>
          </a:p>
          <a:p>
            <a:pPr marL="82296" indent="0">
              <a:buNone/>
            </a:pPr>
            <a:r>
              <a:rPr lang="ru-RU" sz="5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</a:t>
            </a:r>
            <a:r>
              <a:rPr lang="en-US" sz="5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onion</a:t>
            </a:r>
            <a:endParaRPr lang="en-US" sz="5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en-US" sz="5600" dirty="0" smtClean="0"/>
          </a:p>
          <a:p>
            <a:r>
              <a:rPr lang="en-US" sz="5600" dirty="0" smtClean="0"/>
              <a:t>I need….</a:t>
            </a:r>
          </a:p>
          <a:p>
            <a:pPr marL="82296" indent="0">
              <a:buNone/>
            </a:pPr>
            <a:r>
              <a:rPr lang="en-US" sz="5600" dirty="0" smtClean="0"/>
              <a:t>     </a:t>
            </a:r>
            <a:r>
              <a:rPr lang="en-US" sz="5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tomatoes</a:t>
            </a:r>
            <a:endParaRPr lang="en-US" sz="5600" dirty="0"/>
          </a:p>
          <a:p>
            <a:pPr>
              <a:buFont typeface="Wingdings 2"/>
              <a:buNone/>
            </a:pPr>
            <a:r>
              <a:rPr lang="en-US" sz="5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pepper</a:t>
            </a:r>
          </a:p>
          <a:p>
            <a:pPr>
              <a:buFont typeface="Wingdings 2"/>
              <a:buNone/>
            </a:pPr>
            <a:r>
              <a:rPr lang="en-US" sz="5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cucumber</a:t>
            </a:r>
          </a:p>
          <a:p>
            <a:pPr>
              <a:buFont typeface="Wingdings 2"/>
              <a:buNone/>
            </a:pPr>
            <a:r>
              <a:rPr lang="en-US" sz="5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potato</a:t>
            </a:r>
          </a:p>
          <a:p>
            <a:pPr>
              <a:buFont typeface="Wingdings 2"/>
              <a:buNone/>
            </a:pPr>
            <a:r>
              <a:rPr lang="en-US" sz="5600" dirty="0" smtClean="0"/>
              <a:t>     </a:t>
            </a:r>
          </a:p>
          <a:p>
            <a:pPr>
              <a:buFont typeface="Wingdings 2"/>
              <a:buNone/>
            </a:pPr>
            <a:r>
              <a:rPr lang="en-US" dirty="0" smtClean="0"/>
              <a:t>     </a:t>
            </a:r>
            <a:endParaRPr lang="ru-RU" dirty="0"/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3923928" y="2060848"/>
            <a:ext cx="1584176" cy="23042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5500" dirty="0" smtClean="0"/>
              <a:t>I have some</a:t>
            </a:r>
            <a:r>
              <a:rPr lang="ru-RU" sz="5500" dirty="0" smtClean="0"/>
              <a:t>  </a:t>
            </a:r>
          </a:p>
          <a:p>
            <a:pPr marL="82296" indent="0">
              <a:buNone/>
            </a:pPr>
            <a:r>
              <a:rPr lang="ru-RU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en-US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pepper</a:t>
            </a:r>
            <a:endParaRPr lang="en-US" sz="5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82296" indent="0">
              <a:buNone/>
            </a:pPr>
            <a:endParaRPr lang="en-US" sz="5500" dirty="0" smtClean="0"/>
          </a:p>
          <a:p>
            <a:r>
              <a:rPr lang="en-US" sz="5500" dirty="0" smtClean="0"/>
              <a:t>I need….</a:t>
            </a:r>
          </a:p>
          <a:p>
            <a:pPr>
              <a:buFont typeface="Wingdings 2"/>
              <a:buNone/>
            </a:pPr>
            <a:r>
              <a:rPr lang="en-US" sz="5500" dirty="0" smtClean="0"/>
              <a:t>     </a:t>
            </a:r>
            <a:r>
              <a:rPr lang="en-US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onion</a:t>
            </a:r>
          </a:p>
          <a:p>
            <a:pPr>
              <a:buFont typeface="Wingdings 2"/>
              <a:buNone/>
            </a:pPr>
            <a:r>
              <a:rPr lang="ru-RU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</a:t>
            </a:r>
            <a:r>
              <a:rPr lang="en-US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cucumber</a:t>
            </a:r>
          </a:p>
          <a:p>
            <a:pPr>
              <a:buFont typeface="Wingdings 2"/>
              <a:buNone/>
            </a:pPr>
            <a:r>
              <a:rPr lang="en-US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potato</a:t>
            </a:r>
            <a:endParaRPr lang="ru-RU" sz="55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None/>
            </a:pPr>
            <a:r>
              <a:rPr lang="ru-RU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</a:t>
            </a:r>
            <a:r>
              <a:rPr lang="en-US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tomatoes</a:t>
            </a:r>
            <a:endParaRPr lang="en-US" sz="5500" dirty="0"/>
          </a:p>
          <a:p>
            <a:pPr>
              <a:buFont typeface="Wingdings 2"/>
              <a:buNone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Font typeface="Wingdings 2"/>
              <a:buNone/>
            </a:pPr>
            <a:r>
              <a:rPr lang="en-US" dirty="0" smtClean="0"/>
              <a:t>     </a:t>
            </a:r>
          </a:p>
          <a:p>
            <a:pPr>
              <a:buFont typeface="Wingdings 2"/>
              <a:buNone/>
            </a:pPr>
            <a:r>
              <a:rPr lang="en-US" dirty="0" smtClean="0"/>
              <a:t>     </a:t>
            </a:r>
            <a:endParaRPr lang="ru-RU" dirty="0"/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7308304" y="2060848"/>
            <a:ext cx="1512168" cy="23042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5500" dirty="0" smtClean="0"/>
              <a:t>I have some</a:t>
            </a:r>
            <a:r>
              <a:rPr lang="ru-RU" sz="5500" dirty="0" smtClean="0"/>
              <a:t>  </a:t>
            </a:r>
            <a:r>
              <a:rPr lang="en-US" sz="5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potato</a:t>
            </a:r>
            <a:endParaRPr lang="ru-RU" sz="5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lvl="1"/>
            <a:endParaRPr lang="en-US" sz="5100" dirty="0" smtClean="0"/>
          </a:p>
          <a:p>
            <a:r>
              <a:rPr lang="en-US" sz="5500" dirty="0" smtClean="0"/>
              <a:t>I need….</a:t>
            </a:r>
          </a:p>
          <a:p>
            <a:pPr>
              <a:buFont typeface="Wingdings 2"/>
              <a:buNone/>
            </a:pPr>
            <a:r>
              <a:rPr lang="en-US" sz="5500" dirty="0" smtClean="0"/>
              <a:t>     </a:t>
            </a:r>
            <a:r>
              <a:rPr lang="en-US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onion</a:t>
            </a:r>
          </a:p>
          <a:p>
            <a:pPr>
              <a:buFont typeface="Wingdings 2"/>
              <a:buNone/>
            </a:pPr>
            <a:r>
              <a:rPr lang="en-US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pepper</a:t>
            </a:r>
          </a:p>
          <a:p>
            <a:pPr>
              <a:buFont typeface="Wingdings 2"/>
              <a:buNone/>
            </a:pPr>
            <a:r>
              <a:rPr lang="en-US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cucumber</a:t>
            </a:r>
          </a:p>
          <a:p>
            <a:pPr>
              <a:buNone/>
            </a:pPr>
            <a:r>
              <a:rPr lang="ru-RU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</a:t>
            </a:r>
            <a:r>
              <a:rPr lang="en-US" sz="5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tomatoes</a:t>
            </a:r>
            <a:endParaRPr lang="en-US" sz="5500" dirty="0"/>
          </a:p>
          <a:p>
            <a:pPr>
              <a:buFont typeface="Wingdings 2"/>
              <a:buNone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Font typeface="Wingdings 2"/>
              <a:buNone/>
            </a:pPr>
            <a:r>
              <a:rPr lang="en-US" dirty="0" smtClean="0"/>
              <a:t>     </a:t>
            </a:r>
          </a:p>
          <a:p>
            <a:pPr>
              <a:buFont typeface="Wingdings 2"/>
              <a:buNone/>
            </a:pPr>
            <a:r>
              <a:rPr lang="en-US" dirty="0" smtClean="0"/>
              <a:t>     </a:t>
            </a:r>
            <a:endParaRPr lang="ru-RU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345" y="476672"/>
            <a:ext cx="1872208" cy="124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3721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231</TotalTime>
  <Words>423</Words>
  <Application>Microsoft Office PowerPoint</Application>
  <PresentationFormat>Экран (4:3)</PresentationFormat>
  <Paragraphs>99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Твердый переплет</vt:lpstr>
      <vt:lpstr>Интерактивные методы на уроках английского языка</vt:lpstr>
      <vt:lpstr>Ways of implementing of interactive methods into foreign language teaching</vt:lpstr>
      <vt:lpstr>«Интерактивный» от английского «interact» («inter» - «взаимный», «act» - «действовать») </vt:lpstr>
      <vt:lpstr>  Использование интерактивных методов актуально тем, что они: </vt:lpstr>
      <vt:lpstr>Презентация PowerPoint</vt:lpstr>
      <vt:lpstr>Do you have any…?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ТМ</dc:creator>
  <cp:lastModifiedBy>ТМ</cp:lastModifiedBy>
  <cp:revision>15</cp:revision>
  <dcterms:created xsi:type="dcterms:W3CDTF">2014-12-14T15:34:31Z</dcterms:created>
  <dcterms:modified xsi:type="dcterms:W3CDTF">2017-05-01T14:04:34Z</dcterms:modified>
</cp:coreProperties>
</file>