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4" r:id="rId17"/>
    <p:sldId id="273" r:id="rId18"/>
    <p:sldId id="275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29" autoAdjust="0"/>
    <p:restoredTop sz="94660"/>
  </p:normalViewPr>
  <p:slideViewPr>
    <p:cSldViewPr>
      <p:cViewPr varScale="1">
        <p:scale>
          <a:sx n="75" d="100"/>
          <a:sy n="75" d="100"/>
        </p:scale>
        <p:origin x="-66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09.08.2015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09.08.2015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09.08.2015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09.08.2015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2857488" y="3571876"/>
            <a:ext cx="5786446" cy="1785950"/>
          </a:xfrm>
          <a:prstGeom prst="rect">
            <a:avLst/>
          </a:prstGeom>
          <a:noFill/>
          <a:ln w="76200"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400" b="1" i="1" u="none" strike="noStrike" kern="1200" normalizeH="0" baseline="0" noProof="0" dirty="0" smtClean="0">
                <a:ln w="10541" cmpd="sng">
                  <a:solidFill>
                    <a:srgbClr val="FFFF00"/>
                  </a:solidFill>
                  <a:prstDash val="solid"/>
                </a:ln>
                <a:solidFill>
                  <a:schemeClr val="bg2">
                    <a:lumMod val="40000"/>
                    <a:lumOff val="60000"/>
                  </a:schemeClr>
                </a:solidFill>
                <a:uLnTx/>
                <a:uFillTx/>
                <a:latin typeface="+mn-lt"/>
                <a:ea typeface="+mn-ea"/>
                <a:cs typeface="+mn-cs"/>
              </a:rPr>
              <a:t>Вместе с солнцем просыпаюсь, </a:t>
            </a:r>
            <a:br>
              <a:rPr kumimoji="0" lang="ru-RU" sz="2400" b="1" i="1" u="none" strike="noStrike" kern="1200" normalizeH="0" baseline="0" noProof="0" dirty="0" smtClean="0">
                <a:ln w="10541" cmpd="sng">
                  <a:solidFill>
                    <a:srgbClr val="FFFF00"/>
                  </a:solidFill>
                  <a:prstDash val="solid"/>
                </a:ln>
                <a:solidFill>
                  <a:schemeClr val="bg2">
                    <a:lumMod val="40000"/>
                    <a:lumOff val="60000"/>
                  </a:schemeClr>
                </a:solidFill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ru-RU" sz="2400" b="1" i="1" u="none" strike="noStrike" kern="1200" normalizeH="0" baseline="0" noProof="0" dirty="0" smtClean="0">
                <a:ln w="10541" cmpd="sng">
                  <a:solidFill>
                    <a:srgbClr val="FFFF00"/>
                  </a:solidFill>
                  <a:prstDash val="solid"/>
                </a:ln>
                <a:solidFill>
                  <a:schemeClr val="bg2">
                    <a:lumMod val="40000"/>
                    <a:lumOff val="60000"/>
                  </a:schemeClr>
                </a:solidFill>
                <a:uLnTx/>
                <a:uFillTx/>
                <a:latin typeface="+mn-lt"/>
                <a:ea typeface="+mn-ea"/>
                <a:cs typeface="+mn-cs"/>
              </a:rPr>
              <a:t>Я приходу утра рад. </a:t>
            </a:r>
            <a:br>
              <a:rPr kumimoji="0" lang="ru-RU" sz="2400" b="1" i="1" u="none" strike="noStrike" kern="1200" normalizeH="0" baseline="0" noProof="0" dirty="0" smtClean="0">
                <a:ln w="10541" cmpd="sng">
                  <a:solidFill>
                    <a:srgbClr val="FFFF00"/>
                  </a:solidFill>
                  <a:prstDash val="solid"/>
                </a:ln>
                <a:solidFill>
                  <a:schemeClr val="bg2">
                    <a:lumMod val="40000"/>
                    <a:lumOff val="60000"/>
                  </a:schemeClr>
                </a:solidFill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ru-RU" sz="2400" b="1" i="1" u="none" strike="noStrike" kern="1200" normalizeH="0" baseline="0" noProof="0" dirty="0" smtClean="0">
                <a:ln w="10541" cmpd="sng">
                  <a:solidFill>
                    <a:srgbClr val="FFFF00"/>
                  </a:solidFill>
                  <a:prstDash val="solid"/>
                </a:ln>
                <a:solidFill>
                  <a:schemeClr val="bg2">
                    <a:lumMod val="40000"/>
                    <a:lumOff val="60000"/>
                  </a:schemeClr>
                </a:solidFill>
                <a:uLnTx/>
                <a:uFillTx/>
                <a:latin typeface="+mn-lt"/>
                <a:ea typeface="+mn-ea"/>
                <a:cs typeface="+mn-cs"/>
              </a:rPr>
              <a:t>Быстро-быстро собираюсь </a:t>
            </a:r>
            <a:br>
              <a:rPr kumimoji="0" lang="ru-RU" sz="2400" b="1" i="1" u="none" strike="noStrike" kern="1200" normalizeH="0" baseline="0" noProof="0" dirty="0" smtClean="0">
                <a:ln w="10541" cmpd="sng">
                  <a:solidFill>
                    <a:srgbClr val="FFFF00"/>
                  </a:solidFill>
                  <a:prstDash val="solid"/>
                </a:ln>
                <a:solidFill>
                  <a:schemeClr val="bg2">
                    <a:lumMod val="40000"/>
                    <a:lumOff val="60000"/>
                  </a:schemeClr>
                </a:solidFill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ru-RU" sz="2400" b="1" i="1" u="none" strike="noStrike" kern="1200" normalizeH="0" baseline="0" noProof="0" dirty="0" smtClean="0">
                <a:ln w="10541" cmpd="sng">
                  <a:solidFill>
                    <a:srgbClr val="FFFF00"/>
                  </a:solidFill>
                  <a:prstDash val="solid"/>
                </a:ln>
                <a:solidFill>
                  <a:schemeClr val="bg2">
                    <a:lumMod val="40000"/>
                    <a:lumOff val="60000"/>
                  </a:schemeClr>
                </a:solidFill>
                <a:uLnTx/>
                <a:uFillTx/>
                <a:latin typeface="+mn-lt"/>
                <a:ea typeface="+mn-ea"/>
                <a:cs typeface="+mn-cs"/>
              </a:rPr>
              <a:t>Я в любимый детский сад! 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785795"/>
            <a:ext cx="8701062" cy="1071570"/>
          </a:xfrm>
          <a:prstGeom prst="rect">
            <a:avLst/>
          </a:prstGeom>
        </p:spPr>
        <p:txBody>
          <a:bodyPr vert="horz" lIns="45720" rIns="45720" anchor="t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1" u="none" strike="noStrike" kern="1200" normalizeH="0" baseline="0" noProof="0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ГККП «Ясли – сад «Б</a:t>
            </a:r>
            <a:r>
              <a:rPr kumimoji="0" lang="kk-KZ" sz="4000" b="1" i="1" u="none" strike="noStrike" kern="1200" normalizeH="0" baseline="0" noProof="0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ө</a:t>
            </a:r>
            <a:r>
              <a:rPr kumimoji="0" lang="ru-RU" sz="4000" b="1" i="1" u="none" strike="noStrike" kern="1200" normalizeH="0" baseline="0" noProof="0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бек» </a:t>
            </a:r>
            <a:r>
              <a:rPr kumimoji="0" lang="ru-RU" sz="4000" b="1" i="1" u="none" strike="noStrike" kern="1200" normalizeH="0" baseline="0" noProof="0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акимата</a:t>
            </a:r>
            <a:r>
              <a:rPr kumimoji="0" lang="ru-RU" sz="4000" b="1" i="1" u="none" strike="noStrike" kern="1200" normalizeH="0" baseline="0" noProof="0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ru-RU" sz="4000" b="1" i="1" u="none" strike="noStrike" kern="1200" normalizeH="0" baseline="0" noProof="0" dirty="0" err="1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Сарыкольского</a:t>
            </a:r>
            <a:r>
              <a:rPr kumimoji="0" lang="ru-RU" sz="4000" b="1" i="1" u="none" strike="noStrike" kern="1200" normalizeH="0" baseline="0" noProof="0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района</a:t>
            </a:r>
            <a:endParaRPr kumimoji="0" lang="ru-RU" sz="4000" b="1" i="1" u="none" strike="noStrike" kern="1200" normalizeH="0" baseline="0" noProof="0" dirty="0">
              <a:ln w="17780" cmpd="sng">
                <a:solidFill>
                  <a:srgbClr val="FFFF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57158" y="2000240"/>
            <a:ext cx="8358246" cy="25431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i="1" dirty="0" smtClean="0">
                <a:ln w="12700">
                  <a:solidFill>
                    <a:srgbClr val="FF00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Много детских садов, хороших, разных,</a:t>
            </a:r>
          </a:p>
          <a:p>
            <a:pPr>
              <a:buNone/>
            </a:pPr>
            <a:r>
              <a:rPr lang="ru-RU" b="1" i="1" dirty="0" smtClean="0">
                <a:ln w="12700">
                  <a:solidFill>
                    <a:srgbClr val="FF00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 достоинств их не счесть,</a:t>
            </a:r>
          </a:p>
          <a:p>
            <a:pPr>
              <a:buNone/>
            </a:pPr>
            <a:r>
              <a:rPr lang="ru-RU" b="1" i="1" dirty="0" smtClean="0">
                <a:ln w="12700">
                  <a:solidFill>
                    <a:srgbClr val="FF00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Вас сегодня приглашаем</a:t>
            </a:r>
          </a:p>
          <a:p>
            <a:pPr>
              <a:buNone/>
            </a:pPr>
            <a:r>
              <a:rPr lang="ru-RU" b="1" i="1" dirty="0" smtClean="0">
                <a:ln w="12700">
                  <a:solidFill>
                    <a:srgbClr val="FF00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Наш детсадовский двор посмотреть</a:t>
            </a:r>
          </a:p>
          <a:p>
            <a:endParaRPr lang="ru-RU" b="1" i="1" dirty="0">
              <a:ln w="12700">
                <a:solidFill>
                  <a:srgbClr val="FF0000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00166" y="0"/>
            <a:ext cx="4972056" cy="2686056"/>
          </a:xfrm>
        </p:spPr>
        <p:txBody>
          <a:bodyPr/>
          <a:lstStyle/>
          <a:p>
            <a:pPr>
              <a:buNone/>
            </a:pPr>
            <a:r>
              <a:rPr lang="ru-RU" i="1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На участок поглядите,</a:t>
            </a:r>
          </a:p>
          <a:p>
            <a:pPr>
              <a:buNone/>
            </a:pPr>
            <a:r>
              <a:rPr lang="ru-RU" i="1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Как нарядно и свежо:</a:t>
            </a:r>
          </a:p>
          <a:p>
            <a:pPr>
              <a:buNone/>
            </a:pPr>
            <a:r>
              <a:rPr lang="ru-RU" i="1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И цветами и кустами </a:t>
            </a:r>
          </a:p>
          <a:p>
            <a:pPr>
              <a:buNone/>
            </a:pPr>
            <a:r>
              <a:rPr lang="ru-RU" i="1" dirty="0" smtClean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Все вокруг окружено.</a:t>
            </a:r>
            <a:endParaRPr lang="ru-RU" i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БОБЕК\фото\SDC16054.JPG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-1" y="2285992"/>
            <a:ext cx="5048285" cy="37862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Documents and Settings\Admin\Рабочий стол\БОБЕК\фото\SDC16056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4572000" y="0"/>
            <a:ext cx="4143404" cy="36433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Documents and Settings\Admin\Рабочий стол\БОБЕК\фото\SDC16071.JPG"/>
          <p:cNvPicPr/>
          <p:nvPr/>
        </p:nvPicPr>
        <p:blipFill>
          <a:blip r:embed="rId4" cstate="print">
            <a:lum contrast="30000"/>
          </a:blip>
          <a:srcRect/>
          <a:stretch>
            <a:fillRect/>
          </a:stretch>
        </p:blipFill>
        <p:spPr bwMode="auto">
          <a:xfrm>
            <a:off x="4857752" y="3714752"/>
            <a:ext cx="4071966" cy="31432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57166"/>
            <a:ext cx="6686568" cy="261461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i="1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Сколько здесь цветов душистых!</a:t>
            </a:r>
          </a:p>
          <a:p>
            <a:pPr>
              <a:buNone/>
            </a:pPr>
            <a:r>
              <a:rPr lang="ru-RU" sz="2400" i="1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Сколько нежных лепестков:</a:t>
            </a:r>
          </a:p>
          <a:p>
            <a:pPr>
              <a:buNone/>
            </a:pPr>
            <a:r>
              <a:rPr lang="ru-RU" sz="2400" i="1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Шелковистых и пушистых</a:t>
            </a:r>
          </a:p>
          <a:p>
            <a:pPr>
              <a:buNone/>
            </a:pPr>
            <a:r>
              <a:rPr lang="ru-RU" sz="2400" i="1" dirty="0" smtClean="0">
                <a:ln w="18415" cmpd="sng">
                  <a:solidFill>
                    <a:srgbClr val="00B0F0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Тонких, гибких стебельков.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Documents and Settings\Admin\Рабочий стол\БОБЕК\фото\SDC16020.JPG"/>
          <p:cNvPicPr/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214282" y="214290"/>
            <a:ext cx="4500594" cy="342902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C:\Documents and Settings\Admin\Рабочий стол\БОБЕК\фото\SDC16025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5072066" y="357166"/>
            <a:ext cx="3857620" cy="29289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 descr="C:\Documents and Settings\Admin\Рабочий стол\БОБЕК\фото\SDC16040.JPG"/>
          <p:cNvPicPr/>
          <p:nvPr/>
        </p:nvPicPr>
        <p:blipFill>
          <a:blip r:embed="rId4" cstate="print">
            <a:lum contrast="30000"/>
          </a:blip>
          <a:srcRect/>
          <a:stretch>
            <a:fillRect/>
          </a:stretch>
        </p:blipFill>
        <p:spPr bwMode="auto">
          <a:xfrm>
            <a:off x="4643438" y="3429000"/>
            <a:ext cx="4286280" cy="32146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714752"/>
            <a:ext cx="6543692" cy="2328865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i="1" dirty="0" smtClean="0"/>
              <a:t>В цветниках ты можешь встретить</a:t>
            </a:r>
          </a:p>
          <a:p>
            <a:pPr>
              <a:buNone/>
            </a:pPr>
            <a:r>
              <a:rPr lang="ru-RU" b="1" i="1" dirty="0" smtClean="0"/>
              <a:t>И медведя, и лису,</a:t>
            </a:r>
          </a:p>
          <a:p>
            <a:pPr>
              <a:buNone/>
            </a:pPr>
            <a:r>
              <a:rPr lang="ru-RU" b="1" i="1" dirty="0" smtClean="0"/>
              <a:t>Черепаху и жирафа</a:t>
            </a:r>
          </a:p>
          <a:p>
            <a:pPr>
              <a:buNone/>
            </a:pPr>
            <a:r>
              <a:rPr lang="ru-RU" b="1" i="1" dirty="0" smtClean="0"/>
              <a:t>Даже лебедя в пруду</a:t>
            </a:r>
          </a:p>
          <a:p>
            <a:endParaRPr lang="ru-RU" b="1" i="1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85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385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385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385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85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385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" dur="385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385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85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385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0" dur="385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385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Admin\Рабочий стол\БОБЕК\фото\SDC16023.JPG"/>
          <p:cNvPicPr/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3214686"/>
            <a:ext cx="4786314" cy="36433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C:\Documents and Settings\Admin\Рабочий стол\БОБЕК\фото\SDC16032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2643174" y="285728"/>
            <a:ext cx="4500594" cy="33575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Documents and Settings\Admin\Рабочий стол\БОБЕК\фото\SDC16027.JPG"/>
          <p:cNvPicPr/>
          <p:nvPr/>
        </p:nvPicPr>
        <p:blipFill>
          <a:blip r:embed="rId4" cstate="print">
            <a:lum contrast="30000"/>
          </a:blip>
          <a:srcRect/>
          <a:stretch>
            <a:fillRect/>
          </a:stretch>
        </p:blipFill>
        <p:spPr bwMode="auto">
          <a:xfrm>
            <a:off x="4714844" y="3500438"/>
            <a:ext cx="4429156" cy="33575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85720" y="428604"/>
            <a:ext cx="564357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По </a:t>
            </a:r>
            <a:r>
              <a:rPr kumimoji="0" lang="ru-RU" sz="2800" b="1" i="1" u="none" strike="noStrike" normalizeH="0" baseline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тропиночке</a:t>
            </a:r>
            <a:r>
              <a:rPr kumimoji="0" lang="ru-RU" sz="28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 лесной</a:t>
            </a:r>
            <a:br>
              <a:rPr kumimoji="0" lang="ru-RU" sz="28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8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Черепаха шла домой,</a:t>
            </a:r>
            <a:br>
              <a:rPr kumimoji="0" lang="ru-RU" sz="28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8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На пруду она была -</a:t>
            </a:r>
            <a:br>
              <a:rPr kumimoji="0" lang="ru-RU" sz="28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800" b="1" i="1" u="none" strike="noStrike" normalizeH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Times New Roman" pitchFamily="18" charset="0"/>
                <a:cs typeface="Times New Roman" pitchFamily="18" charset="0"/>
              </a:rPr>
              <a:t>Там живет ее родня.</a:t>
            </a:r>
            <a:endParaRPr kumimoji="0" lang="ru-RU" sz="5400" b="1" i="1" u="none" strike="noStrike" normalizeH="0" baseline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</a:endParaRPr>
          </a:p>
        </p:txBody>
      </p:sp>
      <p:pic>
        <p:nvPicPr>
          <p:cNvPr id="1026" name="Picture 2" descr="C:\Documents and Settings\Admin\Рабочий стол\цветы\Новая папка\SDC16098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5814" t="11111" r="7811" b="1112"/>
          <a:stretch>
            <a:fillRect/>
          </a:stretch>
        </p:blipFill>
        <p:spPr bwMode="auto">
          <a:xfrm>
            <a:off x="2794221" y="2143116"/>
            <a:ext cx="6206935" cy="47148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75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Documents and Settings\Admin\Рабочий стол\БОБЕК\фото\SDC16021.JPG"/>
          <p:cNvPicPr/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 rot="21201611">
            <a:off x="195071" y="2791501"/>
            <a:ext cx="5273142" cy="407491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4" name="Рисунок 3" descr="C:\Documents and Settings\Admin\Рабочий стол\БОБЕК\фото\SDC16043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 rot="530382">
            <a:off x="3563693" y="71384"/>
            <a:ext cx="5184606" cy="360771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142844" y="428604"/>
            <a:ext cx="464347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normalizeH="0" baseline="0" dirty="0" smtClean="0">
                <a:ln w="2450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pitchFamily="34" charset="0"/>
                <a:ea typeface="Times New Roman" pitchFamily="18" charset="0"/>
              </a:rPr>
              <a:t>Пусть герои сказок</a:t>
            </a:r>
            <a:br>
              <a:rPr kumimoji="0" lang="ru-RU" sz="2400" b="1" i="1" u="none" normalizeH="0" baseline="0" dirty="0" smtClean="0">
                <a:ln w="2450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pitchFamily="34" charset="0"/>
                <a:ea typeface="Times New Roman" pitchFamily="18" charset="0"/>
              </a:rPr>
            </a:br>
            <a:r>
              <a:rPr kumimoji="0" lang="ru-RU" sz="2400" b="1" i="1" u="none" normalizeH="0" baseline="0" dirty="0" smtClean="0">
                <a:ln w="2450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pitchFamily="34" charset="0"/>
                <a:ea typeface="Times New Roman" pitchFamily="18" charset="0"/>
              </a:rPr>
              <a:t>Дарят нам тепло.</a:t>
            </a:r>
            <a:br>
              <a:rPr kumimoji="0" lang="ru-RU" sz="2400" b="1" i="1" u="none" normalizeH="0" baseline="0" dirty="0" smtClean="0">
                <a:ln w="2450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pitchFamily="34" charset="0"/>
                <a:ea typeface="Times New Roman" pitchFamily="18" charset="0"/>
              </a:rPr>
            </a:br>
            <a:r>
              <a:rPr kumimoji="0" lang="ru-RU" sz="2400" b="1" i="1" u="none" normalizeH="0" baseline="0" dirty="0" smtClean="0">
                <a:ln w="2450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pitchFamily="34" charset="0"/>
                <a:ea typeface="Times New Roman" pitchFamily="18" charset="0"/>
              </a:rPr>
              <a:t>Пусть добро навеки</a:t>
            </a:r>
            <a:br>
              <a:rPr kumimoji="0" lang="ru-RU" sz="2400" b="1" i="1" u="none" normalizeH="0" baseline="0" dirty="0" smtClean="0">
                <a:ln w="2450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pitchFamily="34" charset="0"/>
                <a:ea typeface="Times New Roman" pitchFamily="18" charset="0"/>
              </a:rPr>
            </a:br>
            <a:r>
              <a:rPr kumimoji="0" lang="ru-RU" sz="2400" b="1" i="1" u="none" normalizeH="0" baseline="0" dirty="0" smtClean="0">
                <a:ln w="2450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pitchFamily="34" charset="0"/>
                <a:ea typeface="Times New Roman" pitchFamily="18" charset="0"/>
              </a:rPr>
              <a:t>Побеждает зло!</a:t>
            </a:r>
            <a:endParaRPr kumimoji="0" lang="ru-RU" sz="3600" b="1" i="1" u="none" normalizeH="0" baseline="0" dirty="0" smtClean="0">
              <a:ln w="24500" cmpd="dbl">
                <a:solidFill>
                  <a:srgbClr val="FFFF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Admin\Рабочий стол\БОБЕК\фото\SDC16024.JPG"/>
          <p:cNvPicPr/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4071934" y="2857496"/>
            <a:ext cx="4861244" cy="383994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3" name="Рисунок 2" descr="C:\Documents and Settings\Admin\Рабочий стол\БОБЕК\фото\SDC16045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 rot="20911499">
            <a:off x="277127" y="24406"/>
            <a:ext cx="4956868" cy="400261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Documents and Settings\Admin\Рабочий стол\БОБЕК\фото\SDC16041.JPG"/>
          <p:cNvPicPr/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 rot="16200000">
            <a:off x="4699401" y="1587087"/>
            <a:ext cx="4695833" cy="3378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C:\Documents and Settings\Admin\Рабочий стол\цветы\Копия Новая папка\SDC1610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3000372"/>
            <a:ext cx="4160843" cy="294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214282" y="357166"/>
            <a:ext cx="535785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normalizeH="0" baseline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 pitchFamily="34" charset="0"/>
                <a:ea typeface="Times New Roman" pitchFamily="18" charset="0"/>
                <a:cs typeface="Times New Roman" pitchFamily="18" charset="0"/>
              </a:rPr>
              <a:t>Ах,</a:t>
            </a:r>
            <a:r>
              <a:rPr kumimoji="0" lang="ru-RU" sz="2800" b="1" i="1" u="none" strike="noStrike" normalizeH="0" baseline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2800" b="1" i="1" u="none" strike="noStrike" normalizeH="0" baseline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 pitchFamily="34" charset="0"/>
                <a:ea typeface="Times New Roman" pitchFamily="18" charset="0"/>
                <a:cs typeface="Times New Roman" pitchFamily="18" charset="0"/>
              </a:rPr>
              <a:t>качели! Ах, качели!</a:t>
            </a:r>
            <a:br>
              <a:rPr kumimoji="0" lang="ru-RU" sz="2800" b="1" i="1" u="none" strike="noStrike" normalizeH="0" baseline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800" b="1" i="1" u="none" strike="noStrike" normalizeH="0" baseline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 pitchFamily="34" charset="0"/>
                <a:ea typeface="Times New Roman" pitchFamily="18" charset="0"/>
                <a:cs typeface="Times New Roman" pitchFamily="18" charset="0"/>
              </a:rPr>
              <a:t>Подхватили, полетели,</a:t>
            </a:r>
            <a:br>
              <a:rPr kumimoji="0" lang="ru-RU" sz="2800" b="1" i="1" u="none" strike="noStrike" normalizeH="0" baseline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800" b="1" i="1" u="none" strike="noStrike" normalizeH="0" baseline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 pitchFamily="34" charset="0"/>
                <a:ea typeface="Times New Roman" pitchFamily="18" charset="0"/>
                <a:cs typeface="Times New Roman" pitchFamily="18" charset="0"/>
              </a:rPr>
              <a:t>Оторвали от земли,</a:t>
            </a:r>
            <a:br>
              <a:rPr kumimoji="0" lang="ru-RU" sz="2800" b="1" i="1" u="none" strike="noStrike" normalizeH="0" baseline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 pitchFamily="34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800" b="1" i="1" u="none" strike="noStrike" normalizeH="0" baseline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rebuchet MS" pitchFamily="34" charset="0"/>
                <a:ea typeface="Times New Roman" pitchFamily="18" charset="0"/>
                <a:cs typeface="Times New Roman" pitchFamily="18" charset="0"/>
              </a:rPr>
              <a:t>Прямо в небо унесли!</a:t>
            </a:r>
            <a:endParaRPr kumimoji="0" lang="ru-RU" sz="6000" b="1" i="1" u="none" strike="noStrike" normalizeH="0" baseline="0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Admin\Рабочий стол\БОБЕК\фото\SDC16048.JPG"/>
          <p:cNvPicPr/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0" y="214290"/>
            <a:ext cx="4786346" cy="3500462"/>
          </a:xfrm>
          <a:prstGeom prst="ellipse">
            <a:avLst/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 descr="C:\Documents and Settings\Admin\Рабочий стол\БОБЕК\фото\SDC16047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3786183" y="2428868"/>
            <a:ext cx="5357818" cy="4079092"/>
          </a:xfrm>
          <a:prstGeom prst="ellipse">
            <a:avLst/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4857752" y="357166"/>
            <a:ext cx="42862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Вы видали это чудо?</a:t>
            </a:r>
            <a:br>
              <a:rPr lang="ru-RU" sz="2400" b="1" i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2400" b="1" i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Столб воды из ниоткуда!</a:t>
            </a:r>
            <a:br>
              <a:rPr lang="ru-RU" sz="2400" b="1" i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2400" b="1" i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Улетает в никуда </a:t>
            </a:r>
            <a:endParaRPr lang="ru-RU" sz="2400" b="1" i="1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ru-RU" sz="2400" b="1" i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</a:t>
            </a:r>
            <a:r>
              <a:rPr lang="ru-RU" sz="2400" b="1" i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евесомая </a:t>
            </a:r>
            <a:r>
              <a:rPr lang="ru-RU" sz="2400" b="1" i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вода!</a:t>
            </a:r>
            <a:br>
              <a:rPr lang="ru-RU" sz="2400" b="1" i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</a:br>
            <a:endParaRPr lang="ru-RU" sz="2400" b="1" i="1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4429132"/>
            <a:ext cx="4572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normalizeH="0" baseline="0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  <a:t>Ранним утром на цветок, </a:t>
            </a:r>
            <a:br>
              <a:rPr kumimoji="0" lang="ru-RU" sz="2400" b="1" i="1" u="none" strike="noStrike" normalizeH="0" baseline="0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1" i="1" u="none" strike="noStrike" normalizeH="0" baseline="0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  <a:t>Пчелка прилетела,</a:t>
            </a:r>
            <a:br>
              <a:rPr kumimoji="0" lang="ru-RU" sz="2400" b="1" i="1" u="none" strike="noStrike" normalizeH="0" baseline="0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1" i="1" u="none" strike="noStrike" normalizeH="0" baseline="0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  <a:t>Опустила хоботок,</a:t>
            </a:r>
            <a:br>
              <a:rPr kumimoji="0" lang="ru-RU" sz="2400" b="1" i="1" u="none" strike="noStrike" normalizeH="0" baseline="0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1" i="1" u="none" strike="noStrike" normalizeH="0" baseline="0" dirty="0" smtClean="0">
                <a:ln w="18000">
                  <a:solidFill>
                    <a:srgbClr val="00B05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ea typeface="Times New Roman" pitchFamily="18" charset="0"/>
                <a:cs typeface="Times New Roman" pitchFamily="18" charset="0"/>
              </a:rPr>
              <a:t>И пыльцы поела.</a:t>
            </a:r>
            <a:endParaRPr kumimoji="0" lang="ru-RU" sz="4800" b="1" i="1" u="none" strike="noStrike" normalizeH="0" baseline="0" dirty="0" smtClean="0">
              <a:ln w="18000">
                <a:solidFill>
                  <a:srgbClr val="00B05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65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65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350"/>
                            </p:stCondLst>
                            <p:childTnLst>
                              <p:par>
                                <p:cTn id="2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16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Admin\Рабочий стол\БОБЕК\фото\SDC16038.JPG"/>
          <p:cNvPicPr/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 rot="16200000">
            <a:off x="-31" y="928671"/>
            <a:ext cx="4786347" cy="39290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 descr="C:\Documents and Settings\Admin\Рабочий стол\БОБЕК\фото\SDC16036.JPG"/>
          <p:cNvPicPr/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 rot="16200000">
            <a:off x="4321964" y="964392"/>
            <a:ext cx="4786321" cy="38576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цветы\Копия Новая папка\SDC16101.JPG"/>
          <p:cNvPicPr>
            <a:picLocks noChangeAspect="1" noChangeArrowheads="1"/>
          </p:cNvPicPr>
          <p:nvPr/>
        </p:nvPicPr>
        <p:blipFill>
          <a:blip r:embed="rId2" cstate="print"/>
          <a:srcRect t="8632" r="2041"/>
          <a:stretch>
            <a:fillRect/>
          </a:stretch>
        </p:blipFill>
        <p:spPr bwMode="auto">
          <a:xfrm>
            <a:off x="928662" y="142852"/>
            <a:ext cx="3429024" cy="37804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</p:pic>
      <p:pic>
        <p:nvPicPr>
          <p:cNvPr id="3" name="Рисунок 2" descr="C:\Documents and Settings\Admin\Рабочий стол\БОБЕК\фото\SDC16034.JPG"/>
          <p:cNvPicPr/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 rot="16200000">
            <a:off x="4183869" y="1531117"/>
            <a:ext cx="4705355" cy="33575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</p:pic>
      <p:pic>
        <p:nvPicPr>
          <p:cNvPr id="6" name="Рисунок 5" descr="C:\Documents and Settings\Admin\Рабочий стол\БОБЕК\фото\SDC16051.JPG"/>
          <p:cNvPicPr/>
          <p:nvPr/>
        </p:nvPicPr>
        <p:blipFill>
          <a:blip r:embed="rId4" cstate="print">
            <a:lum contrast="30000"/>
          </a:blip>
          <a:srcRect/>
          <a:stretch>
            <a:fillRect/>
          </a:stretch>
        </p:blipFill>
        <p:spPr bwMode="auto">
          <a:xfrm>
            <a:off x="1285852" y="4214818"/>
            <a:ext cx="3267075" cy="24503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hardEdge"/>
          </a:sp3d>
        </p:spPr>
      </p:pic>
    </p:spTree>
  </p:cSld>
  <p:clrMapOvr>
    <a:masterClrMapping/>
  </p:clrMapOvr>
  <p:transition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Admin\Рабочий стол\БОБЕК\фото\SDC16026.JPG"/>
          <p:cNvPicPr/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214282" y="214290"/>
            <a:ext cx="4643438" cy="30718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C:\Documents and Settings\Admin\Рабочий стол\БОБЕК\фото\SDC16022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4429124" y="3429000"/>
            <a:ext cx="4486283" cy="32218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C:\Documents and Settings\Admin\Рабочий стол\БОБЕК\фото\SDC16042.JPG"/>
          <p:cNvPicPr/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285720" y="3500438"/>
            <a:ext cx="3929090" cy="27860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 descr="C:\Documents and Settings\Admin\Рабочий стол\БОБЕК\фото\SDC16060.JPG"/>
          <p:cNvPicPr/>
          <p:nvPr/>
        </p:nvPicPr>
        <p:blipFill>
          <a:blip r:embed="rId5" cstate="print">
            <a:lum contrast="30000"/>
          </a:blip>
          <a:srcRect/>
          <a:stretch>
            <a:fillRect/>
          </a:stretch>
        </p:blipFill>
        <p:spPr bwMode="auto">
          <a:xfrm>
            <a:off x="5143504" y="214290"/>
            <a:ext cx="3500462" cy="26432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Admin\Рабочий стол\БОБЕК\фото\SDC16031.JPG"/>
          <p:cNvPicPr/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4071934" y="2500306"/>
            <a:ext cx="4656150" cy="3581410"/>
          </a:xfrm>
          <a:prstGeom prst="teardrop">
            <a:avLst>
              <a:gd name="adj" fmla="val 10855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divot"/>
            <a:contourClr>
              <a:srgbClr val="969696"/>
            </a:contourClr>
          </a:sp3d>
        </p:spPr>
      </p:pic>
      <p:pic>
        <p:nvPicPr>
          <p:cNvPr id="3" name="Рисунок 2" descr="C:\Documents and Settings\Admin\Рабочий стол\БОБЕК\фото\SDC16035.JPG"/>
          <p:cNvPicPr/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142844" y="1000108"/>
            <a:ext cx="4143404" cy="3143252"/>
          </a:xfrm>
          <a:prstGeom prst="teardrop">
            <a:avLst>
              <a:gd name="adj" fmla="val 119512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divot"/>
            <a:contourClr>
              <a:srgbClr val="969696"/>
            </a:contourClr>
          </a:sp3d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Admin\Рабочий стол\БОБЕК\фото\DSCN108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1285860"/>
            <a:ext cx="6858016" cy="55721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214282" y="214290"/>
            <a:ext cx="9144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normalizeH="0" baseline="0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Кто на свете самый главный,</a:t>
            </a:r>
            <a:br>
              <a:rPr kumimoji="0" lang="ru-RU" sz="2400" b="1" i="1" u="none" strike="noStrike" normalizeH="0" baseline="0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1" i="1" u="none" strike="noStrike" normalizeH="0" baseline="0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Самый добрый, самый славный?</a:t>
            </a:r>
            <a:br>
              <a:rPr kumimoji="0" lang="ru-RU" sz="2400" b="1" i="1" u="none" strike="noStrike" normalizeH="0" baseline="0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1" i="1" u="none" strike="noStrike" normalizeH="0" baseline="0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Кто он?</a:t>
            </a:r>
            <a:br>
              <a:rPr kumimoji="0" lang="ru-RU" sz="2400" b="1" i="1" u="none" strike="noStrike" normalizeH="0" baseline="0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1" i="1" u="none" strike="noStrike" normalizeH="0" baseline="0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Как его зовут?</a:t>
            </a:r>
            <a:br>
              <a:rPr kumimoji="0" lang="ru-RU" sz="2400" b="1" i="1" u="none" strike="noStrike" normalizeH="0" baseline="0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1" i="1" u="none" strike="noStrike" normalizeH="0" baseline="0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Times New Roman" pitchFamily="18" charset="0"/>
              </a:rPr>
              <a:t>Ну, конечно,</a:t>
            </a:r>
            <a:br>
              <a:rPr kumimoji="0" lang="ru-RU" sz="2400" b="1" i="1" u="none" strike="noStrike" normalizeH="0" baseline="0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400" b="1" i="1" u="none" strike="noStrike" normalizeH="0" baseline="0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Georgia" pitchFamily="18" charset="0"/>
                <a:ea typeface="Times New Roman" pitchFamily="18" charset="0"/>
                <a:cs typeface="Times New Roman" pitchFamily="18" charset="0"/>
              </a:rPr>
              <a:t>Это труд!</a:t>
            </a:r>
            <a:endParaRPr kumimoji="0" lang="ru-RU" sz="4000" b="1" i="1" u="none" strike="noStrike" normalizeH="0" baseline="0" dirty="0" smtClean="0">
              <a:ln w="17780" cmpd="sng">
                <a:solidFill>
                  <a:srgbClr val="FFFF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Arial" pitchFamily="34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2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Admin\Рабочий стол\БОБЕК\фото\DSCN1096.JPG"/>
          <p:cNvPicPr/>
          <p:nvPr/>
        </p:nvPicPr>
        <p:blipFill>
          <a:blip r:embed="rId2" cstate="print"/>
          <a:srcRect l="26820" r="8045" b="-5714"/>
          <a:stretch>
            <a:fillRect/>
          </a:stretch>
        </p:blipFill>
        <p:spPr bwMode="auto">
          <a:xfrm>
            <a:off x="0" y="3857628"/>
            <a:ext cx="3286116" cy="30003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C:\Documents and Settings\Admin\Рабочий стол\БОБЕК\фото\SDC16070.JPG"/>
          <p:cNvPicPr/>
          <p:nvPr/>
        </p:nvPicPr>
        <p:blipFill>
          <a:blip r:embed="rId3" cstate="print"/>
          <a:srcRect r="5882" b="13158"/>
          <a:stretch>
            <a:fillRect/>
          </a:stretch>
        </p:blipFill>
        <p:spPr bwMode="auto">
          <a:xfrm>
            <a:off x="5500694" y="0"/>
            <a:ext cx="3643306" cy="33575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C:\Documents and Settings\Admin\Рабочий стол\БОБЕК\фото\SDC16084.JPG"/>
          <p:cNvPicPr/>
          <p:nvPr/>
        </p:nvPicPr>
        <p:blipFill>
          <a:blip r:embed="rId4" cstate="print"/>
          <a:srcRect t="22857"/>
          <a:stretch>
            <a:fillRect/>
          </a:stretch>
        </p:blipFill>
        <p:spPr bwMode="auto">
          <a:xfrm>
            <a:off x="4429124" y="3929066"/>
            <a:ext cx="4500594" cy="292893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142844" y="214290"/>
            <a:ext cx="9144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normalizeH="0" baseline="0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Уборка участка.</a:t>
            </a:r>
            <a:endParaRPr kumimoji="0" lang="ru-RU" sz="2400" b="1" i="1" u="none" strike="noStrike" normalizeH="0" baseline="0" dirty="0" smtClean="0">
              <a:ln w="17780" cmpd="sng">
                <a:solidFill>
                  <a:srgbClr val="FFFF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normalizeH="0" baseline="0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Высадка рассады цветов в цветники.</a:t>
            </a:r>
            <a:endParaRPr kumimoji="0" lang="ru-RU" sz="2400" b="1" i="1" u="none" strike="noStrike" normalizeH="0" baseline="0" dirty="0" smtClean="0">
              <a:ln w="17780" cmpd="sng">
                <a:solidFill>
                  <a:srgbClr val="FFFF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normalizeH="0" baseline="0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Прополка цветника.</a:t>
            </a:r>
            <a:endParaRPr kumimoji="0" lang="ru-RU" sz="2400" b="1" i="1" u="none" strike="noStrike" normalizeH="0" baseline="0" dirty="0" smtClean="0">
              <a:ln w="17780" cmpd="sng">
                <a:solidFill>
                  <a:srgbClr val="FFFF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normalizeH="0" baseline="0" dirty="0" smtClean="0">
                <a:ln w="17780" cmpd="sng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Полив  растений на участке.</a:t>
            </a:r>
            <a:endParaRPr kumimoji="0" lang="ru-RU" sz="2400" b="1" i="1" u="none" strike="noStrike" normalizeH="0" baseline="0" dirty="0" smtClean="0">
              <a:ln w="17780" cmpd="sng">
                <a:solidFill>
                  <a:srgbClr val="FFFF00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Arial" pitchFamily="34" charset="0"/>
            </a:endParaRPr>
          </a:p>
        </p:txBody>
      </p:sp>
      <p:pic>
        <p:nvPicPr>
          <p:cNvPr id="8" name="Рисунок 7" descr="C:\Documents and Settings\Admin\Рабочий стол\БОБЕК\фото\DSCN109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1928802"/>
            <a:ext cx="3857652" cy="27146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428596" y="1928802"/>
            <a:ext cx="8286776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spc="50" normalizeH="0" baseline="0" dirty="0" smtClean="0">
                <a:ln w="11430">
                  <a:solidFill>
                    <a:schemeClr val="tx1">
                      <a:lumMod val="1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elvetica"/>
                <a:ea typeface="Times New Roman" pitchFamily="18" charset="0"/>
              </a:rPr>
              <a:t>Озеленение двора - участка создает обстановку, способствующую отдыху детей,                           в непринужденной форме давать информацию, помогающую прививать трудолюбие, бережное и рациональное отношение к природе. </a:t>
            </a:r>
            <a:br>
              <a:rPr kumimoji="0" lang="ru-RU" sz="2400" b="1" i="1" u="none" strike="noStrike" spc="50" normalizeH="0" baseline="0" dirty="0" smtClean="0">
                <a:ln w="11430">
                  <a:solidFill>
                    <a:schemeClr val="tx1">
                      <a:lumMod val="1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elvetica"/>
                <a:ea typeface="Times New Roman" pitchFamily="18" charset="0"/>
              </a:rPr>
            </a:br>
            <a:r>
              <a:rPr kumimoji="0" lang="ru-RU" sz="2400" b="1" i="1" u="none" strike="noStrike" spc="50" normalizeH="0" baseline="0" dirty="0" smtClean="0">
                <a:ln w="11430">
                  <a:solidFill>
                    <a:schemeClr val="tx1">
                      <a:lumMod val="1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elvetica"/>
                <a:ea typeface="Times New Roman" pitchFamily="18" charset="0"/>
              </a:rPr>
              <a:t/>
            </a:r>
            <a:br>
              <a:rPr kumimoji="0" lang="ru-RU" sz="2400" b="1" i="1" u="none" strike="noStrike" spc="50" normalizeH="0" baseline="0" dirty="0" smtClean="0">
                <a:ln w="11430">
                  <a:solidFill>
                    <a:schemeClr val="tx1">
                      <a:lumMod val="1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elvetica"/>
                <a:ea typeface="Times New Roman" pitchFamily="18" charset="0"/>
              </a:rPr>
            </a:br>
            <a:endParaRPr kumimoji="0" lang="ru-RU" sz="4800" b="1" i="1" u="none" strike="noStrike" spc="50" normalizeH="0" baseline="0" dirty="0" smtClean="0">
              <a:ln w="11430">
                <a:solidFill>
                  <a:schemeClr val="tx1">
                    <a:lumMod val="10000"/>
                  </a:schemeClr>
                </a:solidFill>
              </a:ln>
              <a:solidFill>
                <a:schemeClr val="bg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28728" y="4929198"/>
            <a:ext cx="64294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>
                <a:ln>
                  <a:solidFill>
                    <a:schemeClr val="tx1">
                      <a:lumMod val="1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KZ Cooper" pitchFamily="2" charset="0"/>
              </a:rPr>
              <a:t>СПАСИБО ЗА ВНИМАНИЕ</a:t>
            </a:r>
            <a:endParaRPr lang="ru-RU" sz="3200" i="1" dirty="0">
              <a:ln>
                <a:solidFill>
                  <a:schemeClr val="tx1">
                    <a:lumMod val="10000"/>
                  </a:schemeClr>
                </a:solidFill>
              </a:ln>
              <a:solidFill>
                <a:schemeClr val="bg2">
                  <a:lumMod val="75000"/>
                </a:schemeClr>
              </a:solidFill>
              <a:latin typeface="KZ Cooper" pitchFamily="2" charset="0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27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9" grpId="0"/>
      <p:bldP spid="3" grpId="0"/>
    </p:bldLst>
  </p:timing>
</p:sld>
</file>

<file path=ppt/theme/theme1.xml><?xml version="1.0" encoding="utf-8"?>
<a:theme xmlns:a="http://schemas.openxmlformats.org/drawingml/2006/main" name="Техническая">
  <a:themeElements>
    <a:clrScheme name="Другая 1">
      <a:dk1>
        <a:srgbClr val="CAE9C0"/>
      </a:dk1>
      <a:lt1>
        <a:srgbClr val="DBE6B6"/>
      </a:lt1>
      <a:dk2>
        <a:srgbClr val="7E9532"/>
      </a:dk2>
      <a:lt2>
        <a:srgbClr val="B0DFA0"/>
      </a:lt2>
      <a:accent1>
        <a:srgbClr val="54A838"/>
      </a:accent1>
      <a:accent2>
        <a:srgbClr val="A5C24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305</TotalTime>
  <Words>163</Words>
  <PresentationFormat>Экран (4:3)</PresentationFormat>
  <Paragraphs>31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Техническая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ГККП «Ясли – сад «Бөбек» акимата Сарыкольского района</dc:title>
  <cp:lastModifiedBy>Admin</cp:lastModifiedBy>
  <cp:revision>43</cp:revision>
  <dcterms:modified xsi:type="dcterms:W3CDTF">2015-08-09T15:15:08Z</dcterms:modified>
</cp:coreProperties>
</file>