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doc" ContentType="application/msword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72" r:id="rId3"/>
    <p:sldId id="308" r:id="rId4"/>
    <p:sldId id="315" r:id="rId5"/>
    <p:sldId id="278" r:id="rId6"/>
    <p:sldId id="314" r:id="rId7"/>
    <p:sldId id="311" r:id="rId8"/>
    <p:sldId id="297" r:id="rId9"/>
    <p:sldId id="296" r:id="rId10"/>
    <p:sldId id="298" r:id="rId11"/>
    <p:sldId id="299" r:id="rId12"/>
    <p:sldId id="309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2814" y="-10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03.05.2017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03.05.2017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03.05.2017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03.05.2017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3" Type="http://schemas.openxmlformats.org/officeDocument/2006/relationships/image" Target="../media/image1.jpeg"/><Relationship Id="rId7" Type="http://schemas.openxmlformats.org/officeDocument/2006/relationships/oleObject" Target="../embeddings/_________Microsoft_Word_97-20031.doc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Relationship Id="rId9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9.png"/><Relationship Id="rId5" Type="http://schemas.openxmlformats.org/officeDocument/2006/relationships/image" Target="../media/image18.jpeg"/><Relationship Id="rId10" Type="http://schemas.openxmlformats.org/officeDocument/2006/relationships/image" Target="../media/image23.emf"/><Relationship Id="rId4" Type="http://schemas.openxmlformats.org/officeDocument/2006/relationships/image" Target="../media/image17.jpeg"/><Relationship Id="rId9" Type="http://schemas.openxmlformats.org/officeDocument/2006/relationships/image" Target="../media/image2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13" Type="http://schemas.openxmlformats.org/officeDocument/2006/relationships/image" Target="file:///D:\&#1052;&#1086;&#1080;%20&#1076;&#1086;&#1082;&#1091;&#1084;&#1077;&#1085;&#1090;&#1099;%20&#1080;%20&#1092;&#1072;&#1081;&#1083;&#1099;\&#1075;&#1088;&#1072;&#1084;&#1086;&#1090;&#1099;\2016\&#1092;&#1077;&#1089;&#1090;&#1080;&#1074;&#1072;&#1083;&#1100;%20&#1087;&#1086;&#1102;&#1097;&#1077;&#1077;%20&#1076;&#1077;&#1090;&#1089;&#1090;&#1074;&#1086;%20&#1076;&#1072;&#1083;&#1100;&#1085;&#1077;&#1075;&#1086;%20&#1074;&#1086;&#1089;&#1090;&#1086;&#1082;&#1082;&#1072;%202016\media\image1.jpeg" TargetMode="External"/><Relationship Id="rId3" Type="http://schemas.openxmlformats.org/officeDocument/2006/relationships/image" Target="../media/image28.jpeg"/><Relationship Id="rId7" Type="http://schemas.openxmlformats.org/officeDocument/2006/relationships/image" Target="../media/image32.jpeg"/><Relationship Id="rId12" Type="http://schemas.openxmlformats.org/officeDocument/2006/relationships/image" Target="../media/image3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1.jpeg"/><Relationship Id="rId11" Type="http://schemas.openxmlformats.org/officeDocument/2006/relationships/image" Target="../media/image36.jpeg"/><Relationship Id="rId5" Type="http://schemas.openxmlformats.org/officeDocument/2006/relationships/image" Target="../media/image30.jpeg"/><Relationship Id="rId10" Type="http://schemas.openxmlformats.org/officeDocument/2006/relationships/image" Target="../media/image35.jpeg"/><Relationship Id="rId4" Type="http://schemas.openxmlformats.org/officeDocument/2006/relationships/image" Target="../media/image29.jpeg"/><Relationship Id="rId9" Type="http://schemas.openxmlformats.org/officeDocument/2006/relationships/image" Target="../media/image34.png"/><Relationship Id="rId14" Type="http://schemas.openxmlformats.org/officeDocument/2006/relationships/image" Target="../media/image38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image" Target="../media/image39.jpeg"/><Relationship Id="rId7" Type="http://schemas.openxmlformats.org/officeDocument/2006/relationships/image" Target="../media/image4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jpeg"/><Relationship Id="rId11" Type="http://schemas.openxmlformats.org/officeDocument/2006/relationships/image" Target="../media/image46.jpeg"/><Relationship Id="rId5" Type="http://schemas.openxmlformats.org/officeDocument/2006/relationships/image" Target="../media/image40.jpeg"/><Relationship Id="rId10" Type="http://schemas.openxmlformats.org/officeDocument/2006/relationships/image" Target="../media/image45.jpeg"/><Relationship Id="rId4" Type="http://schemas.openxmlformats.org/officeDocument/2006/relationships/image" Target="file:///C:\Users\&#1040;&#1076;&#1084;&#1080;&#1085;&#1080;&#1089;&#1090;&#1088;&#1072;&#1090;&#1086;&#1088;\Desktop\&#1053;&#1086;&#1074;&#1072;&#1103;%20&#1087;&#1072;&#1087;&#1082;&#1072;\&#1075;&#1088;&#1072;&#1084;&#1086;&#1090;&#1099;\media\image1.jpeg" TargetMode="External"/><Relationship Id="rId9" Type="http://schemas.openxmlformats.org/officeDocument/2006/relationships/image" Target="../media/image44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jpeg"/><Relationship Id="rId3" Type="http://schemas.openxmlformats.org/officeDocument/2006/relationships/image" Target="../media/image47.jpeg"/><Relationship Id="rId7" Type="http://schemas.openxmlformats.org/officeDocument/2006/relationships/image" Target="../media/image5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10" Type="http://schemas.openxmlformats.org/officeDocument/2006/relationships/image" Target="file:///C:\Users\&#1040;&#1076;&#1084;&#1080;&#1085;&#1080;&#1089;&#1090;&#1088;&#1072;&#1090;&#1086;&#1088;\Desktop\&#1053;&#1086;&#1074;&#1072;&#1103;%20&#1087;&#1072;&#1087;&#1082;&#1072;\&#1075;&#1088;&#1072;&#1084;&#1086;&#1090;&#1099;\media\image1.jpeg" TargetMode="External"/><Relationship Id="rId4" Type="http://schemas.openxmlformats.org/officeDocument/2006/relationships/image" Target="../media/image48.jpeg"/><Relationship Id="rId9" Type="http://schemas.openxmlformats.org/officeDocument/2006/relationships/image" Target="../media/image53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54.png"/><Relationship Id="rId7" Type="http://schemas.openxmlformats.org/officeDocument/2006/relationships/image" Target="../media/image5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jpeg"/><Relationship Id="rId5" Type="http://schemas.openxmlformats.org/officeDocument/2006/relationships/image" Target="../media/image56.jpeg"/><Relationship Id="rId10" Type="http://schemas.openxmlformats.org/officeDocument/2006/relationships/image" Target="../media/image61.jpeg"/><Relationship Id="rId4" Type="http://schemas.openxmlformats.org/officeDocument/2006/relationships/image" Target="../media/image55.jpeg"/><Relationship Id="rId9" Type="http://schemas.openxmlformats.org/officeDocument/2006/relationships/image" Target="../media/image6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imagesCAZ7KXQ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0867" name="Rectangle 3"/>
          <p:cNvSpPr>
            <a:spLocks noGrp="1" noChangeArrowheads="1"/>
          </p:cNvSpPr>
          <p:nvPr>
            <p:ph type="title"/>
          </p:nvPr>
        </p:nvSpPr>
        <p:spPr>
          <a:xfrm>
            <a:off x="2339752" y="274638"/>
            <a:ext cx="5256584" cy="778098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ru-RU" sz="2800" b="1" i="1" dirty="0" smtClean="0">
                <a:solidFill>
                  <a:srgbClr val="FF0066"/>
                </a:solidFill>
                <a:latin typeface="Times New Roman" pitchFamily="18" charset="0"/>
              </a:rPr>
              <a:t>Без музыки прожить нельзя, </a:t>
            </a:r>
            <a:br>
              <a:rPr lang="ru-RU" sz="2800" b="1" i="1" dirty="0" smtClean="0">
                <a:solidFill>
                  <a:srgbClr val="FF0066"/>
                </a:solidFill>
                <a:latin typeface="Times New Roman" pitchFamily="18" charset="0"/>
              </a:rPr>
            </a:br>
            <a:r>
              <a:rPr lang="ru-RU" sz="2800" b="1" i="1" dirty="0" smtClean="0">
                <a:solidFill>
                  <a:srgbClr val="FF0066"/>
                </a:solidFill>
                <a:latin typeface="Times New Roman" pitchFamily="18" charset="0"/>
              </a:rPr>
              <a:t>дружите с музыкой друзья!</a:t>
            </a:r>
          </a:p>
        </p:txBody>
      </p:sp>
      <p:sp>
        <p:nvSpPr>
          <p:cNvPr id="420868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2051720" y="1196752"/>
            <a:ext cx="5616624" cy="566124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800" dirty="0"/>
              <a:t> </a:t>
            </a:r>
            <a:r>
              <a:rPr lang="ru-RU" sz="24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Успеха добивается тот педагог, </a:t>
            </a:r>
          </a:p>
          <a:p>
            <a:pPr marL="0" indent="0" algn="ctr">
              <a:buNone/>
            </a:pPr>
            <a:r>
              <a:rPr lang="ru-RU" sz="24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который постоянно совершенствуется</a:t>
            </a:r>
            <a:endParaRPr lang="ru-RU" sz="2400" b="1" i="1" dirty="0" smtClean="0">
              <a:solidFill>
                <a:srgbClr val="3366CC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ru-RU" sz="2400" b="1" i="1" dirty="0">
              <a:solidFill>
                <a:srgbClr val="3366CC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ru-RU" sz="2400" b="1" i="1" dirty="0" smtClean="0">
              <a:solidFill>
                <a:srgbClr val="3366CC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ru-RU" sz="2400" b="1" i="1" dirty="0">
              <a:solidFill>
                <a:srgbClr val="3366CC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ru-RU" sz="2400" b="1" i="1" dirty="0" smtClean="0">
              <a:solidFill>
                <a:srgbClr val="3366CC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ru-RU" sz="2400" b="1" i="1" dirty="0">
              <a:solidFill>
                <a:srgbClr val="3366CC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10000"/>
              </a:lnSpc>
              <a:buNone/>
              <a:defRPr/>
            </a:pPr>
            <a:endParaRPr lang="ru-RU" sz="2400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10000"/>
              </a:lnSpc>
              <a:buNone/>
              <a:defRPr/>
            </a:pPr>
            <a:r>
              <a:rPr lang="ru-RU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Учитель музыки </a:t>
            </a:r>
          </a:p>
          <a:p>
            <a:pPr algn="ctr">
              <a:lnSpc>
                <a:spcPct val="110000"/>
              </a:lnSpc>
              <a:buNone/>
              <a:defRPr/>
            </a:pPr>
            <a:r>
              <a:rPr lang="ru-RU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первой  квалификационной категории</a:t>
            </a:r>
            <a:endParaRPr lang="ru-RU" sz="24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10000"/>
              </a:lnSpc>
              <a:buNone/>
              <a:defRPr/>
            </a:pPr>
            <a:r>
              <a:rPr lang="ru-RU" sz="24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МАОУ гимназия № 4 г. Хабаровск</a:t>
            </a:r>
          </a:p>
          <a:p>
            <a:pPr algn="ctr">
              <a:lnSpc>
                <a:spcPct val="110000"/>
              </a:lnSpc>
              <a:buNone/>
              <a:defRPr/>
            </a:pPr>
            <a:r>
              <a:rPr lang="ru-RU" sz="24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Земенкова Елена Павловна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ru-RU" sz="2400" b="1" i="1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ru-RU" sz="2400" b="1" i="1" dirty="0" smtClean="0">
              <a:solidFill>
                <a:srgbClr val="3366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 descr="img03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5111" y="2204864"/>
            <a:ext cx="1973778" cy="22322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/>
          <p:cNvPicPr/>
          <p:nvPr/>
        </p:nvPicPr>
        <p:blipFill>
          <a:blip r:embed="rId4" cstate="print">
            <a:lum brigh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1" y="0"/>
            <a:ext cx="1898853" cy="16288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80918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imagesCAZ7KXQ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0867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116632"/>
            <a:ext cx="8229600" cy="1301006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2800" b="1" i="1" dirty="0" smtClean="0">
                <a:solidFill>
                  <a:srgbClr val="FF0066"/>
                </a:solidFill>
                <a:latin typeface="Times New Roman" pitchFamily="18" charset="0"/>
              </a:rPr>
              <a:t/>
            </a:r>
            <a:br>
              <a:rPr lang="ru-RU" sz="2800" b="1" i="1" dirty="0" smtClean="0">
                <a:solidFill>
                  <a:srgbClr val="FF0066"/>
                </a:solidFill>
                <a:latin typeface="Times New Roman" pitchFamily="18" charset="0"/>
              </a:rPr>
            </a:br>
            <a: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</a:rPr>
              <a:t>Здоровьесберегающая среда, </a:t>
            </a:r>
            <a:b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</a:rPr>
            </a:br>
            <a: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здоровьесберегающие технологии </a:t>
            </a:r>
            <a:b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(ритмотерапия, вокалотерапия</a:t>
            </a:r>
            <a:r>
              <a:rPr lang="ru-RU" sz="2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</a:rPr>
              <a:t>на уроке  музыки</a:t>
            </a:r>
            <a: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400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 descr="C:\Users\836D~1\AppData\Local\Temp\Rar$DIa0.052\Изображение 002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0416" y="1665653"/>
            <a:ext cx="2783168" cy="237848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C:\Users\836D~1\AppData\Local\Temp\Rar$DIa0.518\DSC_9621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49688"/>
            <a:ext cx="4067944" cy="28404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Объект 11" descr="C:\Users\836D~1\AppData\Local\Temp\Rar$DIa0.189\DSC_9685.jpg"/>
          <p:cNvPicPr>
            <a:picLocks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9658" y="4049689"/>
            <a:ext cx="4038600" cy="28083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61838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imagesCAZ7KXQ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98178"/>
          </a:xfrm>
        </p:spPr>
        <p:txBody>
          <a:bodyPr>
            <a:noAutofit/>
          </a:bodyPr>
          <a:lstStyle/>
          <a:p>
            <a:r>
              <a:rPr lang="ru-RU" sz="2800" b="1" i="1" u="sng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i="1" u="sng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i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Ритмотерапия</a:t>
            </a:r>
            <a:br>
              <a:rPr lang="ru-RU" sz="2800" b="1" i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i="1" dirty="0" smtClean="0">
                <a:solidFill>
                  <a:schemeClr val="accent4"/>
                </a:solidFill>
                <a:latin typeface="Times New Roman" pitchFamily="18" charset="0"/>
                <a:cs typeface="Times New Roman" pitchFamily="18" charset="0"/>
              </a:rPr>
              <a:t>Музыкально - ритмические движения</a:t>
            </a:r>
            <a:br>
              <a:rPr lang="ru-RU" sz="2800" b="1" i="1" dirty="0" smtClean="0">
                <a:solidFill>
                  <a:schemeClr val="accent4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i="1" dirty="0" smtClean="0">
                <a:solidFill>
                  <a:schemeClr val="accent4"/>
                </a:solidFill>
                <a:latin typeface="Times New Roman" pitchFamily="18" charset="0"/>
                <a:cs typeface="Times New Roman" pitchFamily="18" charset="0"/>
              </a:rPr>
              <a:t>Пластическое интонирование</a:t>
            </a:r>
            <a:br>
              <a:rPr lang="ru-RU" sz="2800" b="1" i="1" dirty="0" smtClean="0">
                <a:solidFill>
                  <a:schemeClr val="accent4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i="1" dirty="0" smtClean="0">
                <a:solidFill>
                  <a:schemeClr val="accent4"/>
                </a:solidFill>
                <a:latin typeface="Times New Roman" pitchFamily="18" charset="0"/>
                <a:cs typeface="Times New Roman" pitchFamily="18" charset="0"/>
              </a:rPr>
              <a:t>Игровые приемы</a:t>
            </a:r>
            <a:r>
              <a:rPr lang="ru-RU" sz="28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8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одзаголовок 5"/>
          <p:cNvSpPr>
            <a:spLocks noGrp="1"/>
          </p:cNvSpPr>
          <p:nvPr>
            <p:ph sz="half" idx="1"/>
          </p:nvPr>
        </p:nvSpPr>
        <p:spPr>
          <a:xfrm>
            <a:off x="457200" y="1916832"/>
            <a:ext cx="2179184" cy="172182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sz="2800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sz="half" idx="2"/>
          </p:nvPr>
        </p:nvSpPr>
        <p:spPr>
          <a:xfrm>
            <a:off x="6660232" y="1916833"/>
            <a:ext cx="2026568" cy="1757988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pic>
        <p:nvPicPr>
          <p:cNvPr id="8" name="Picture 4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0210" y="4497412"/>
            <a:ext cx="3168352" cy="23413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83" y="4501538"/>
            <a:ext cx="3184965" cy="23413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48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1916833"/>
            <a:ext cx="2079063" cy="166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70509608"/>
              </p:ext>
            </p:extLst>
          </p:nvPr>
        </p:nvGraphicFramePr>
        <p:xfrm>
          <a:off x="3923928" y="4482298"/>
          <a:ext cx="1579563" cy="2356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5" name="Document" r:id="rId7" imgW="2108039" imgH="2635437" progId="Word.Document.8">
                  <p:embed/>
                </p:oleObj>
              </mc:Choice>
              <mc:Fallback>
                <p:oleObj name="Document" r:id="rId7" imgW="2108039" imgH="2635437" progId="Word.Document.8">
                  <p:embed/>
                  <p:pic>
                    <p:nvPicPr>
                      <p:cNvPr id="0" name="Объект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23928" y="4482298"/>
                        <a:ext cx="1579563" cy="23564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2" name="Picture 12" descr="CA1VNMWRCA3TP0JZCAVF6SFRCAZNVM1RCAMDG5K3CA7LJICWCAE0EF69CAR36D25CAG90Y34CAQVZXINCAVR2OWWCA4TY4G9CARA472QCAVAPVJMCAA2DJOMCAUFMGENCAM559HMCA8S7SRICATA6PSYCAYO9K5B"/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346" y="1916832"/>
            <a:ext cx="2050038" cy="1757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549433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imagesCAZ7KXQ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2843808" y="274638"/>
            <a:ext cx="3168352" cy="418058"/>
          </a:xfrm>
        </p:spPr>
        <p:txBody>
          <a:bodyPr>
            <a:noAutofit/>
          </a:bodyPr>
          <a:lstStyle/>
          <a:p>
            <a:r>
              <a:rPr lang="ru-RU" sz="28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Ритмотерапия</a:t>
            </a:r>
            <a:endParaRPr lang="ru-RU" sz="28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Объект 8" descr="C:\Users\836D~1\AppData\Local\Temp\Rar$DIa0.816\Изображение 004.jpg"/>
          <p:cNvPicPr>
            <a:picLocks noGrp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998781"/>
            <a:ext cx="3657065" cy="2803138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Объект 17"/>
          <p:cNvSpPr>
            <a:spLocks noGrp="1"/>
          </p:cNvSpPr>
          <p:nvPr>
            <p:ph sz="half" idx="2"/>
          </p:nvPr>
        </p:nvSpPr>
        <p:spPr>
          <a:xfrm>
            <a:off x="5424928" y="998780"/>
            <a:ext cx="3683451" cy="585922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8" name="Рисунок 7" descr="C:\Users\836D~1\AppData\Local\Temp\Rar$DIa0.139\Изображение 009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4929" y="998780"/>
            <a:ext cx="3683450" cy="27902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Рисунок 12" descr="IMG_0059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49688"/>
            <a:ext cx="3657065" cy="2808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Picture 8" descr="P1010331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4929" y="4049688"/>
            <a:ext cx="3719071" cy="280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9379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imagesCAZ7KXQ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0867" name="Rectangle 3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sz="2800" b="1" i="1" u="sng" dirty="0" smtClean="0">
                <a:solidFill>
                  <a:srgbClr val="FF0066"/>
                </a:solidFill>
                <a:latin typeface="Times New Roman" pitchFamily="18" charset="0"/>
              </a:rPr>
              <a:t>Вокалотерапия:</a:t>
            </a:r>
            <a:br>
              <a:rPr lang="ru-RU" sz="2800" b="1" i="1" u="sng" dirty="0" smtClean="0">
                <a:solidFill>
                  <a:srgbClr val="FF0066"/>
                </a:solidFill>
                <a:latin typeface="Times New Roman" pitchFamily="18" charset="0"/>
              </a:rPr>
            </a:br>
            <a:r>
              <a:rPr lang="ru-RU" sz="2800" b="1" i="1" dirty="0">
                <a:solidFill>
                  <a:srgbClr val="FF0066"/>
                </a:solidFill>
                <a:latin typeface="Times New Roman" pitchFamily="18" charset="0"/>
              </a:rPr>
              <a:t>д</a:t>
            </a:r>
            <a:r>
              <a:rPr lang="ru-RU" sz="2800" b="1" i="1" dirty="0" smtClean="0">
                <a:solidFill>
                  <a:srgbClr val="FF0066"/>
                </a:solidFill>
                <a:latin typeface="Times New Roman" pitchFamily="18" charset="0"/>
              </a:rPr>
              <a:t>ыхательные упражнения, </a:t>
            </a:r>
            <a:r>
              <a:rPr lang="ru-RU" sz="2800" b="1" i="1" dirty="0" err="1" smtClean="0">
                <a:solidFill>
                  <a:srgbClr val="FF0066"/>
                </a:solidFill>
                <a:latin typeface="Times New Roman" pitchFamily="18" charset="0"/>
              </a:rPr>
              <a:t>распевки</a:t>
            </a:r>
            <a:r>
              <a:rPr lang="ru-RU" sz="2800" b="1" i="1" dirty="0" smtClean="0">
                <a:solidFill>
                  <a:srgbClr val="FF0066"/>
                </a:solidFill>
                <a:latin typeface="Times New Roman" pitchFamily="18" charset="0"/>
              </a:rPr>
              <a:t>, скороговорки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2890664" cy="524104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/>
          <p:nvPr/>
        </p:nvPicPr>
        <p:blipFill>
          <a:blip r:embed="rId3"/>
          <a:stretch>
            <a:fillRect/>
          </a:stretch>
        </p:blipFill>
        <p:spPr>
          <a:xfrm>
            <a:off x="4716015" y="1636106"/>
            <a:ext cx="3384377" cy="2430814"/>
          </a:xfrm>
          <a:prstGeom prst="rect">
            <a:avLst/>
          </a:prstGeom>
        </p:spPr>
      </p:pic>
      <p:pic>
        <p:nvPicPr>
          <p:cNvPr id="7" name="Рисунок 6" descr="C:\Users\836D~1\AppData\Local\Temp\Rar$DIa0.429\DSC_9605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670" y="4005064"/>
            <a:ext cx="1960121" cy="2852936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C:\Users\836D~1\AppData\Local\Temp\Rar$DIa0.571\DSC_9682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5726" y="4066920"/>
            <a:ext cx="3815079" cy="2844129"/>
          </a:xfrm>
          <a:prstGeom prst="rect">
            <a:avLst/>
          </a:prstGeom>
          <a:noFill/>
          <a:ln>
            <a:noFill/>
          </a:ln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22075"/>
            <a:ext cx="473933" cy="714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Music"/>
          <p:cNvSpPr>
            <a:spLocks noEditPoints="1" noChangeArrowheads="1"/>
          </p:cNvSpPr>
          <p:nvPr/>
        </p:nvSpPr>
        <p:spPr bwMode="auto">
          <a:xfrm>
            <a:off x="8790805" y="6021288"/>
            <a:ext cx="353195" cy="819960"/>
          </a:xfrm>
          <a:custGeom>
            <a:avLst/>
            <a:gdLst>
              <a:gd name="T0" fmla="*/ 7352 w 21600"/>
              <a:gd name="T1" fmla="*/ 46 h 21600"/>
              <a:gd name="T2" fmla="*/ 7373 w 21600"/>
              <a:gd name="T3" fmla="*/ 9900 h 21600"/>
              <a:gd name="T4" fmla="*/ 21683 w 21600"/>
              <a:gd name="T5" fmla="*/ 10061 h 21600"/>
              <a:gd name="T6" fmla="*/ 7352 w 21600"/>
              <a:gd name="T7" fmla="*/ 46 h 21600"/>
              <a:gd name="T8" fmla="*/ 21600 w 21600"/>
              <a:gd name="T9" fmla="*/ 0 h 21600"/>
              <a:gd name="T10" fmla="*/ 7975 w 21600"/>
              <a:gd name="T11" fmla="*/ 923 h 21600"/>
              <a:gd name="T12" fmla="*/ 20935 w 21600"/>
              <a:gd name="T13" fmla="*/ 5354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T10" t="T11" r="T12" b="T13"/>
            <a:pathLst>
              <a:path w="21600" h="21600">
                <a:moveTo>
                  <a:pt x="7352" y="46"/>
                </a:moveTo>
                <a:lnTo>
                  <a:pt x="7373" y="9900"/>
                </a:lnTo>
                <a:lnTo>
                  <a:pt x="7352" y="16107"/>
                </a:lnTo>
                <a:lnTo>
                  <a:pt x="7103" y="15969"/>
                </a:lnTo>
                <a:lnTo>
                  <a:pt x="6729" y="15692"/>
                </a:lnTo>
                <a:lnTo>
                  <a:pt x="6355" y="15553"/>
                </a:lnTo>
                <a:lnTo>
                  <a:pt x="5981" y="15415"/>
                </a:lnTo>
                <a:lnTo>
                  <a:pt x="5607" y="15276"/>
                </a:lnTo>
                <a:lnTo>
                  <a:pt x="5109" y="15138"/>
                </a:lnTo>
                <a:lnTo>
                  <a:pt x="4735" y="15138"/>
                </a:lnTo>
                <a:lnTo>
                  <a:pt x="4236" y="15138"/>
                </a:lnTo>
                <a:lnTo>
                  <a:pt x="3364" y="15138"/>
                </a:lnTo>
                <a:lnTo>
                  <a:pt x="2616" y="15276"/>
                </a:lnTo>
                <a:lnTo>
                  <a:pt x="1869" y="15692"/>
                </a:lnTo>
                <a:lnTo>
                  <a:pt x="1246" y="15969"/>
                </a:lnTo>
                <a:lnTo>
                  <a:pt x="747" y="16523"/>
                </a:lnTo>
                <a:lnTo>
                  <a:pt x="373" y="17076"/>
                </a:lnTo>
                <a:lnTo>
                  <a:pt x="124" y="17630"/>
                </a:lnTo>
                <a:lnTo>
                  <a:pt x="0" y="18323"/>
                </a:lnTo>
                <a:lnTo>
                  <a:pt x="124" y="19015"/>
                </a:lnTo>
                <a:lnTo>
                  <a:pt x="373" y="19569"/>
                </a:lnTo>
                <a:lnTo>
                  <a:pt x="747" y="20123"/>
                </a:lnTo>
                <a:lnTo>
                  <a:pt x="1246" y="20676"/>
                </a:lnTo>
                <a:lnTo>
                  <a:pt x="1869" y="21092"/>
                </a:lnTo>
                <a:lnTo>
                  <a:pt x="2616" y="21369"/>
                </a:lnTo>
                <a:lnTo>
                  <a:pt x="3364" y="21507"/>
                </a:lnTo>
                <a:lnTo>
                  <a:pt x="4236" y="21646"/>
                </a:lnTo>
                <a:lnTo>
                  <a:pt x="5109" y="21507"/>
                </a:lnTo>
                <a:lnTo>
                  <a:pt x="5856" y="21369"/>
                </a:lnTo>
                <a:lnTo>
                  <a:pt x="6604" y="21092"/>
                </a:lnTo>
                <a:lnTo>
                  <a:pt x="7227" y="20676"/>
                </a:lnTo>
                <a:lnTo>
                  <a:pt x="7726" y="20123"/>
                </a:lnTo>
                <a:lnTo>
                  <a:pt x="8100" y="19569"/>
                </a:lnTo>
                <a:lnTo>
                  <a:pt x="8349" y="19015"/>
                </a:lnTo>
                <a:lnTo>
                  <a:pt x="8473" y="18323"/>
                </a:lnTo>
                <a:lnTo>
                  <a:pt x="8473" y="6276"/>
                </a:lnTo>
                <a:lnTo>
                  <a:pt x="20561" y="6276"/>
                </a:lnTo>
                <a:lnTo>
                  <a:pt x="20561" y="16107"/>
                </a:lnTo>
                <a:lnTo>
                  <a:pt x="20187" y="15830"/>
                </a:lnTo>
                <a:lnTo>
                  <a:pt x="19938" y="15692"/>
                </a:lnTo>
                <a:lnTo>
                  <a:pt x="19564" y="15553"/>
                </a:lnTo>
                <a:lnTo>
                  <a:pt x="19190" y="15415"/>
                </a:lnTo>
                <a:lnTo>
                  <a:pt x="18692" y="15276"/>
                </a:lnTo>
                <a:lnTo>
                  <a:pt x="18318" y="15138"/>
                </a:lnTo>
                <a:lnTo>
                  <a:pt x="17944" y="15138"/>
                </a:lnTo>
                <a:lnTo>
                  <a:pt x="17446" y="15138"/>
                </a:lnTo>
                <a:lnTo>
                  <a:pt x="16573" y="15138"/>
                </a:lnTo>
                <a:lnTo>
                  <a:pt x="15826" y="15276"/>
                </a:lnTo>
                <a:lnTo>
                  <a:pt x="15078" y="15692"/>
                </a:lnTo>
                <a:lnTo>
                  <a:pt x="14455" y="15969"/>
                </a:lnTo>
                <a:lnTo>
                  <a:pt x="13956" y="16523"/>
                </a:lnTo>
                <a:lnTo>
                  <a:pt x="13583" y="17076"/>
                </a:lnTo>
                <a:lnTo>
                  <a:pt x="13333" y="17630"/>
                </a:lnTo>
                <a:lnTo>
                  <a:pt x="13209" y="18323"/>
                </a:lnTo>
                <a:lnTo>
                  <a:pt x="13333" y="19015"/>
                </a:lnTo>
                <a:lnTo>
                  <a:pt x="13583" y="19569"/>
                </a:lnTo>
                <a:lnTo>
                  <a:pt x="13956" y="20123"/>
                </a:lnTo>
                <a:lnTo>
                  <a:pt x="14455" y="20676"/>
                </a:lnTo>
                <a:lnTo>
                  <a:pt x="15078" y="21092"/>
                </a:lnTo>
                <a:lnTo>
                  <a:pt x="15826" y="21369"/>
                </a:lnTo>
                <a:lnTo>
                  <a:pt x="16573" y="21507"/>
                </a:lnTo>
                <a:lnTo>
                  <a:pt x="17446" y="21646"/>
                </a:lnTo>
                <a:lnTo>
                  <a:pt x="18318" y="21507"/>
                </a:lnTo>
                <a:lnTo>
                  <a:pt x="19066" y="21369"/>
                </a:lnTo>
                <a:lnTo>
                  <a:pt x="19813" y="21092"/>
                </a:lnTo>
                <a:lnTo>
                  <a:pt x="20436" y="20676"/>
                </a:lnTo>
                <a:lnTo>
                  <a:pt x="20935" y="20123"/>
                </a:lnTo>
                <a:lnTo>
                  <a:pt x="21309" y="19569"/>
                </a:lnTo>
                <a:lnTo>
                  <a:pt x="21558" y="19015"/>
                </a:lnTo>
                <a:lnTo>
                  <a:pt x="21683" y="18323"/>
                </a:lnTo>
                <a:lnTo>
                  <a:pt x="21683" y="10061"/>
                </a:lnTo>
                <a:lnTo>
                  <a:pt x="21683" y="46"/>
                </a:lnTo>
                <a:lnTo>
                  <a:pt x="7352" y="46"/>
                </a:lnTo>
                <a:close/>
              </a:path>
            </a:pathLst>
          </a:custGeom>
          <a:solidFill>
            <a:srgbClr val="FFBE7D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49279"/>
            <a:ext cx="563291" cy="953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0805" y="0"/>
            <a:ext cx="351656" cy="825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Рисунок 13"/>
          <p:cNvPicPr/>
          <p:nvPr/>
        </p:nvPicPr>
        <p:blipFill>
          <a:blip r:embed="rId9">
            <a:lum bright="6000" contrast="24000"/>
          </a:blip>
          <a:srcRect/>
          <a:stretch>
            <a:fillRect/>
          </a:stretch>
        </p:blipFill>
        <p:spPr bwMode="auto">
          <a:xfrm>
            <a:off x="501342" y="1628800"/>
            <a:ext cx="3000597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10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1564035"/>
            <a:ext cx="2160097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9106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imagesCAZ7KXQ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" name="Picture 2" descr="image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245" y="0"/>
            <a:ext cx="4556145" cy="684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image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9900" y="0"/>
            <a:ext cx="4604101" cy="6863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6899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imagesCAZ7KXQ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873804"/>
          </a:xfrm>
        </p:spPr>
        <p:txBody>
          <a:bodyPr>
            <a:normAutofit fontScale="90000"/>
          </a:bodyPr>
          <a:lstStyle/>
          <a:p>
            <a: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b="1" i="1" dirty="0" smtClean="0">
                <a:solidFill>
                  <a:schemeClr val="accent4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b="1" i="1" dirty="0" smtClean="0">
                <a:solidFill>
                  <a:schemeClr val="accent4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ru-RU" sz="31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8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 descr="image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52" y="16149"/>
            <a:ext cx="4760913" cy="6900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image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0"/>
            <a:ext cx="4860032" cy="6909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3900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imagesCAZ7KXQ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0867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110362"/>
            <a:ext cx="8229600" cy="798358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ru-RU" sz="2800" b="1" i="1" dirty="0" smtClean="0">
                <a:solidFill>
                  <a:srgbClr val="FF0066"/>
                </a:solidFill>
                <a:latin typeface="Times New Roman" pitchFamily="18" charset="0"/>
              </a:rPr>
              <a:t>Наши достижения:</a:t>
            </a:r>
            <a:br>
              <a:rPr lang="ru-RU" sz="2800" b="1" i="1" dirty="0" smtClean="0">
                <a:solidFill>
                  <a:srgbClr val="FF0066"/>
                </a:solidFill>
                <a:latin typeface="Times New Roman" pitchFamily="18" charset="0"/>
              </a:rPr>
            </a:br>
            <a:r>
              <a:rPr lang="ru-RU" sz="2800" b="1" i="1" dirty="0" smtClean="0">
                <a:solidFill>
                  <a:srgbClr val="FF0066"/>
                </a:solidFill>
                <a:latin typeface="Times New Roman" pitchFamily="18" charset="0"/>
              </a:rPr>
              <a:t>участие в конкурсах, мероприятиях</a:t>
            </a:r>
          </a:p>
        </p:txBody>
      </p:sp>
      <p:pic>
        <p:nvPicPr>
          <p:cNvPr id="11" name="Объект 10" descr="D:\Мои документы и файлы\грамоты\2015\media\image1.jpeg"/>
          <p:cNvPicPr>
            <a:picLocks noGrp="1"/>
          </p:cNvPicPr>
          <p:nvPr>
            <p:ph sz="half" idx="4294967295"/>
          </p:nvPr>
        </p:nvPicPr>
        <p:blipFill>
          <a:blip r:embed="rId3" cstate="print">
            <a:lum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2319867"/>
            <a:ext cx="1800200" cy="254929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619672" cy="2348881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1051" y="2161054"/>
            <a:ext cx="1813699" cy="2535891"/>
          </a:xfrm>
          <a:prstGeom prst="rect">
            <a:avLst/>
          </a:prstGeom>
          <a:noFill/>
        </p:spPr>
      </p:pic>
      <p:pic>
        <p:nvPicPr>
          <p:cNvPr id="7" name="Рисунок 6" descr="C:\WINDOWS\Temp\FineReader11\media\image1.jpe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6072" y="-1"/>
            <a:ext cx="1657638" cy="2535891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D:\Мои документы и файлы\грамоты\2015\media\image1.jpe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8187" y="1844824"/>
            <a:ext cx="1827761" cy="2594352"/>
          </a:xfrm>
          <a:prstGeom prst="rect">
            <a:avLst/>
          </a:prstGeom>
          <a:noFill/>
        </p:spPr>
      </p:pic>
      <p:pic>
        <p:nvPicPr>
          <p:cNvPr id="9" name="Рисунок 8" descr="image1"/>
          <p:cNvPicPr/>
          <p:nvPr/>
        </p:nvPicPr>
        <p:blipFill>
          <a:blip r:embed="rId8" cstate="print">
            <a:lum bright="-20000" contras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8438" y="1412776"/>
            <a:ext cx="1908707" cy="2650749"/>
          </a:xfrm>
          <a:prstGeom prst="rect">
            <a:avLst/>
          </a:prstGeom>
          <a:noFill/>
        </p:spPr>
      </p:pic>
      <p:pic>
        <p:nvPicPr>
          <p:cNvPr id="10" name="Рисунок 9"/>
          <p:cNvPicPr/>
          <p:nvPr/>
        </p:nvPicPr>
        <p:blipFill>
          <a:blip r:embed="rId9"/>
          <a:stretch>
            <a:fillRect/>
          </a:stretch>
        </p:blipFill>
        <p:spPr>
          <a:xfrm>
            <a:off x="4708995" y="1628800"/>
            <a:ext cx="1841624" cy="2594352"/>
          </a:xfrm>
          <a:prstGeom prst="rect">
            <a:avLst/>
          </a:prstGeom>
        </p:spPr>
      </p:pic>
      <p:pic>
        <p:nvPicPr>
          <p:cNvPr id="12" name="Рисунок 11" descr="D:\Мои документы и файлы\грамоты\2016\всерос хоровой фестиваль регионал конкурс поют дети  россии март 2016  участники\всерос хор поют дети России 2016.jpg"/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9420" y="2348881"/>
            <a:ext cx="1818378" cy="25202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Объект 12" descr="D:\Мои документы и файлы\грамоты\2016\фестиваль поющее детство дальнего востокка 2016\1 регион поющее детство России 2016.jpg"/>
          <p:cNvPicPr>
            <a:picLocks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4797152"/>
            <a:ext cx="3275856" cy="20608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Рисунок 13" descr="D:\Мои документы и файлы\грамоты\2016\фестиваль поющее детство дальнего востокка 2016\media\image1.jpeg"/>
          <p:cNvPicPr/>
          <p:nvPr/>
        </p:nvPicPr>
        <p:blipFill>
          <a:blip r:embed="rId12" r:link="rId13" cstate="print">
            <a:lum bright="-20000" contras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869161"/>
            <a:ext cx="2799978" cy="20152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Рисунок 14" descr="D:\Мои документы и файлы\грамоты\2016\фестиваль поющее детство дальнего востокка 2016\media\image1.jpeg"/>
          <p:cNvPicPr/>
          <p:nvPr/>
        </p:nvPicPr>
        <p:blipFill>
          <a:blip r:embed="rId14" cstate="print">
            <a:lum contras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6812" y="4860994"/>
            <a:ext cx="2889498" cy="197726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26907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imagesCAZ7KXQ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Объект 7" descr="грамоты/media/image1.jpeg"/>
          <p:cNvPicPr>
            <a:picLocks noGrp="1"/>
          </p:cNvPicPr>
          <p:nvPr>
            <p:ph sz="half" idx="4294967295"/>
          </p:nvPr>
        </p:nvPicPr>
        <p:blipFill>
          <a:blip r:embed="rId3" r:link="rId4" cstate="print">
            <a:lum bright="-30000" contrast="5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5463" y="0"/>
            <a:ext cx="2268537" cy="3140967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Объект 8" descr="грамоты/media/image1.jpeg"/>
          <p:cNvPicPr>
            <a:picLocks noGrp="1"/>
          </p:cNvPicPr>
          <p:nvPr>
            <p:ph sz="half" idx="4294967295"/>
          </p:nvPr>
        </p:nvPicPr>
        <p:blipFill>
          <a:blip r:embed="rId5" r:link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859" y="26105"/>
            <a:ext cx="2303463" cy="3095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 descr="грамоты/media/image1.jpeg"/>
          <p:cNvPicPr/>
          <p:nvPr/>
        </p:nvPicPr>
        <p:blipFill>
          <a:blip r:embed="rId6" r:link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6264" y="26105"/>
            <a:ext cx="2267744" cy="31148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Рисунок 10" descr="грамоты/media/image1.jpeg"/>
          <p:cNvPicPr/>
          <p:nvPr/>
        </p:nvPicPr>
        <p:blipFill>
          <a:blip r:embed="rId7" r:link="rId4" cstate="print">
            <a:lum bright="-12000" contras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861048"/>
            <a:ext cx="2267744" cy="29613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Рисунок 11" descr="грамоты/media/image1.jpeg"/>
          <p:cNvPicPr/>
          <p:nvPr/>
        </p:nvPicPr>
        <p:blipFill>
          <a:blip r:embed="rId8" r:link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3943352"/>
            <a:ext cx="2232248" cy="2943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Рисунок 12" descr="грамоты/media/image1.jpeg"/>
          <p:cNvPicPr/>
          <p:nvPr/>
        </p:nvPicPr>
        <p:blipFill>
          <a:blip r:embed="rId9" r:link="rId4" cstate="print">
            <a:lum bright="-18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3979044"/>
            <a:ext cx="2160240" cy="28979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Рисунок 13" descr="грамоты/media/image1.jpeg"/>
          <p:cNvPicPr/>
          <p:nvPr/>
        </p:nvPicPr>
        <p:blipFill>
          <a:blip r:embed="rId10" r:link="rId4" cstate="print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6154" y="26104"/>
            <a:ext cx="2160240" cy="31148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Рисунок 15"/>
          <p:cNvPicPr/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1" y="3943352"/>
            <a:ext cx="2051720" cy="29473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89956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imagesCAZ7KXQ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224136"/>
          </a:xfrm>
        </p:spPr>
        <p:txBody>
          <a:bodyPr>
            <a:noAutofit/>
          </a:bodyPr>
          <a:lstStyle/>
          <a:p>
            <a: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Международный фестиваль </a:t>
            </a:r>
            <a:b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детского и юношеского творчества </a:t>
            </a:r>
            <a:b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«Весенняя капель»</a:t>
            </a:r>
            <a:endParaRPr lang="ru-RU" sz="28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" name="Объект 12"/>
          <p:cNvPicPr>
            <a:picLocks noGrp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1486694"/>
            <a:ext cx="2322914" cy="23449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Рисунок 13" descr="Изображение 010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7" y="4581129"/>
            <a:ext cx="2257747" cy="22768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Объект 14" descr="IMG_0642"/>
          <p:cNvPicPr>
            <a:picLocks noGrp="1"/>
          </p:cNvPicPr>
          <p:nvPr>
            <p:ph sz="half" idx="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7465" y="1484784"/>
            <a:ext cx="2406535" cy="23398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Рисунок 15" descr="IMG_0644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5610" y="4640942"/>
            <a:ext cx="2358390" cy="22128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Рисунок 16" descr="Изображение 002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526" y="1484784"/>
            <a:ext cx="2280270" cy="23042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Рисунок 17" descr="Изображение 012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3802142"/>
            <a:ext cx="1800200" cy="22069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Рисунок 18" descr="грамоты/media/image1.jpeg"/>
          <p:cNvPicPr/>
          <p:nvPr/>
        </p:nvPicPr>
        <p:blipFill>
          <a:blip r:embed="rId9" r:link="rId10" cstate="print">
            <a:lum bright="6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3861048"/>
            <a:ext cx="1781562" cy="214804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08220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imagesCAZ7KXQ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Объект 1"/>
          <p:cNvSpPr>
            <a:spLocks noGrp="1"/>
          </p:cNvSpPr>
          <p:nvPr>
            <p:ph sz="half" idx="4294967295"/>
          </p:nvPr>
        </p:nvSpPr>
        <p:spPr>
          <a:xfrm>
            <a:off x="0" y="2174875"/>
            <a:ext cx="4040188" cy="3951288"/>
          </a:xfrm>
        </p:spPr>
        <p:txBody>
          <a:bodyPr/>
          <a:lstStyle/>
          <a:p>
            <a:r>
              <a:rPr lang="ru-RU" dirty="0" smtClean="0"/>
              <a:t>  </a:t>
            </a:r>
            <a:endParaRPr lang="ru-RU" dirty="0"/>
          </a:p>
        </p:txBody>
      </p:sp>
      <p:pic>
        <p:nvPicPr>
          <p:cNvPr id="13" name="Объект 12"/>
          <p:cNvPicPr>
            <a:picLocks noGrp="1"/>
          </p:cNvPicPr>
          <p:nvPr>
            <p:ph sz="quarter" idx="4294967295"/>
          </p:nvPr>
        </p:nvPicPr>
        <p:blipFill>
          <a:blip r:embed="rId3"/>
          <a:stretch>
            <a:fillRect/>
          </a:stretch>
        </p:blipFill>
        <p:spPr>
          <a:xfrm rot="5400000">
            <a:off x="6317872" y="-401595"/>
            <a:ext cx="2443162" cy="3246354"/>
          </a:xfrm>
          <a:prstGeom prst="rect">
            <a:avLst/>
          </a:prstGeom>
        </p:spPr>
      </p:pic>
      <p:pic>
        <p:nvPicPr>
          <p:cNvPr id="5" name="Рисунок 4" descr="img455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26" y="11485"/>
            <a:ext cx="2016224" cy="2810594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Изображение 026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5" y="2564904"/>
            <a:ext cx="2018650" cy="2569604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C:\Users\Людмила\Desktop\Февраль 2017\P1050513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035439" y="2739476"/>
            <a:ext cx="1728192" cy="2483317"/>
          </a:xfrm>
          <a:prstGeom prst="rect">
            <a:avLst/>
          </a:prstGeom>
          <a:noFill/>
          <a:ln w="25400" cmpd="thickThin">
            <a:solidFill>
              <a:srgbClr val="C00000"/>
            </a:solidFill>
            <a:miter lim="800000"/>
            <a:headEnd/>
            <a:tailEnd/>
          </a:ln>
        </p:spPr>
      </p:pic>
      <p:pic>
        <p:nvPicPr>
          <p:cNvPr id="8" name="Рисунок 7" descr="image1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6658" y="-8238"/>
            <a:ext cx="1849278" cy="2830317"/>
          </a:xfrm>
          <a:prstGeom prst="rect">
            <a:avLst/>
          </a:prstGeom>
          <a:noFill/>
        </p:spPr>
      </p:pic>
      <p:pic>
        <p:nvPicPr>
          <p:cNvPr id="14" name="Рисунок 13"/>
          <p:cNvPicPr/>
          <p:nvPr/>
        </p:nvPicPr>
        <p:blipFill>
          <a:blip r:embed="rId8"/>
          <a:stretch>
            <a:fillRect/>
          </a:stretch>
        </p:blipFill>
        <p:spPr>
          <a:xfrm>
            <a:off x="4067944" y="-8238"/>
            <a:ext cx="1848332" cy="2746874"/>
          </a:xfrm>
          <a:prstGeom prst="rect">
            <a:avLst/>
          </a:prstGeom>
        </p:spPr>
      </p:pic>
      <p:pic>
        <p:nvPicPr>
          <p:cNvPr id="15" name="Рисунок 14"/>
          <p:cNvPicPr/>
          <p:nvPr/>
        </p:nvPicPr>
        <p:blipFill>
          <a:blip r:embed="rId9"/>
          <a:stretch>
            <a:fillRect/>
          </a:stretch>
        </p:blipFill>
        <p:spPr>
          <a:xfrm>
            <a:off x="5490220" y="4294263"/>
            <a:ext cx="3672408" cy="2607702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6452702" y="2119411"/>
            <a:ext cx="2691298" cy="26037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400" b="1" i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400" b="1" i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b="1" i="1" dirty="0" smtClean="0">
                <a:latin typeface="Times New Roman" pitchFamily="18" charset="0"/>
                <a:cs typeface="Times New Roman" pitchFamily="18" charset="0"/>
              </a:rPr>
              <a:t>Международный </a:t>
            </a:r>
            <a:r>
              <a:rPr lang="ru-RU" sz="1200" b="1" i="1" dirty="0">
                <a:latin typeface="Times New Roman" pitchFamily="18" charset="0"/>
                <a:cs typeface="Times New Roman" pitchFamily="18" charset="0"/>
              </a:rPr>
              <a:t>открытый детско-юношеский</a:t>
            </a:r>
            <a:endParaRPr lang="ru-RU" sz="1200" i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b="1" i="1" dirty="0">
                <a:latin typeface="Times New Roman" pitchFamily="18" charset="0"/>
                <a:cs typeface="Times New Roman" pitchFamily="18" charset="0"/>
              </a:rPr>
              <a:t>музыкальный интернет-фестиваль (конкурс)</a:t>
            </a:r>
            <a:endParaRPr lang="ru-RU" sz="1200" i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b="1" i="1" dirty="0">
                <a:latin typeface="Times New Roman" pitchFamily="18" charset="0"/>
                <a:cs typeface="Times New Roman" pitchFamily="18" charset="0"/>
              </a:rPr>
              <a:t>стран-победительниц в Великой Отечественной Войне</a:t>
            </a:r>
            <a:endParaRPr lang="ru-RU" sz="1200" i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b="1" i="1" dirty="0">
                <a:latin typeface="Times New Roman" pitchFamily="18" charset="0"/>
                <a:cs typeface="Times New Roman" pitchFamily="18" charset="0"/>
              </a:rPr>
              <a:t>«МЫ  ЗА  МИР!» </a:t>
            </a:r>
          </a:p>
          <a:p>
            <a:r>
              <a:rPr lang="ru-RU" sz="1200" b="1" i="1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200" i="1" dirty="0">
                <a:latin typeface="Times New Roman" pitchFamily="18" charset="0"/>
                <a:cs typeface="Times New Roman" pitchFamily="18" charset="0"/>
              </a:rPr>
              <a:t>Хоровой коллектив академической манеры пения 2014 г.)</a:t>
            </a:r>
          </a:p>
          <a:p>
            <a:endParaRPr lang="ru-RU" sz="1100" dirty="0"/>
          </a:p>
          <a:p>
            <a:pPr>
              <a:lnSpc>
                <a:spcPct val="90000"/>
              </a:lnSpc>
              <a:defRPr/>
            </a:pPr>
            <a:endParaRPr lang="ru-RU" i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" name="Рисунок 15" descr="C:\Users\836D~1\AppData\Local\Temp\FineReader11\media\image1.jpeg"/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3631" y="2564904"/>
            <a:ext cx="2016224" cy="265788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83951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imagesCAZ7KXQ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Объект 3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1259632" y="2492896"/>
            <a:ext cx="6552728" cy="414955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873804"/>
          </a:xfrm>
        </p:spPr>
        <p:txBody>
          <a:bodyPr>
            <a:normAutofit fontScale="90000"/>
          </a:bodyPr>
          <a:lstStyle/>
          <a:p>
            <a: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Вывод:</a:t>
            </a:r>
            <a:br>
              <a:rPr lang="ru-RU" sz="31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b="1" i="1" dirty="0" smtClean="0">
                <a:solidFill>
                  <a:schemeClr val="accent4"/>
                </a:solidFill>
                <a:latin typeface="Times New Roman" pitchFamily="18" charset="0"/>
                <a:cs typeface="Times New Roman" pitchFamily="18" charset="0"/>
              </a:rPr>
              <a:t>Здоровьесберегающая </a:t>
            </a:r>
            <a:r>
              <a:rPr lang="ru-RU" sz="2700" b="1" i="1" dirty="0">
                <a:solidFill>
                  <a:schemeClr val="accent4"/>
                </a:solidFill>
                <a:latin typeface="Times New Roman" pitchFamily="18" charset="0"/>
                <a:cs typeface="Times New Roman" pitchFamily="18" charset="0"/>
              </a:rPr>
              <a:t>среда на уроке,  </a:t>
            </a:r>
            <a:r>
              <a:rPr lang="ru-RU" sz="2700" b="1" i="1" dirty="0" smtClean="0">
                <a:solidFill>
                  <a:schemeClr val="accent4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b="1" i="1" dirty="0" smtClean="0">
                <a:solidFill>
                  <a:schemeClr val="accent4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b="1" i="1" dirty="0" smtClean="0">
                <a:solidFill>
                  <a:schemeClr val="accent4"/>
                </a:solidFill>
                <a:latin typeface="Times New Roman" pitchFamily="18" charset="0"/>
                <a:cs typeface="Times New Roman" pitchFamily="18" charset="0"/>
              </a:rPr>
              <a:t>использование </a:t>
            </a:r>
            <a:r>
              <a:rPr lang="ru-RU" sz="2700" b="1" i="1" dirty="0" err="1">
                <a:solidFill>
                  <a:schemeClr val="accent4"/>
                </a:solidFill>
                <a:latin typeface="Times New Roman" pitchFamily="18" charset="0"/>
                <a:cs typeface="Times New Roman" pitchFamily="18" charset="0"/>
              </a:rPr>
              <a:t>здоровьесберегающих</a:t>
            </a:r>
            <a:r>
              <a:rPr lang="ru-RU" sz="2700" b="1" i="1" dirty="0">
                <a:solidFill>
                  <a:schemeClr val="accent4"/>
                </a:solidFill>
                <a:latin typeface="Times New Roman" pitchFamily="18" charset="0"/>
                <a:cs typeface="Times New Roman" pitchFamily="18" charset="0"/>
              </a:rPr>
              <a:t> технологий способствует формированию у учащихся </a:t>
            </a:r>
            <a:r>
              <a:rPr lang="ru-RU" sz="2700" b="1" i="1" dirty="0" smtClean="0">
                <a:solidFill>
                  <a:schemeClr val="accent4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b="1" i="1" dirty="0" smtClean="0">
                <a:solidFill>
                  <a:schemeClr val="accent4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b="1" i="1" dirty="0" smtClean="0">
                <a:solidFill>
                  <a:schemeClr val="accent4"/>
                </a:solidFill>
                <a:latin typeface="Times New Roman" pitchFamily="18" charset="0"/>
                <a:cs typeface="Times New Roman" pitchFamily="18" charset="0"/>
              </a:rPr>
              <a:t>здорового </a:t>
            </a:r>
            <a:r>
              <a:rPr lang="ru-RU" sz="2700" b="1" i="1" dirty="0">
                <a:solidFill>
                  <a:schemeClr val="accent4"/>
                </a:solidFill>
                <a:latin typeface="Times New Roman" pitchFamily="18" charset="0"/>
                <a:cs typeface="Times New Roman" pitchFamily="18" charset="0"/>
              </a:rPr>
              <a:t>образа </a:t>
            </a:r>
            <a:r>
              <a:rPr lang="ru-RU" sz="2700" b="1" i="1" dirty="0" smtClean="0">
                <a:solidFill>
                  <a:schemeClr val="accent4"/>
                </a:solidFill>
                <a:latin typeface="Times New Roman" pitchFamily="18" charset="0"/>
                <a:cs typeface="Times New Roman" pitchFamily="18" charset="0"/>
              </a:rPr>
              <a:t>жизни</a:t>
            </a:r>
            <a:r>
              <a:rPr lang="ru-RU" sz="31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ru-RU" sz="31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8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3192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675</TotalTime>
  <Words>29</Words>
  <Application>Microsoft Office PowerPoint</Application>
  <PresentationFormat>Экран (4:3)</PresentationFormat>
  <Paragraphs>29</Paragraphs>
  <Slides>12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4" baseType="lpstr">
      <vt:lpstr>Тема Office</vt:lpstr>
      <vt:lpstr>Document</vt:lpstr>
      <vt:lpstr>Без музыки прожить нельзя,  дружите с музыкой друзья!</vt:lpstr>
      <vt:lpstr> Здоровьесберегающая среда,  здоровьесберегающие технологии  (ритмотерапия, вокалотерапия) на уроке  музыки </vt:lpstr>
      <vt:lpstr> Ритмотерапия Музыкально - ритмические движения Пластическое интонирование Игровые приемы </vt:lpstr>
      <vt:lpstr>Ритмотерапия</vt:lpstr>
      <vt:lpstr>Вокалотерапия: дыхательные упражнения, распевки, скороговорки</vt:lpstr>
      <vt:lpstr>Презентация PowerPoint</vt:lpstr>
      <vt:lpstr>       </vt:lpstr>
      <vt:lpstr>Наши достижения: участие в конкурсах, мероприятиях</vt:lpstr>
      <vt:lpstr>Презентация PowerPoint</vt:lpstr>
      <vt:lpstr>Международный фестиваль  детского и юношеского творчества  «Весенняя капель»</vt:lpstr>
      <vt:lpstr>Презентация PowerPoint</vt:lpstr>
      <vt:lpstr>   Вывод: Здоровьесберегающая среда на уроке,   использование здоровьесберегающих технологий способствует формированию у учащихся  здорового образа жизни  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Здоровьесберегающая среда на уроке музыки</dc:title>
  <dc:creator>Администратор</dc:creator>
  <cp:lastModifiedBy>DNA7 X86</cp:lastModifiedBy>
  <cp:revision>94</cp:revision>
  <dcterms:created xsi:type="dcterms:W3CDTF">2017-04-22T07:57:45Z</dcterms:created>
  <dcterms:modified xsi:type="dcterms:W3CDTF">2017-05-03T07:17:10Z</dcterms:modified>
</cp:coreProperties>
</file>