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Прямоугольник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621E9A2-31EB-491F-954A-482913365E31}" type="datetimeFigureOut">
              <a:rPr lang="en-US"/>
              <a:pPr>
                <a:defRPr/>
              </a:pPr>
              <a:t>10/29/2013</a:t>
            </a:fld>
            <a:endParaRPr lang="en-US"/>
          </a:p>
        </p:txBody>
      </p:sp>
      <p:sp>
        <p:nvSpPr>
          <p:cNvPr id="1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7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A4D34E0-5B27-4EC0-A761-563AECB3C6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F66D01-0D7F-4F08-AB90-5736DC2901C2}" type="datetimeFigureOut">
              <a:rPr lang="en-US"/>
              <a:pPr>
                <a:defRPr/>
              </a:pPr>
              <a:t>10/29/2013</a:t>
            </a:fld>
            <a:endParaRPr lang="en-US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83F962-CD68-49F6-B3BA-050FC25AEA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5" name="Полилиния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6" name="Полилиния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7" name="Полилиния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4" name="Полилиния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3" name="Прямоугольник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2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6D6857E-E650-4A0B-A5B1-7792BA9CED5B}" type="datetimeFigureOut">
              <a:rPr lang="en-US"/>
              <a:pPr>
                <a:defRPr/>
              </a:pPr>
              <a:t>10/29/2013</a:t>
            </a:fld>
            <a:endParaRPr lang="en-US"/>
          </a:p>
        </p:txBody>
      </p:sp>
      <p:sp>
        <p:nvSpPr>
          <p:cNvPr id="2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C9E680F-D9BA-423E-B844-564BEB4C2D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C10937F-FA92-4897-AFF9-C1F3E40A9D1E}" type="datetimeFigureOut">
              <a:rPr lang="en-US"/>
              <a:pPr>
                <a:defRPr/>
              </a:pPr>
              <a:t>10/29/2013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C4B1D64-02EF-482C-BF7B-1CAF72F30C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Прямоугольник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3" name="Прямоугольник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Прямоугольник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Прямоугольник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55A403F-E5C6-46CD-94E3-9C0E8B370494}" type="datetimeFigureOut">
              <a:rPr lang="en-US"/>
              <a:pPr>
                <a:defRPr/>
              </a:pPr>
              <a:t>10/29/2013</a:t>
            </a:fld>
            <a:endParaRPr lang="en-US"/>
          </a:p>
        </p:txBody>
      </p:sp>
      <p:sp>
        <p:nvSpPr>
          <p:cNvPr id="1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63269D0-D478-445A-860B-EA4706AE1D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F4C34C-79A3-4D80-A626-A717D52235D8}" type="datetimeFigureOut">
              <a:rPr lang="en-US"/>
              <a:pPr>
                <a:defRPr/>
              </a:pPr>
              <a:t>10/29/2013</a:t>
            </a:fld>
            <a:endParaRPr lang="en-US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E42895-8E84-4559-AB14-C588EA75CF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7F7742D-ADE3-4FA5-B7DE-B7250EC0738B}" type="datetimeFigureOut">
              <a:rPr lang="en-US"/>
              <a:pPr>
                <a:defRPr/>
              </a:pPr>
              <a:t>10/29/2013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C8E7729-83F4-410F-A5F1-C17BA8BCAC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6424D-6A85-4008-9ADD-D5E41306A21E}" type="datetimeFigureOut">
              <a:rPr lang="en-US"/>
              <a:pPr>
                <a:defRPr/>
              </a:pPr>
              <a:t>10/29/2013</a:t>
            </a:fld>
            <a:endParaRPr lang="en-US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671785-B2E5-4EAB-9EC5-34566B61D4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Группа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Прямая соединительная линия 7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Прямая соединительная линия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Группа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Прямая соединительная линия 11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Прямая соединительная линия 13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Группа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Прямая соединительная линия 15"/>
            <p:cNvCxnSpPr/>
            <p:nvPr/>
          </p:nvCxnSpPr>
          <p:spPr>
            <a:xfrm rot="16200000">
              <a:off x="6663592" y="1300307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единительная линия 17"/>
            <p:cNvCxnSpPr/>
            <p:nvPr/>
          </p:nvCxnSpPr>
          <p:spPr>
            <a:xfrm rot="5400000" flipH="1">
              <a:off x="6744512" y="1299332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9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0D98B8D-E456-4050-A31C-DD0E26C99DE5}" type="datetimeFigureOut">
              <a:rPr lang="en-US"/>
              <a:pPr>
                <a:defRPr/>
              </a:pPr>
              <a:t>10/29/2013</a:t>
            </a:fld>
            <a:endParaRPr lang="en-US"/>
          </a:p>
        </p:txBody>
      </p:sp>
      <p:sp>
        <p:nvSpPr>
          <p:cNvPr id="20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1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4E80EE0-A868-4C53-A6EE-A4932B0A5F0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D41C5-54BF-4D83-96F6-0E4419A115EF}" type="datetimeFigureOut">
              <a:rPr lang="en-US"/>
              <a:pPr>
                <a:defRPr/>
              </a:pPr>
              <a:t>10/29/2013</a:t>
            </a:fld>
            <a:endParaRPr lang="en-US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D1E3985-0868-40DA-B027-7D3158DFE0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EF0D6B-28CA-47D6-B9D1-8A4E86EC15A5}" type="datetimeFigureOut">
              <a:rPr lang="en-US"/>
              <a:pPr>
                <a:defRPr/>
              </a:pPr>
              <a:t>10/29/2013</a:t>
            </a:fld>
            <a:endParaRPr lang="en-US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633D0-60DA-4ECD-8FC3-B9064C5238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6" name="Текст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 smtClean="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397BDB5E-C720-445E-BCAA-6E568970F11C}" type="datetimeFigureOut">
              <a:rPr lang="en-US"/>
              <a:pPr>
                <a:defRPr/>
              </a:pPr>
              <a:t>10/29/2013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 smtClean="0">
                <a:solidFill>
                  <a:schemeClr val="tx2"/>
                </a:solidFill>
                <a:latin typeface="+mn-lt"/>
              </a:defRPr>
            </a:lvl1pPr>
            <a:extLst/>
          </a:lstStyle>
          <a:p>
            <a:pPr>
              <a:defRPr/>
            </a:pPr>
            <a:fld id="{9D948E6E-3EE2-4BDA-8FFF-DB22BC57C4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  <p:sldLayoutId id="2147483678" r:id="rId2"/>
    <p:sldLayoutId id="2147483684" r:id="rId3"/>
    <p:sldLayoutId id="2147483685" r:id="rId4"/>
    <p:sldLayoutId id="2147483686" r:id="rId5"/>
    <p:sldLayoutId id="2147483679" r:id="rId6"/>
    <p:sldLayoutId id="2147483687" r:id="rId7"/>
    <p:sldLayoutId id="2147483680" r:id="rId8"/>
    <p:sldLayoutId id="2147483688" r:id="rId9"/>
    <p:sldLayoutId id="2147483681" r:id="rId10"/>
    <p:sldLayoutId id="2147483682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2pPr>
      <a:lvl3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3pPr>
      <a:lvl4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4pPr>
      <a:lvl5pPr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  <a:extLst/>
    </p:titleStyle>
    <p:bodyStyle>
      <a:lvl1pPr marL="411163" indent="-342900" algn="l" rtl="0" fontAlgn="base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fontAlgn="base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fontAlgn="base">
        <a:spcBef>
          <a:spcPct val="20000"/>
        </a:spcBef>
        <a:spcAft>
          <a:spcPct val="0"/>
        </a:spcAft>
        <a:buClr>
          <a:srgbClr val="FEB80A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fontAlgn="base">
        <a:spcBef>
          <a:spcPct val="20000"/>
        </a:spcBef>
        <a:spcAft>
          <a:spcPct val="0"/>
        </a:spcAft>
        <a:buClr>
          <a:srgbClr val="FEB80A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satMod val="200000"/>
                  </a:schemeClr>
                </a:solidFill>
              </a:rPr>
              <a:t>Учитель математики Кировской МБОУ</a:t>
            </a:r>
            <a:br>
              <a:rPr lang="ru-RU" sz="2800" dirty="0" smtClean="0">
                <a:solidFill>
                  <a:schemeClr val="tx2">
                    <a:satMod val="200000"/>
                  </a:schemeClr>
                </a:solidFill>
              </a:rPr>
            </a:br>
            <a:r>
              <a:rPr lang="ru-RU" sz="2800" dirty="0" smtClean="0">
                <a:solidFill>
                  <a:schemeClr val="tx2">
                    <a:satMod val="200000"/>
                  </a:schemeClr>
                </a:solidFill>
              </a:rPr>
              <a:t>Ткачук Н.П.</a:t>
            </a:r>
            <a:endParaRPr lang="ru-RU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819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14400" y="2835275"/>
            <a:ext cx="7772400" cy="1508125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ru-RU" sz="4000" dirty="0" smtClean="0">
                <a:solidFill>
                  <a:schemeClr val="tx2">
                    <a:satMod val="200000"/>
                  </a:schemeClr>
                </a:solidFill>
              </a:rPr>
              <a:t>Перпендикуляр и наклонные</a:t>
            </a:r>
            <a:r>
              <a:rPr lang="ru-RU" sz="4000" dirty="0" smtClean="0">
                <a:solidFill>
                  <a:schemeClr val="tx2">
                    <a:satMod val="200000"/>
                  </a:schemeClr>
                </a:solidFill>
              </a:rPr>
              <a:t>.</a:t>
            </a:r>
          </a:p>
          <a:p>
            <a:pPr>
              <a:spcBef>
                <a:spcPct val="0"/>
              </a:spcBef>
            </a:pPr>
            <a:r>
              <a:rPr lang="ru-RU" sz="4000" dirty="0" smtClean="0">
                <a:solidFill>
                  <a:schemeClr val="tx2">
                    <a:satMod val="200000"/>
                  </a:schemeClr>
                </a:solidFill>
              </a:rPr>
              <a:t>Урок геометрии в 10 классе</a:t>
            </a:r>
            <a:r>
              <a:rPr lang="ru-RU" sz="4000" dirty="0" smtClean="0">
                <a:solidFill>
                  <a:schemeClr val="tx2">
                    <a:satMod val="200000"/>
                  </a:schemeClr>
                </a:solidFill>
              </a:rPr>
              <a:t/>
            </a:r>
            <a:br>
              <a:rPr lang="ru-RU" sz="4000" dirty="0" smtClean="0">
                <a:solidFill>
                  <a:schemeClr val="tx2">
                    <a:satMod val="200000"/>
                  </a:schemeClr>
                </a:solidFill>
              </a:rPr>
            </a:br>
            <a:r>
              <a:rPr lang="ru-RU" dirty="0" smtClean="0"/>
              <a:t>1</a:t>
            </a:r>
            <a:r>
              <a:rPr lang="ru-RU" dirty="0" smtClean="0"/>
              <a:t>. Математический диктант. 2.Решение задач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200000"/>
                  </a:schemeClr>
                </a:solidFill>
              </a:rPr>
              <a:t>Математический диктант.</a:t>
            </a:r>
            <a:endParaRPr lang="ru-RU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1 . Найти расстояние от наклонной до плоскости, если наклонная равна 5 см, а проекция её на плоскость -3 см.</a:t>
            </a:r>
          </a:p>
          <a:p>
            <a:endParaRPr lang="ru-RU" smtClean="0"/>
          </a:p>
        </p:txBody>
      </p:sp>
      <p:sp>
        <p:nvSpPr>
          <p:cNvPr id="4" name="Параллелограмм 3"/>
          <p:cNvSpPr/>
          <p:nvPr/>
        </p:nvSpPr>
        <p:spPr>
          <a:xfrm>
            <a:off x="1676400" y="4343400"/>
            <a:ext cx="5029200" cy="129540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flipV="1">
            <a:off x="3276600" y="3810000"/>
            <a:ext cx="2057400" cy="106680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rot="5400000">
            <a:off x="4800601" y="4343400"/>
            <a:ext cx="1066800" cy="3175"/>
          </a:xfrm>
          <a:prstGeom prst="line">
            <a:avLst/>
          </a:prstGeom>
          <a:ln w="19050">
            <a:solidFill>
              <a:schemeClr val="bg2">
                <a:lumMod val="1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3352800" y="4876800"/>
            <a:ext cx="19812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200000"/>
                  </a:schemeClr>
                </a:solidFill>
              </a:rPr>
              <a:t>2. </a:t>
            </a:r>
            <a:r>
              <a:rPr lang="ru-RU" sz="3100" dirty="0" smtClean="0">
                <a:solidFill>
                  <a:schemeClr val="tx2">
                    <a:satMod val="200000"/>
                  </a:schemeClr>
                </a:solidFill>
              </a:rPr>
              <a:t>Сформулируй теорему о трех перпендикулярах</a:t>
            </a:r>
            <a:endParaRPr lang="ru-RU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ru-RU" dirty="0" smtClean="0"/>
              <a:t>3.что является проекцией точки на плоскость?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ru-RU" dirty="0" smtClean="0"/>
              <a:t>4.Какая фигура получится при проекции квадрата на плоскость?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ru-RU" dirty="0" smtClean="0"/>
              <a:t>5. Какая фигура получится при проекции прямой на плоскость?                                         (если она перпендикулярна плоскости)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ru-RU" dirty="0" smtClean="0"/>
              <a:t>6. Какая фигура получится при проекции прямой на плоскость?        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r>
              <a:rPr lang="ru-RU" dirty="0" smtClean="0"/>
              <a:t> (если она не перпендикулярна плоскости)</a:t>
            </a:r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ru-RU" dirty="0" smtClean="0"/>
          </a:p>
          <a:p>
            <a:pPr marL="411480" fontAlgn="auto">
              <a:spcAft>
                <a:spcPts val="0"/>
              </a:spcAft>
              <a:buFont typeface="Wingdings"/>
              <a:buChar char="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mph" presetSubtype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0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1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12" dur="indefinite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to="1.5" calcmode="lin" valueType="num">
                                      <p:cBhvr override="childStyle"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20" dur="indefinite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mph" presetSubtype="1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 override="childStyle">
                                        <p:cTn id="24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25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6" dur="indefinite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sz="2800" dirty="0" smtClean="0">
                <a:solidFill>
                  <a:schemeClr val="tx2">
                    <a:satMod val="200000"/>
                  </a:schemeClr>
                </a:solidFill>
              </a:rPr>
              <a:t>7. Какой угол называют углом между прямой и плоскостью? </a:t>
            </a:r>
            <a:endParaRPr lang="ru-RU" sz="2800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mtClean="0"/>
              <a:t>8. Найти угол между прямой и плоскостью.</a:t>
            </a:r>
          </a:p>
          <a:p>
            <a:endParaRPr lang="ru-RU" smtClean="0"/>
          </a:p>
        </p:txBody>
      </p:sp>
      <p:sp>
        <p:nvSpPr>
          <p:cNvPr id="4" name="Параллелограмм 3"/>
          <p:cNvSpPr/>
          <p:nvPr/>
        </p:nvSpPr>
        <p:spPr>
          <a:xfrm>
            <a:off x="1524000" y="3429000"/>
            <a:ext cx="6705600" cy="198120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5400000" flipH="1" flipV="1">
            <a:off x="2057400" y="3124200"/>
            <a:ext cx="1447800" cy="1295400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>
            <a:off x="2209800" y="4495800"/>
            <a:ext cx="1371600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5400000">
            <a:off x="2705101" y="3771900"/>
            <a:ext cx="1447800" cy="317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272" name="TextBox 10"/>
          <p:cNvSpPr txBox="1">
            <a:spLocks noChangeArrowheads="1"/>
          </p:cNvSpPr>
          <p:nvPr/>
        </p:nvSpPr>
        <p:spPr bwMode="auto">
          <a:xfrm>
            <a:off x="2438400" y="3962400"/>
            <a:ext cx="685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rbel" pitchFamily="34" charset="0"/>
              </a:rPr>
              <a:t>75⁰</a:t>
            </a: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 rot="5400000" flipH="1" flipV="1">
            <a:off x="3848100" y="3238500"/>
            <a:ext cx="2209800" cy="76200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flipV="1">
            <a:off x="4572000" y="4038600"/>
            <a:ext cx="914400" cy="6858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16200000" flipH="1">
            <a:off x="4572000" y="3352800"/>
            <a:ext cx="1600200" cy="7620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11276" name="TextBox 17"/>
          <p:cNvSpPr txBox="1">
            <a:spLocks noChangeArrowheads="1"/>
          </p:cNvSpPr>
          <p:nvPr/>
        </p:nvSpPr>
        <p:spPr bwMode="auto">
          <a:xfrm>
            <a:off x="5257800" y="24384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rbel" pitchFamily="34" charset="0"/>
              </a:rPr>
              <a:t>30⁰</a:t>
            </a:r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 rot="16200000" flipV="1">
            <a:off x="5981700" y="3467100"/>
            <a:ext cx="1981200" cy="68580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 rot="5400000">
            <a:off x="6058694" y="3390106"/>
            <a:ext cx="1143000" cy="1588"/>
          </a:xfrm>
          <a:prstGeom prst="line">
            <a:avLst/>
          </a:prstGeom>
          <a:ln>
            <a:prstDash val="dash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 rot="16200000" flipH="1">
            <a:off x="6515100" y="4000500"/>
            <a:ext cx="914400" cy="685800"/>
          </a:xfrm>
          <a:prstGeom prst="line">
            <a:avLst/>
          </a:prstGeom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280" name="TextBox 24"/>
          <p:cNvSpPr txBox="1">
            <a:spLocks noChangeArrowheads="1"/>
          </p:cNvSpPr>
          <p:nvPr/>
        </p:nvSpPr>
        <p:spPr bwMode="auto">
          <a:xfrm>
            <a:off x="6248400" y="4191000"/>
            <a:ext cx="838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rbel" pitchFamily="34" charset="0"/>
              </a:rPr>
              <a:t>5 см.</a:t>
            </a:r>
          </a:p>
        </p:txBody>
      </p:sp>
      <p:sp>
        <p:nvSpPr>
          <p:cNvPr id="11281" name="TextBox 25"/>
          <p:cNvSpPr txBox="1">
            <a:spLocks noChangeArrowheads="1"/>
          </p:cNvSpPr>
          <p:nvPr/>
        </p:nvSpPr>
        <p:spPr bwMode="auto">
          <a:xfrm>
            <a:off x="6019800" y="2819400"/>
            <a:ext cx="1066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rbel" pitchFamily="34" charset="0"/>
              </a:rPr>
              <a:t>5 см.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7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200000"/>
                  </a:schemeClr>
                </a:solidFill>
              </a:rPr>
              <a:t>Ответ.</a:t>
            </a:r>
            <a:endParaRPr lang="ru-RU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smtClean="0"/>
              <a:t>1. 4</a:t>
            </a:r>
          </a:p>
          <a:p>
            <a:r>
              <a:rPr lang="ru-RU" sz="2400" smtClean="0"/>
              <a:t>2.прямая проведенная к плоскости через основание наклонной перпендикулярно к его проекции на эту плоскость и перпендикулярно и к самой наклонной.</a:t>
            </a:r>
          </a:p>
          <a:p>
            <a:r>
              <a:rPr lang="ru-RU" sz="2400" smtClean="0"/>
              <a:t>3. точка</a:t>
            </a:r>
          </a:p>
          <a:p>
            <a:r>
              <a:rPr lang="ru-RU" sz="2400" smtClean="0"/>
              <a:t>4. квадрат.</a:t>
            </a:r>
          </a:p>
          <a:p>
            <a:r>
              <a:rPr lang="ru-RU" sz="2400" smtClean="0"/>
              <a:t>5. точка</a:t>
            </a:r>
          </a:p>
          <a:p>
            <a:r>
              <a:rPr lang="ru-RU" sz="2400" smtClean="0"/>
              <a:t>6.прямая.</a:t>
            </a:r>
          </a:p>
          <a:p>
            <a:r>
              <a:rPr lang="ru-RU" sz="2400" smtClean="0"/>
              <a:t>7. угол между прямой  и её проекцией на плоскость.</a:t>
            </a:r>
          </a:p>
          <a:p>
            <a:r>
              <a:rPr lang="ru-RU" sz="2400" smtClean="0"/>
              <a:t>8. 15⁰ , 60⁰ , 45⁰</a:t>
            </a:r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200000"/>
                  </a:schemeClr>
                </a:solidFill>
              </a:rPr>
              <a:t>Решение № 152,154</a:t>
            </a:r>
            <a:endParaRPr lang="ru-RU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200000"/>
                  </a:schemeClr>
                </a:solidFill>
              </a:rPr>
              <a:t>Решение № 152</a:t>
            </a:r>
            <a:endParaRPr lang="ru-RU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4339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                            </a:t>
            </a:r>
          </a:p>
          <a:p>
            <a:r>
              <a:rPr lang="en-US" smtClean="0"/>
              <a:t>                          F</a:t>
            </a:r>
            <a:endParaRPr lang="ru-RU" smtClean="0"/>
          </a:p>
        </p:txBody>
      </p:sp>
      <p:sp>
        <p:nvSpPr>
          <p:cNvPr id="5" name="Параллелограмм 4"/>
          <p:cNvSpPr/>
          <p:nvPr/>
        </p:nvSpPr>
        <p:spPr>
          <a:xfrm>
            <a:off x="1676400" y="3733800"/>
            <a:ext cx="5943600" cy="167640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Параллелограмм 5"/>
          <p:cNvSpPr/>
          <p:nvPr/>
        </p:nvSpPr>
        <p:spPr>
          <a:xfrm>
            <a:off x="3352800" y="3962400"/>
            <a:ext cx="1600200" cy="762000"/>
          </a:xfrm>
          <a:prstGeom prst="parallelogram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rot="5400000" flipH="1" flipV="1">
            <a:off x="2743994" y="3200400"/>
            <a:ext cx="1523206" cy="794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5400000" flipH="1" flipV="1">
            <a:off x="3581400" y="2438400"/>
            <a:ext cx="1588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 rot="5400000">
            <a:off x="2324100" y="3543300"/>
            <a:ext cx="2209800" cy="152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 rot="16200000" flipH="1">
            <a:off x="3505200" y="2514600"/>
            <a:ext cx="1447800" cy="14478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16200000" flipH="1">
            <a:off x="3048000" y="2971800"/>
            <a:ext cx="2209800" cy="12954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V="1">
            <a:off x="3429000" y="3962400"/>
            <a:ext cx="1524000" cy="7620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 rot="16200000" flipH="1">
            <a:off x="3009900" y="3162300"/>
            <a:ext cx="1752600" cy="6096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4349" name="TextBox 22"/>
          <p:cNvSpPr txBox="1">
            <a:spLocks noChangeArrowheads="1"/>
          </p:cNvSpPr>
          <p:nvPr/>
        </p:nvSpPr>
        <p:spPr bwMode="auto">
          <a:xfrm>
            <a:off x="2971800" y="4648200"/>
            <a:ext cx="533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rbel" pitchFamily="34" charset="0"/>
              </a:rPr>
              <a:t>А</a:t>
            </a:r>
          </a:p>
        </p:txBody>
      </p:sp>
      <p:sp>
        <p:nvSpPr>
          <p:cNvPr id="14350" name="TextBox 23"/>
          <p:cNvSpPr txBox="1">
            <a:spLocks noChangeArrowheads="1"/>
          </p:cNvSpPr>
          <p:nvPr/>
        </p:nvSpPr>
        <p:spPr bwMode="auto">
          <a:xfrm>
            <a:off x="3352800" y="3581400"/>
            <a:ext cx="5334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rbel" pitchFamily="34" charset="0"/>
              </a:rPr>
              <a:t>В</a:t>
            </a:r>
          </a:p>
        </p:txBody>
      </p:sp>
      <p:sp>
        <p:nvSpPr>
          <p:cNvPr id="14351" name="TextBox 24"/>
          <p:cNvSpPr txBox="1">
            <a:spLocks noChangeArrowheads="1"/>
          </p:cNvSpPr>
          <p:nvPr/>
        </p:nvSpPr>
        <p:spPr bwMode="auto">
          <a:xfrm>
            <a:off x="4953000" y="3657600"/>
            <a:ext cx="762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rbel" pitchFamily="34" charset="0"/>
              </a:rPr>
              <a:t>С</a:t>
            </a:r>
          </a:p>
        </p:txBody>
      </p:sp>
      <p:sp>
        <p:nvSpPr>
          <p:cNvPr id="14352" name="TextBox 25"/>
          <p:cNvSpPr txBox="1">
            <a:spLocks noChangeArrowheads="1"/>
          </p:cNvSpPr>
          <p:nvPr/>
        </p:nvSpPr>
        <p:spPr bwMode="auto">
          <a:xfrm>
            <a:off x="4876800" y="4495800"/>
            <a:ext cx="685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rbel" pitchFamily="34" charset="0"/>
              </a:rPr>
              <a:t>D</a:t>
            </a:r>
            <a:endParaRPr lang="ru-RU">
              <a:latin typeface="Corbel" pitchFamily="34" charset="0"/>
            </a:endParaRPr>
          </a:p>
        </p:txBody>
      </p:sp>
      <p:sp>
        <p:nvSpPr>
          <p:cNvPr id="14353" name="TextBox 26"/>
          <p:cNvSpPr txBox="1">
            <a:spLocks noChangeArrowheads="1"/>
          </p:cNvSpPr>
          <p:nvPr/>
        </p:nvSpPr>
        <p:spPr bwMode="auto">
          <a:xfrm>
            <a:off x="4267200" y="4191000"/>
            <a:ext cx="3810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orbel" pitchFamily="34" charset="0"/>
              </a:rPr>
              <a:t>O</a:t>
            </a:r>
            <a:endParaRPr lang="ru-RU">
              <a:latin typeface="Corbe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200000"/>
                  </a:schemeClr>
                </a:solidFill>
              </a:rPr>
              <a:t>№154</a:t>
            </a:r>
            <a:endParaRPr lang="ru-RU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  <a:p>
            <a:r>
              <a:rPr lang="ru-RU" sz="2400" smtClean="0"/>
              <a:t>                        </a:t>
            </a:r>
            <a:r>
              <a:rPr lang="en-US" sz="2400" smtClean="0"/>
              <a:t>          </a:t>
            </a:r>
            <a:r>
              <a:rPr lang="ru-RU" sz="2400" smtClean="0"/>
              <a:t> </a:t>
            </a:r>
            <a:r>
              <a:rPr lang="en-US" sz="2400" smtClean="0"/>
              <a:t>D</a:t>
            </a:r>
            <a:endParaRPr lang="ru-RU" sz="2400" smtClean="0"/>
          </a:p>
        </p:txBody>
      </p:sp>
      <p:sp>
        <p:nvSpPr>
          <p:cNvPr id="4" name="Параллелограмм 3"/>
          <p:cNvSpPr/>
          <p:nvPr/>
        </p:nvSpPr>
        <p:spPr>
          <a:xfrm>
            <a:off x="2133600" y="3048000"/>
            <a:ext cx="5486400" cy="1447800"/>
          </a:xfrm>
          <a:prstGeom prst="parallelogram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3429000" y="3581400"/>
            <a:ext cx="1524000" cy="457200"/>
          </a:xfrm>
          <a:prstGeom prst="triangl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5366" name="TextBox 5"/>
          <p:cNvSpPr txBox="1">
            <a:spLocks noChangeArrowheads="1"/>
          </p:cNvSpPr>
          <p:nvPr/>
        </p:nvSpPr>
        <p:spPr bwMode="auto">
          <a:xfrm>
            <a:off x="2971800" y="3810000"/>
            <a:ext cx="304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rbel" pitchFamily="34" charset="0"/>
              </a:rPr>
              <a:t>В</a:t>
            </a:r>
          </a:p>
        </p:txBody>
      </p:sp>
      <p:sp>
        <p:nvSpPr>
          <p:cNvPr id="15367" name="TextBox 6"/>
          <p:cNvSpPr txBox="1">
            <a:spLocks noChangeArrowheads="1"/>
          </p:cNvSpPr>
          <p:nvPr/>
        </p:nvSpPr>
        <p:spPr bwMode="auto">
          <a:xfrm>
            <a:off x="4114800" y="3200400"/>
            <a:ext cx="4572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rbel" pitchFamily="34" charset="0"/>
              </a:rPr>
              <a:t>с</a:t>
            </a:r>
          </a:p>
        </p:txBody>
      </p:sp>
      <p:sp>
        <p:nvSpPr>
          <p:cNvPr id="15368" name="TextBox 7"/>
          <p:cNvSpPr txBox="1">
            <a:spLocks noChangeArrowheads="1"/>
          </p:cNvSpPr>
          <p:nvPr/>
        </p:nvSpPr>
        <p:spPr bwMode="auto">
          <a:xfrm>
            <a:off x="4953000" y="3657600"/>
            <a:ext cx="3810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latin typeface="Corbel" pitchFamily="34" charset="0"/>
              </a:rPr>
              <a:t>А</a:t>
            </a:r>
          </a:p>
        </p:txBody>
      </p:sp>
      <p:cxnSp>
        <p:nvCxnSpPr>
          <p:cNvPr id="10" name="Прямая соединительная линия 9"/>
          <p:cNvCxnSpPr>
            <a:endCxn id="5" idx="2"/>
          </p:cNvCxnSpPr>
          <p:nvPr/>
        </p:nvCxnSpPr>
        <p:spPr>
          <a:xfrm rot="5400000">
            <a:off x="2705101" y="3314700"/>
            <a:ext cx="1447800" cy="317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>
            <a:endCxn id="5" idx="5"/>
          </p:cNvCxnSpPr>
          <p:nvPr/>
        </p:nvCxnSpPr>
        <p:spPr>
          <a:xfrm rot="16200000" flipH="1">
            <a:off x="3429000" y="2667000"/>
            <a:ext cx="1143000" cy="1143000"/>
          </a:xfrm>
          <a:prstGeom prst="line">
            <a:avLst/>
          </a:prstGeom>
          <a:ln>
            <a:prstDash val="sysDash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Прямая соединительная линия 14"/>
          <p:cNvCxnSpPr/>
          <p:nvPr/>
        </p:nvCxnSpPr>
        <p:spPr>
          <a:xfrm>
            <a:off x="3429000" y="2667000"/>
            <a:ext cx="1524000" cy="13716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>
            <a:endCxn id="5" idx="0"/>
          </p:cNvCxnSpPr>
          <p:nvPr/>
        </p:nvCxnSpPr>
        <p:spPr>
          <a:xfrm rot="16200000" flipH="1">
            <a:off x="3352800" y="2743200"/>
            <a:ext cx="914400" cy="76200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1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ru-RU" dirty="0" smtClean="0">
                <a:solidFill>
                  <a:schemeClr val="tx2">
                    <a:satMod val="200000"/>
                  </a:schemeClr>
                </a:solidFill>
              </a:rPr>
              <a:t> домашнее задание:       стр. 40-44  </a:t>
            </a:r>
            <a:r>
              <a:rPr lang="el-GR" dirty="0" smtClean="0">
                <a:solidFill>
                  <a:schemeClr val="tx2">
                    <a:satMod val="200000"/>
                  </a:schemeClr>
                </a:solidFill>
              </a:rPr>
              <a:t>ξ</a:t>
            </a:r>
            <a:r>
              <a:rPr lang="ru-RU" dirty="0" smtClean="0">
                <a:solidFill>
                  <a:schemeClr val="tx2">
                    <a:satMod val="200000"/>
                  </a:schemeClr>
                </a:solidFill>
              </a:rPr>
              <a:t>2 № 155. 144,153</a:t>
            </a:r>
            <a:endParaRPr lang="ru-RU" dirty="0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64</TotalTime>
  <Words>222</Words>
  <PresentationFormat>Экран (4:3)</PresentationFormat>
  <Paragraphs>42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Метро</vt:lpstr>
      <vt:lpstr>Учитель математики Кировской МБОУ Ткачук Н.П.</vt:lpstr>
      <vt:lpstr>Математический диктант.</vt:lpstr>
      <vt:lpstr>2. Сформулируй теорему о трех перпендикулярах</vt:lpstr>
      <vt:lpstr>7. Какой угол называют углом между прямой и плоскостью? </vt:lpstr>
      <vt:lpstr>Ответ.</vt:lpstr>
      <vt:lpstr>Решение № 152,154</vt:lpstr>
      <vt:lpstr>Решение № 152</vt:lpstr>
      <vt:lpstr>№154</vt:lpstr>
      <vt:lpstr> домашнее задание:       стр. 40-44  ξ2 № 155. 144,153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Перпендикуляр и наклонные.</dc:title>
  <cp:lastModifiedBy>1</cp:lastModifiedBy>
  <cp:revision>9</cp:revision>
  <dcterms:modified xsi:type="dcterms:W3CDTF">2013-10-29T16:16:16Z</dcterms:modified>
</cp:coreProperties>
</file>