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6" r:id="rId4"/>
    <p:sldId id="259" r:id="rId5"/>
    <p:sldId id="260" r:id="rId6"/>
    <p:sldId id="270" r:id="rId7"/>
    <p:sldId id="261" r:id="rId8"/>
    <p:sldId id="271" r:id="rId9"/>
    <p:sldId id="272" r:id="rId10"/>
    <p:sldId id="268" r:id="rId11"/>
    <p:sldId id="262" r:id="rId12"/>
    <p:sldId id="263" r:id="rId13"/>
    <p:sldId id="264" r:id="rId14"/>
    <p:sldId id="265" r:id="rId15"/>
    <p:sldId id="266" r:id="rId16"/>
    <p:sldId id="267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FB6E7CC-0122-43DB-B964-FAB3682060FC}" type="datetimeFigureOut">
              <a:rPr lang="ru-RU" smtClean="0"/>
              <a:t>29.02.2016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DD3C9D9-B4F9-4A97-ACC8-F93DF69685A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928670"/>
            <a:ext cx="8786874" cy="5786478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/>
              <a:t>Чем размножаются голосеменные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семенами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/>
              <a:t>Почему голосеменные получили такое название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потому </a:t>
            </a:r>
            <a:r>
              <a:rPr lang="ru-RU" dirty="0" smtClean="0">
                <a:solidFill>
                  <a:schemeClr val="bg1"/>
                </a:solidFill>
              </a:rPr>
              <a:t>что семя </a:t>
            </a:r>
            <a:r>
              <a:rPr lang="ru-RU" dirty="0" smtClean="0">
                <a:solidFill>
                  <a:schemeClr val="bg1"/>
                </a:solidFill>
              </a:rPr>
              <a:t>голое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/>
              <a:t>Прогрессивная черта голосеменных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размножаются без </a:t>
            </a:r>
            <a:r>
              <a:rPr lang="ru-RU" dirty="0" smtClean="0">
                <a:solidFill>
                  <a:schemeClr val="bg1"/>
                </a:solidFill>
              </a:rPr>
              <a:t>участия </a:t>
            </a:r>
            <a:r>
              <a:rPr lang="ru-RU" dirty="0" err="1" smtClean="0">
                <a:solidFill>
                  <a:schemeClr val="bg1"/>
                </a:solidFill>
              </a:rPr>
              <a:t>капельно-жидкой</a:t>
            </a: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среды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/>
              <a:t>Мужская половая клетка голосеменных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спермий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/>
              <a:t>Женская половая клетка голосеменных </a:t>
            </a:r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яйцеклетка</a:t>
            </a:r>
            <a:endParaRPr lang="ru-RU" dirty="0" smtClean="0">
              <a:solidFill>
                <a:schemeClr val="bg1"/>
              </a:solidFill>
            </a:endParaRPr>
          </a:p>
          <a:p>
            <a:pPr algn="ctr">
              <a:buNone/>
            </a:pPr>
            <a:r>
              <a:rPr lang="ru-RU" dirty="0" smtClean="0"/>
              <a:t>Где созревает </a:t>
            </a:r>
            <a:r>
              <a:rPr lang="ru-RU" dirty="0" smtClean="0"/>
              <a:t>пыльца</a:t>
            </a:r>
          </a:p>
          <a:p>
            <a:pPr algn="ctr">
              <a:buNone/>
            </a:pP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 smtClean="0">
                <a:solidFill>
                  <a:schemeClr val="bg1"/>
                </a:solidFill>
              </a:rPr>
              <a:t>пыльниках мужских </a:t>
            </a:r>
            <a:r>
              <a:rPr lang="ru-RU" dirty="0" smtClean="0">
                <a:solidFill>
                  <a:schemeClr val="bg1"/>
                </a:solidFill>
              </a:rPr>
              <a:t>шишек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/>
              <a:t>Рассказать цикл размножения голосеменных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семязачатки </a:t>
            </a:r>
            <a:r>
              <a:rPr lang="ru-RU" dirty="0" smtClean="0">
                <a:solidFill>
                  <a:schemeClr val="bg1"/>
                </a:solidFill>
              </a:rPr>
              <a:t>располагаются на чешуйка женских шишек открыто, с ветром переносится пыльца, которая созревает в пыльниках мужских шишек, оплодотворение, растет пыльцевая трубка, по ней спермий передвигается к яйцеклетке, чешуйки женских шишек закрываются, формируются семена с </a:t>
            </a:r>
            <a:r>
              <a:rPr lang="ru-RU" dirty="0" smtClean="0">
                <a:solidFill>
                  <a:schemeClr val="bg1"/>
                </a:solidFill>
              </a:rPr>
              <a:t>зародышем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dirty="0" smtClean="0"/>
              <a:t>Ответьте на вопросы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В чем заключается сходство и различие этих растений</a:t>
            </a:r>
            <a:endParaRPr lang="ru-RU" dirty="0"/>
          </a:p>
        </p:txBody>
      </p:sp>
      <p:pic>
        <p:nvPicPr>
          <p:cNvPr id="5" name="Содержимое 4" descr="ель с семенами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571612"/>
            <a:ext cx="4059238" cy="2928957"/>
          </a:xfrm>
        </p:spPr>
      </p:pic>
      <p:pic>
        <p:nvPicPr>
          <p:cNvPr id="6" name="Содержимое 5" descr="вишня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000628" y="1571612"/>
            <a:ext cx="3929089" cy="2928958"/>
          </a:xfrm>
        </p:spPr>
      </p:pic>
      <p:pic>
        <p:nvPicPr>
          <p:cNvPr id="7" name="Рисунок 6" descr="разрез вишн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3768" y="3714752"/>
            <a:ext cx="1801794" cy="78581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00034" y="4786322"/>
            <a:ext cx="7082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Объединяет </a:t>
            </a:r>
            <a:r>
              <a:rPr lang="ru-RU" sz="2000" i="1" dirty="0"/>
              <a:t>их то, что сосна и вишня размножаются </a:t>
            </a:r>
            <a:r>
              <a:rPr lang="ru-RU" sz="2000" i="1" dirty="0" smtClean="0"/>
              <a:t>семенами.</a:t>
            </a:r>
          </a:p>
          <a:p>
            <a:r>
              <a:rPr lang="ru-RU" sz="2000" i="1" dirty="0" smtClean="0"/>
              <a:t> </a:t>
            </a:r>
            <a:r>
              <a:rPr lang="ru-RU" sz="2000" i="1" dirty="0"/>
              <a:t>Р</a:t>
            </a:r>
            <a:r>
              <a:rPr lang="ru-RU" sz="2000" i="1" dirty="0" smtClean="0"/>
              <a:t>азличие </a:t>
            </a:r>
            <a:r>
              <a:rPr lang="ru-RU" sz="2000" i="1" dirty="0"/>
              <a:t>заключается в том, что семя сосны не защищено</a:t>
            </a:r>
            <a:r>
              <a:rPr lang="ru-RU" sz="2000" i="1" dirty="0" smtClean="0"/>
              <a:t>, </a:t>
            </a:r>
            <a:r>
              <a:rPr lang="ru-RU" sz="2000" i="1" dirty="0"/>
              <a:t>в отличие от семени </a:t>
            </a:r>
            <a:r>
              <a:rPr lang="ru-RU" sz="2000" i="1" dirty="0" smtClean="0"/>
              <a:t>вишни.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4800" dirty="0" smtClean="0"/>
              <a:t>Отдел Покрытосеменные (Цветковые).</a:t>
            </a:r>
            <a:endParaRPr lang="ru-RU" sz="48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dirty="0" smtClean="0"/>
              <a:t>Тема урока: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770" decel="100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4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14282" y="1000108"/>
            <a:ext cx="8401080" cy="5572164"/>
          </a:xfrm>
        </p:spPr>
        <p:txBody>
          <a:bodyPr>
            <a:normAutofit fontScale="92500"/>
          </a:bodyPr>
          <a:lstStyle/>
          <a:p>
            <a:pPr algn="ctr"/>
            <a:r>
              <a:rPr lang="ru-RU" dirty="0" smtClean="0"/>
              <a:t>Покрытосеменные – это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цветковые </a:t>
            </a:r>
            <a:r>
              <a:rPr lang="ru-RU" dirty="0" smtClean="0">
                <a:solidFill>
                  <a:schemeClr val="bg1"/>
                </a:solidFill>
              </a:rPr>
              <a:t>растения, семена которых находятся в </a:t>
            </a:r>
            <a:r>
              <a:rPr lang="ru-RU" dirty="0" smtClean="0">
                <a:solidFill>
                  <a:schemeClr val="bg1"/>
                </a:solidFill>
              </a:rPr>
              <a:t>плодах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/>
              <a:t>Оплодотворение – это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процесс </a:t>
            </a:r>
            <a:r>
              <a:rPr lang="ru-RU" dirty="0" smtClean="0">
                <a:solidFill>
                  <a:schemeClr val="bg1"/>
                </a:solidFill>
              </a:rPr>
              <a:t>слияния </a:t>
            </a:r>
            <a:r>
              <a:rPr lang="ru-RU" dirty="0" smtClean="0">
                <a:solidFill>
                  <a:schemeClr val="bg1"/>
                </a:solidFill>
              </a:rPr>
              <a:t>мужских ♂ и женских </a:t>
            </a:r>
            <a:r>
              <a:rPr lang="ru-RU" dirty="0" smtClean="0">
                <a:solidFill>
                  <a:schemeClr val="bg1"/>
                </a:solidFill>
              </a:rPr>
              <a:t>♀ половых </a:t>
            </a:r>
            <a:r>
              <a:rPr lang="ru-RU" dirty="0" smtClean="0">
                <a:solidFill>
                  <a:schemeClr val="bg1"/>
                </a:solidFill>
              </a:rPr>
              <a:t>клеток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/>
              <a:t>С помощью какого органа происходит половое развитие покрытосеменных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цветка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/>
              <a:t>Где формируются мужские половые клетки у покрытосеменных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в </a:t>
            </a:r>
            <a:r>
              <a:rPr lang="ru-RU" dirty="0" smtClean="0">
                <a:solidFill>
                  <a:schemeClr val="bg1"/>
                </a:solidFill>
              </a:rPr>
              <a:t>тычинках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/>
              <a:t>Где формируются женские половые клетки у покрытосеменных </a:t>
            </a:r>
            <a:endParaRPr lang="ru-RU" dirty="0" smtClean="0"/>
          </a:p>
          <a:p>
            <a:pPr algn="ctr">
              <a:buNone/>
            </a:pPr>
            <a:r>
              <a:rPr lang="ru-RU" dirty="0" smtClean="0">
                <a:solidFill>
                  <a:schemeClr val="bg1"/>
                </a:solidFill>
              </a:rPr>
              <a:t>в пестике</a:t>
            </a:r>
            <a:endParaRPr lang="ru-RU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dirty="0" smtClean="0"/>
              <a:t>Письменно ответить на вопросы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цветок 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4562" y="1676400"/>
            <a:ext cx="4714875" cy="42672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Подпишите части цветка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цветок 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71670" y="1571612"/>
            <a:ext cx="4929222" cy="4429156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оно же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2217" y="1524000"/>
            <a:ext cx="7559566" cy="4572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Подпишите части семени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>
                                      <p:cBhvr>
                                        <p:cTn id="17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семя оно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524000"/>
            <a:ext cx="7929618" cy="497683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ол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7224" y="1714488"/>
            <a:ext cx="7215238" cy="4500594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Расскажите процесс оплодотворения цветковых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491178"/>
          </a:xfrm>
        </p:spPr>
        <p:txBody>
          <a:bodyPr>
            <a:normAutofit/>
          </a:bodyPr>
          <a:lstStyle/>
          <a:p>
            <a:pPr algn="ctr"/>
            <a:r>
              <a:rPr lang="ru-RU" sz="6600" dirty="0" smtClean="0"/>
              <a:t>Соотнесите какое из предложенных растений относится к однодольным и к двудольным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рожь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1214422"/>
            <a:ext cx="3901440" cy="292608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dirty="0" smtClean="0"/>
              <a:t>Однодольное  или  Двудольное</a:t>
            </a:r>
            <a:endParaRPr lang="ru-RU" dirty="0"/>
          </a:p>
        </p:txBody>
      </p:sp>
      <p:pic>
        <p:nvPicPr>
          <p:cNvPr id="5" name="Рисунок 4" descr="горох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1142984"/>
            <a:ext cx="3714776" cy="29289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4500570"/>
            <a:ext cx="397474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Рожь. Семейство Злаки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643438" y="4500570"/>
            <a:ext cx="4286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Горох. Семейство Бобовые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357158" y="5286388"/>
            <a:ext cx="2379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Однодольное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5357826"/>
            <a:ext cx="2381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Двудольное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шениц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071546"/>
            <a:ext cx="3857652" cy="328614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47708"/>
          </a:xfrm>
        </p:spPr>
        <p:txBody>
          <a:bodyPr/>
          <a:lstStyle/>
          <a:p>
            <a:pPr algn="ctr"/>
            <a:r>
              <a:rPr lang="ru-RU" dirty="0" smtClean="0"/>
              <a:t>Однодольное  или  Двудольное</a:t>
            </a:r>
            <a:endParaRPr lang="ru-RU" dirty="0"/>
          </a:p>
        </p:txBody>
      </p:sp>
      <p:pic>
        <p:nvPicPr>
          <p:cNvPr id="5" name="Рисунок 4" descr="капуст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71546"/>
            <a:ext cx="4143404" cy="335758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4714884"/>
            <a:ext cx="373980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Пшеница. Семейство </a:t>
            </a:r>
          </a:p>
          <a:p>
            <a:r>
              <a:rPr lang="ru-RU" sz="2800" dirty="0" smtClean="0"/>
              <a:t>Злаки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643438" y="4714884"/>
            <a:ext cx="348460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Капуста. Семейство </a:t>
            </a:r>
          </a:p>
          <a:p>
            <a:r>
              <a:rPr lang="ru-RU" sz="2800" dirty="0" smtClean="0"/>
              <a:t>Крестоцветные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5715016"/>
            <a:ext cx="2379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Однодольное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5715016"/>
            <a:ext cx="2381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Двудольное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илия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2910" y="1000108"/>
            <a:ext cx="3214710" cy="35004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dirty="0" smtClean="0"/>
              <a:t>Однодольное  или  Двудольное</a:t>
            </a:r>
            <a:endParaRPr lang="ru-RU" dirty="0"/>
          </a:p>
        </p:txBody>
      </p:sp>
      <p:pic>
        <p:nvPicPr>
          <p:cNvPr id="5" name="Рисунок 4" descr="перец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000108"/>
            <a:ext cx="3714776" cy="35004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42910" y="4714884"/>
            <a:ext cx="326692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Лилия. Семейство </a:t>
            </a:r>
          </a:p>
          <a:p>
            <a:r>
              <a:rPr lang="ru-RU" sz="2800" dirty="0" smtClean="0"/>
              <a:t>Лилейные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14876" y="4714884"/>
            <a:ext cx="32150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Перец. Семейство </a:t>
            </a:r>
          </a:p>
          <a:p>
            <a:r>
              <a:rPr lang="ru-RU" sz="2800" dirty="0" smtClean="0"/>
              <a:t>Пасленовые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5715016"/>
            <a:ext cx="2379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Однодольное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5715016"/>
            <a:ext cx="2381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Двудольное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Ландыш-обыкновенны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071546"/>
            <a:ext cx="3857652" cy="3514725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048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Однодольное  или  Двудольное</a:t>
            </a:r>
            <a:endParaRPr lang="ru-RU" dirty="0"/>
          </a:p>
        </p:txBody>
      </p:sp>
      <p:pic>
        <p:nvPicPr>
          <p:cNvPr id="5" name="Рисунок 4" descr="ромашка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4876" y="1071546"/>
            <a:ext cx="3929090" cy="35719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8596" y="4857760"/>
            <a:ext cx="348890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Ландыш. Семейство</a:t>
            </a:r>
          </a:p>
          <a:p>
            <a:r>
              <a:rPr lang="ru-RU" sz="2800" dirty="0" smtClean="0"/>
              <a:t> Спаржевые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14876" y="4857760"/>
            <a:ext cx="364914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Ромашка. Семейство </a:t>
            </a:r>
          </a:p>
          <a:p>
            <a:r>
              <a:rPr lang="ru-RU" sz="2800" dirty="0" smtClean="0"/>
              <a:t>Астровые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5715016"/>
            <a:ext cx="2379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Однодольное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5715016"/>
            <a:ext cx="2381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Двудольное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тюльпан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071546"/>
            <a:ext cx="3714776" cy="292895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dirty="0" smtClean="0"/>
              <a:t>Однодольное  или  Двудольное</a:t>
            </a:r>
            <a:endParaRPr lang="ru-RU" dirty="0"/>
          </a:p>
        </p:txBody>
      </p:sp>
      <p:pic>
        <p:nvPicPr>
          <p:cNvPr id="5" name="Рисунок 4" descr="роза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6" y="1071546"/>
            <a:ext cx="3786214" cy="29289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4429132"/>
            <a:ext cx="362317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Тюльпан. Семейство </a:t>
            </a:r>
          </a:p>
          <a:p>
            <a:r>
              <a:rPr lang="ru-RU" sz="2800" dirty="0" smtClean="0"/>
              <a:t>Лилейные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714876" y="4429132"/>
            <a:ext cx="29154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Роза. Семейство </a:t>
            </a:r>
          </a:p>
          <a:p>
            <a:r>
              <a:rPr lang="ru-RU" sz="2800" dirty="0" smtClean="0"/>
              <a:t>Розоцветные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28596" y="5286388"/>
            <a:ext cx="23790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Однодольное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714876" y="5286388"/>
            <a:ext cx="23813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Двудольное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подорожни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214422"/>
            <a:ext cx="3643338" cy="2928958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76270"/>
          </a:xfrm>
        </p:spPr>
        <p:txBody>
          <a:bodyPr/>
          <a:lstStyle/>
          <a:p>
            <a:pPr algn="ctr"/>
            <a:r>
              <a:rPr lang="ru-RU" dirty="0" smtClean="0"/>
              <a:t>Однодольное  или  Двудольное</a:t>
            </a:r>
            <a:endParaRPr lang="ru-RU" dirty="0"/>
          </a:p>
        </p:txBody>
      </p:sp>
      <p:pic>
        <p:nvPicPr>
          <p:cNvPr id="5" name="Рисунок 4" descr="вороний глаз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071546"/>
            <a:ext cx="4071966" cy="307183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282" y="4357694"/>
            <a:ext cx="43023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Подорожник. Семейство </a:t>
            </a:r>
          </a:p>
          <a:p>
            <a:r>
              <a:rPr lang="ru-RU" sz="2800" dirty="0" smtClean="0"/>
              <a:t>Подорожниковые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643438" y="4357694"/>
            <a:ext cx="4388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Вороний глаз. Семейство </a:t>
            </a:r>
          </a:p>
          <a:p>
            <a:r>
              <a:rPr lang="ru-RU" sz="2800" dirty="0" err="1" smtClean="0"/>
              <a:t>Лилецвеные</a:t>
            </a:r>
            <a:endParaRPr lang="ru-RU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4714876" y="5357826"/>
            <a:ext cx="2379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Однодольное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357158" y="5286388"/>
            <a:ext cx="2309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Двудольное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8229600" cy="4643470"/>
          </a:xfrm>
        </p:spPr>
        <p:txBody>
          <a:bodyPr>
            <a:normAutofit/>
          </a:bodyPr>
          <a:lstStyle/>
          <a:p>
            <a:pPr algn="ctr"/>
            <a:r>
              <a:rPr lang="ru-RU" sz="6000" dirty="0" smtClean="0"/>
              <a:t>Домашнее задание: </a:t>
            </a:r>
            <a:br>
              <a:rPr lang="ru-RU" sz="6000" dirty="0" smtClean="0"/>
            </a:br>
            <a:r>
              <a:rPr lang="ru-RU" sz="6000" dirty="0" smtClean="0"/>
              <a:t>§42 учить, ответить устно на вопросы после параграфа.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113</TotalTime>
  <Words>294</Words>
  <Application>Microsoft Office PowerPoint</Application>
  <PresentationFormat>Экран (4:3)</PresentationFormat>
  <Paragraphs>78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Бумажная</vt:lpstr>
      <vt:lpstr>Ответьте на вопросы</vt:lpstr>
      <vt:lpstr>В чем заключается сходство и различие этих растений</vt:lpstr>
      <vt:lpstr>Тема урока:</vt:lpstr>
      <vt:lpstr>Письменно ответить на вопросы</vt:lpstr>
      <vt:lpstr>Подпишите части цветка  </vt:lpstr>
      <vt:lpstr>Ответ</vt:lpstr>
      <vt:lpstr>Подпишите части семени</vt:lpstr>
      <vt:lpstr>Ответ</vt:lpstr>
      <vt:lpstr>Расскажите процесс оплодотворения цветковых</vt:lpstr>
      <vt:lpstr>Соотнесите какое из предложенных растений относится к однодольным и к двудольным</vt:lpstr>
      <vt:lpstr>Однодольное  или  Двудольное</vt:lpstr>
      <vt:lpstr>Однодольное  или  Двудольное</vt:lpstr>
      <vt:lpstr>Однодольное  или  Двудольное</vt:lpstr>
      <vt:lpstr>Однодольное  или  Двудольное</vt:lpstr>
      <vt:lpstr>Однодольное  или  Двудольное</vt:lpstr>
      <vt:lpstr>Однодольное  или  Двудольное</vt:lpstr>
      <vt:lpstr>Домашнее задание:  §42 учить, ответить устно на вопросы после параграфа.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Ответьте на вопросы</dc:title>
  <dc:creator>Дмитрий Каленюк</dc:creator>
  <cp:lastModifiedBy>Дмитрий Каленюк</cp:lastModifiedBy>
  <cp:revision>12</cp:revision>
  <dcterms:created xsi:type="dcterms:W3CDTF">2016-02-29T12:38:56Z</dcterms:created>
  <dcterms:modified xsi:type="dcterms:W3CDTF">2016-02-29T14:32:53Z</dcterms:modified>
</cp:coreProperties>
</file>