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</p:sldIdLst>
  <p:sldSz cx="10826750" cy="8120063" type="B4ISO"/>
  <p:notesSz cx="6797675" cy="9926638"/>
  <p:defaultTextStyle>
    <a:defPPr>
      <a:defRPr lang="ru-RU"/>
    </a:defPPr>
    <a:lvl1pPr marL="0" algn="l" defTabSz="108265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1325" algn="l" defTabSz="108265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2650" algn="l" defTabSz="108265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23974" algn="l" defTabSz="108265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65299" algn="l" defTabSz="108265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06624" algn="l" defTabSz="108265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47949" algn="l" defTabSz="108265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89274" algn="l" defTabSz="108265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30598" algn="l" defTabSz="1082650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92" y="-84"/>
      </p:cViewPr>
      <p:guideLst>
        <p:guide orient="horz" pos="2558"/>
        <p:guide pos="341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4578541"/>
            <a:ext cx="10826750" cy="3541522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65" tIns="54132" rIns="108265" bIns="54132"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10826750" cy="457854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65" tIns="54132" rIns="108265" bIns="54132"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3140410"/>
            <a:ext cx="10826750" cy="270668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65" tIns="54132" rIns="108265" bIns="54132"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894681"/>
            <a:ext cx="10826750" cy="604493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65" tIns="54132" rIns="108265" bIns="54132"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45014" y="5982355"/>
            <a:ext cx="6674376" cy="1044453"/>
          </a:xfrm>
        </p:spPr>
        <p:txBody>
          <a:bodyPr>
            <a:normAutofit/>
          </a:bodyPr>
          <a:lstStyle>
            <a:lvl1pPr marL="0" indent="0" algn="l">
              <a:buNone/>
              <a:defRPr sz="2600">
                <a:solidFill>
                  <a:schemeClr val="tx2"/>
                </a:solidFill>
              </a:defRPr>
            </a:lvl1pPr>
            <a:lvl2pPr marL="5413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26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23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652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066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47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892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305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8039" y="3708719"/>
            <a:ext cx="8495815" cy="2123160"/>
          </a:xfrm>
          <a:effectLst/>
        </p:spPr>
        <p:txBody>
          <a:bodyPr>
            <a:noAutofit/>
          </a:bodyPr>
          <a:lstStyle>
            <a:lvl1pPr marL="757855" indent="-541325" algn="l">
              <a:defRPr sz="6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53344" y="866140"/>
            <a:ext cx="7578725" cy="411416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578541"/>
            <a:ext cx="10826750" cy="3541522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65" tIns="54132" rIns="108265" bIns="54132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0826750" cy="457854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65" tIns="54132" rIns="108265" bIns="54132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140410"/>
            <a:ext cx="10826750" cy="270668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65" tIns="54132" rIns="108265" bIns="54132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894681"/>
            <a:ext cx="10826750" cy="604493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65" tIns="54132" rIns="108265" bIns="54132"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7360" y="2572476"/>
            <a:ext cx="7064698" cy="2869309"/>
          </a:xfrm>
          <a:effectLst/>
        </p:spPr>
        <p:txBody>
          <a:bodyPr anchor="b"/>
          <a:lstStyle>
            <a:lvl1pPr algn="r">
              <a:defRPr sz="54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94623" y="5455421"/>
            <a:ext cx="7069231" cy="989208"/>
          </a:xfrm>
        </p:spPr>
        <p:txBody>
          <a:bodyPr anchor="t"/>
          <a:lstStyle>
            <a:lvl1pPr marL="0" indent="0" algn="r">
              <a:buNone/>
              <a:defRPr sz="2400">
                <a:solidFill>
                  <a:schemeClr val="tx2"/>
                </a:solidFill>
              </a:defRPr>
            </a:lvl1pPr>
            <a:lvl2pPr marL="541325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2650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2397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6529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0662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4794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78927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3059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53342" y="866139"/>
            <a:ext cx="3962591" cy="411416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5499989" y="866140"/>
            <a:ext cx="3962591" cy="411416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3344" y="866140"/>
            <a:ext cx="3962591" cy="75749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8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541325" indent="0">
              <a:buNone/>
              <a:defRPr sz="2400" b="1"/>
            </a:lvl2pPr>
            <a:lvl3pPr marL="1082650" indent="0">
              <a:buNone/>
              <a:defRPr sz="2100" b="1"/>
            </a:lvl3pPr>
            <a:lvl4pPr marL="1623974" indent="0">
              <a:buNone/>
              <a:defRPr sz="1900" b="1"/>
            </a:lvl4pPr>
            <a:lvl5pPr marL="2165299" indent="0">
              <a:buNone/>
              <a:defRPr sz="1900" b="1"/>
            </a:lvl5pPr>
            <a:lvl6pPr marL="2706624" indent="0">
              <a:buNone/>
              <a:defRPr sz="1900" b="1"/>
            </a:lvl6pPr>
            <a:lvl7pPr marL="3247949" indent="0">
              <a:buNone/>
              <a:defRPr sz="1900" b="1"/>
            </a:lvl7pPr>
            <a:lvl8pPr marL="3789274" indent="0">
              <a:buNone/>
              <a:defRPr sz="1900" b="1"/>
            </a:lvl8pPr>
            <a:lvl9pPr marL="4330598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69265" y="1658026"/>
            <a:ext cx="3962591" cy="3248025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19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02534" y="866140"/>
            <a:ext cx="3962591" cy="757496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8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541325" indent="0">
              <a:buNone/>
              <a:defRPr sz="2400" b="1"/>
            </a:lvl2pPr>
            <a:lvl3pPr marL="1082650" indent="0">
              <a:buNone/>
              <a:defRPr sz="2100" b="1"/>
            </a:lvl3pPr>
            <a:lvl4pPr marL="1623974" indent="0">
              <a:buNone/>
              <a:defRPr sz="1900" b="1"/>
            </a:lvl4pPr>
            <a:lvl5pPr marL="2165299" indent="0">
              <a:buNone/>
              <a:defRPr sz="1900" b="1"/>
            </a:lvl5pPr>
            <a:lvl6pPr marL="2706624" indent="0">
              <a:buNone/>
              <a:defRPr sz="1900" b="1"/>
            </a:lvl6pPr>
            <a:lvl7pPr marL="3247949" indent="0">
              <a:buNone/>
              <a:defRPr sz="1900" b="1"/>
            </a:lvl7pPr>
            <a:lvl8pPr marL="3789274" indent="0">
              <a:buNone/>
              <a:defRPr sz="1900" b="1"/>
            </a:lvl8pPr>
            <a:lvl9pPr marL="4330598" indent="0">
              <a:buNone/>
              <a:defRPr sz="1900" b="1"/>
            </a:lvl9pPr>
          </a:lstStyle>
          <a:p>
            <a:pPr marL="0" lvl="0" indent="0" algn="ctr" defTabSz="1082650" rtl="0" eaLnBrk="1" latinLnBrk="0" hangingPunct="1">
              <a:spcBef>
                <a:spcPct val="20000"/>
              </a:spcBef>
              <a:spcAft>
                <a:spcPts val="355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99838" y="1656493"/>
            <a:ext cx="3962591" cy="3248025"/>
          </a:xfrm>
        </p:spPr>
        <p:txBody>
          <a:bodyPr>
            <a:normAutofit/>
          </a:bodyPr>
          <a:lstStyle>
            <a:lvl1pPr>
              <a:defRPr sz="2100"/>
            </a:lvl1pPr>
            <a:lvl2pPr>
              <a:defRPr sz="2100"/>
            </a:lvl2pPr>
            <a:lvl3pPr>
              <a:defRPr sz="19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3512" y="2616465"/>
            <a:ext cx="4305226" cy="1490091"/>
          </a:xfrm>
          <a:effectLst/>
        </p:spPr>
        <p:txBody>
          <a:bodyPr anchor="b">
            <a:noAutofit/>
          </a:bodyPr>
          <a:lstStyle>
            <a:lvl1pPr marL="270662" indent="-270662" algn="l">
              <a:defRPr sz="33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8850" y="866140"/>
            <a:ext cx="4756340" cy="5795497"/>
          </a:xfrm>
        </p:spPr>
        <p:txBody>
          <a:bodyPr anchor="ctr"/>
          <a:lstStyle>
            <a:lvl1pPr>
              <a:defRPr sz="26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7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73735" y="4141495"/>
            <a:ext cx="4012268" cy="2533249"/>
          </a:xfrm>
        </p:spPr>
        <p:txBody>
          <a:bodyPr/>
          <a:lstStyle>
            <a:lvl1pPr marL="0" indent="0">
              <a:buNone/>
              <a:defRPr sz="1700"/>
            </a:lvl1pPr>
            <a:lvl2pPr marL="541325" indent="0">
              <a:buNone/>
              <a:defRPr sz="1400"/>
            </a:lvl2pPr>
            <a:lvl3pPr marL="1082650" indent="0">
              <a:buNone/>
              <a:defRPr sz="1200"/>
            </a:lvl3pPr>
            <a:lvl4pPr marL="1623974" indent="0">
              <a:buNone/>
              <a:defRPr sz="1100"/>
            </a:lvl4pPr>
            <a:lvl5pPr marL="2165299" indent="0">
              <a:buNone/>
              <a:defRPr sz="1100"/>
            </a:lvl5pPr>
            <a:lvl6pPr marL="2706624" indent="0">
              <a:buNone/>
              <a:defRPr sz="1100"/>
            </a:lvl6pPr>
            <a:lvl7pPr marL="3247949" indent="0">
              <a:buNone/>
              <a:defRPr sz="1100"/>
            </a:lvl7pPr>
            <a:lvl8pPr marL="3789274" indent="0">
              <a:buNone/>
              <a:defRPr sz="1100"/>
            </a:lvl8pPr>
            <a:lvl9pPr marL="433059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578541"/>
            <a:ext cx="10826750" cy="3541522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65" tIns="54132" rIns="108265" bIns="54132"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10826750" cy="4578541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65" tIns="54132" rIns="108265" bIns="54132"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3140410"/>
            <a:ext cx="10826750" cy="270668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65" tIns="54132" rIns="108265" bIns="54132"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894681"/>
            <a:ext cx="10826750" cy="604493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65" tIns="54132" rIns="108265" bIns="54132"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98731" y="1353344"/>
            <a:ext cx="4872038" cy="3703409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400"/>
            </a:lvl1pPr>
            <a:lvl2pPr marL="541325" indent="0">
              <a:buNone/>
              <a:defRPr sz="3300"/>
            </a:lvl2pPr>
            <a:lvl3pPr marL="1082650" indent="0">
              <a:buNone/>
              <a:defRPr sz="2800"/>
            </a:lvl3pPr>
            <a:lvl4pPr marL="1623974" indent="0">
              <a:buNone/>
              <a:defRPr sz="2400"/>
            </a:lvl4pPr>
            <a:lvl5pPr marL="2165299" indent="0">
              <a:buNone/>
              <a:defRPr sz="2400"/>
            </a:lvl5pPr>
            <a:lvl6pPr marL="2706624" indent="0">
              <a:buNone/>
              <a:defRPr sz="2400"/>
            </a:lvl6pPr>
            <a:lvl7pPr marL="3247949" indent="0">
              <a:buNone/>
              <a:defRPr sz="2400"/>
            </a:lvl7pPr>
            <a:lvl8pPr marL="3789274" indent="0">
              <a:buNone/>
              <a:defRPr sz="2400"/>
            </a:lvl8pPr>
            <a:lvl9pPr marL="4330598" indent="0">
              <a:buNone/>
              <a:defRPr sz="24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39442" y="1196444"/>
            <a:ext cx="4373934" cy="2561076"/>
          </a:xfrm>
        </p:spPr>
        <p:txBody>
          <a:bodyPr anchor="b"/>
          <a:lstStyle>
            <a:lvl1pPr marL="216530" indent="-216530">
              <a:buFont typeface="Georgia" pitchFamily="18" charset="0"/>
              <a:buChar char="*"/>
              <a:defRPr sz="1900"/>
            </a:lvl1pPr>
            <a:lvl2pPr marL="541325" indent="0">
              <a:buNone/>
              <a:defRPr sz="1400"/>
            </a:lvl2pPr>
            <a:lvl3pPr marL="1082650" indent="0">
              <a:buNone/>
              <a:defRPr sz="1200"/>
            </a:lvl3pPr>
            <a:lvl4pPr marL="1623974" indent="0">
              <a:buNone/>
              <a:defRPr sz="1100"/>
            </a:lvl4pPr>
            <a:lvl5pPr marL="2165299" indent="0">
              <a:buNone/>
              <a:defRPr sz="1100"/>
            </a:lvl5pPr>
            <a:lvl6pPr marL="2706624" indent="0">
              <a:buNone/>
              <a:defRPr sz="1100"/>
            </a:lvl6pPr>
            <a:lvl7pPr marL="3247949" indent="0">
              <a:buNone/>
              <a:defRPr sz="1100"/>
            </a:lvl7pPr>
            <a:lvl8pPr marL="3789274" indent="0">
              <a:buNone/>
              <a:defRPr sz="1100"/>
            </a:lvl8pPr>
            <a:lvl9pPr marL="4330598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1106" y="5285999"/>
            <a:ext cx="7558286" cy="1353344"/>
          </a:xfrm>
        </p:spPr>
        <p:txBody>
          <a:bodyPr anchor="b">
            <a:noAutofit/>
          </a:bodyPr>
          <a:lstStyle>
            <a:lvl1pPr algn="l">
              <a:defRPr sz="54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55573" y="866139"/>
            <a:ext cx="7578725" cy="411416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66081" y="445807"/>
            <a:ext cx="2436019" cy="6202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935843" y="866140"/>
            <a:ext cx="5718010" cy="579549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044936"/>
            <a:ext cx="10826750" cy="2075127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65" tIns="54132" rIns="108265" bIns="54132"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0826750" cy="6044936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65" tIns="54132" rIns="108265" bIns="54132"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4461777"/>
            <a:ext cx="10826750" cy="270668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65" tIns="54132" rIns="108265" bIns="54132"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894681"/>
            <a:ext cx="10826750" cy="6044936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65" tIns="54132" rIns="108265" bIns="54132"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23305" y="5176769"/>
            <a:ext cx="7710994" cy="1353344"/>
          </a:xfrm>
          <a:prstGeom prst="rect">
            <a:avLst/>
          </a:prstGeom>
          <a:effectLst/>
        </p:spPr>
        <p:txBody>
          <a:bodyPr vert="horz" lIns="108265" tIns="54132" rIns="108265" bIns="54132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3344" y="867016"/>
            <a:ext cx="7578725" cy="4114165"/>
          </a:xfrm>
          <a:prstGeom prst="rect">
            <a:avLst/>
          </a:prstGeom>
        </p:spPr>
        <p:txBody>
          <a:bodyPr vert="horz" lIns="108265" tIns="54132" rIns="108265" bIns="5413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08056" y="7308057"/>
            <a:ext cx="2977356" cy="432318"/>
          </a:xfrm>
          <a:prstGeom prst="rect">
            <a:avLst/>
          </a:prstGeom>
        </p:spPr>
        <p:txBody>
          <a:bodyPr vert="horz" lIns="108265" tIns="54132" rIns="108265" bIns="54132" rtlCol="0" anchor="ctr"/>
          <a:lstStyle>
            <a:lvl1pPr algn="r">
              <a:defRPr sz="13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41337" y="7308057"/>
            <a:ext cx="3969810" cy="432318"/>
          </a:xfrm>
          <a:prstGeom prst="rect">
            <a:avLst/>
          </a:prstGeom>
        </p:spPr>
        <p:txBody>
          <a:bodyPr vert="horz" lIns="108265" tIns="54132" rIns="108265" bIns="54132" rtlCol="0" anchor="ctr"/>
          <a:lstStyle>
            <a:lvl1pPr algn="l">
              <a:defRPr sz="13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11146" y="7308057"/>
            <a:ext cx="2165350" cy="432318"/>
          </a:xfrm>
          <a:prstGeom prst="rect">
            <a:avLst/>
          </a:prstGeom>
        </p:spPr>
        <p:txBody>
          <a:bodyPr vert="horz" lIns="108265" tIns="54132" rIns="108265" bIns="54132" rtlCol="0" anchor="ctr"/>
          <a:lstStyle>
            <a:lvl1pPr algn="ctr">
              <a:defRPr sz="14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78927" indent="-378927" algn="r" defTabSz="108265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54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0662" indent="-216530" algn="l" defTabSz="1082650" rtl="0" eaLnBrk="1" latinLnBrk="0" hangingPunct="1">
        <a:spcBef>
          <a:spcPct val="20000"/>
        </a:spcBef>
        <a:spcAft>
          <a:spcPts val="35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9590" indent="-216530" algn="l" defTabSz="1082650" rtl="0" eaLnBrk="1" latinLnBrk="0" hangingPunct="1">
        <a:spcBef>
          <a:spcPct val="20000"/>
        </a:spcBef>
        <a:spcAft>
          <a:spcPts val="35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74385" indent="-216530" algn="l" defTabSz="1082650" rtl="0" eaLnBrk="1" latinLnBrk="0" hangingPunct="1">
        <a:spcBef>
          <a:spcPct val="20000"/>
        </a:spcBef>
        <a:spcAft>
          <a:spcPts val="35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99180" indent="-216530" algn="l" defTabSz="1082650" rtl="0" eaLnBrk="1" latinLnBrk="0" hangingPunct="1">
        <a:spcBef>
          <a:spcPct val="20000"/>
        </a:spcBef>
        <a:spcAft>
          <a:spcPts val="35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45627" indent="-216530" algn="l" defTabSz="1082650" rtl="0" eaLnBrk="1" latinLnBrk="0" hangingPunct="1">
        <a:spcBef>
          <a:spcPct val="20000"/>
        </a:spcBef>
        <a:spcAft>
          <a:spcPts val="35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70422" indent="-216530" algn="l" defTabSz="1082650" rtl="0" eaLnBrk="1" latinLnBrk="0" hangingPunct="1">
        <a:spcBef>
          <a:spcPct val="20000"/>
        </a:spcBef>
        <a:spcAft>
          <a:spcPts val="35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327697" indent="-216530" algn="l" defTabSz="1082650" rtl="0" eaLnBrk="1" latinLnBrk="0" hangingPunct="1">
        <a:spcBef>
          <a:spcPct val="20000"/>
        </a:spcBef>
        <a:spcAft>
          <a:spcPts val="35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706624" indent="-216530" algn="l" defTabSz="1082650" rtl="0" eaLnBrk="1" latinLnBrk="0" hangingPunct="1">
        <a:spcBef>
          <a:spcPct val="20000"/>
        </a:spcBef>
        <a:spcAft>
          <a:spcPts val="35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063898" indent="-216530" algn="l" defTabSz="1082650" rtl="0" eaLnBrk="1" latinLnBrk="0" hangingPunct="1">
        <a:spcBef>
          <a:spcPct val="20000"/>
        </a:spcBef>
        <a:spcAft>
          <a:spcPts val="355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8265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1325" algn="l" defTabSz="108265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2650" algn="l" defTabSz="108265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23974" algn="l" defTabSz="108265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65299" algn="l" defTabSz="108265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06624" algn="l" defTabSz="108265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47949" algn="l" defTabSz="108265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89274" algn="l" defTabSz="108265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30598" algn="l" defTabSz="1082650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1522485" y="169141"/>
            <a:ext cx="2114614" cy="419186"/>
          </a:xfrm>
        </p:spPr>
        <p:txBody>
          <a:bodyPr>
            <a:normAutofit fontScale="85000" lnSpcReduction="20000"/>
          </a:bodyPr>
          <a:lstStyle/>
          <a:p>
            <a:r>
              <a:rPr lang="ru-RU" sz="1400" dirty="0">
                <a:solidFill>
                  <a:srgbClr val="C00000"/>
                </a:solidFill>
                <a:latin typeface="Segoe Script" panose="020B0504020000000003" pitchFamily="34" charset="0"/>
                <a:cs typeface="Times New Roman" pitchFamily="18" charset="0"/>
              </a:rPr>
              <a:t>ЭТО ИНТЕРЕСНО</a:t>
            </a:r>
            <a:r>
              <a:rPr lang="ru-RU" dirty="0" smtClean="0">
                <a:solidFill>
                  <a:srgbClr val="C00000"/>
                </a:solidFill>
                <a:latin typeface="Segoe Script" panose="020B0504020000000003" pitchFamily="34" charset="0"/>
              </a:rPr>
              <a:t>…</a:t>
            </a:r>
            <a:endParaRPr lang="ru-RU" dirty="0">
              <a:solidFill>
                <a:srgbClr val="C00000"/>
              </a:solidFill>
              <a:latin typeface="Segoe Script" panose="020B0504020000000003" pitchFamily="34" charset="0"/>
            </a:endParaRPr>
          </a:p>
        </p:txBody>
      </p:sp>
      <p:sp>
        <p:nvSpPr>
          <p:cNvPr id="12" name="Текст 4"/>
          <p:cNvSpPr>
            <a:spLocks noGrp="1"/>
          </p:cNvSpPr>
          <p:nvPr>
            <p:ph sz="half" idx="2"/>
          </p:nvPr>
        </p:nvSpPr>
        <p:spPr>
          <a:xfrm>
            <a:off x="5385693" y="2866400"/>
            <a:ext cx="5075075" cy="1015015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          2017 год объявлен годом экологии в России. Сделано это для того, чтобы привлечь внимание к проблемным вопросам, существующим в экологической сфере, и улучшить состояние экологической безопасности  страны.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7927928" y="1309139"/>
            <a:ext cx="2898822" cy="313624"/>
          </a:xfrm>
        </p:spPr>
        <p:txBody>
          <a:bodyPr/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ЯНВАРЬ, 2017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413375" y="325179"/>
            <a:ext cx="4872038" cy="1353344"/>
          </a:xfrm>
        </p:spPr>
        <p:txBody>
          <a:bodyPr>
            <a:normAutofit/>
          </a:bodyPr>
          <a:lstStyle/>
          <a:p>
            <a:pPr marL="0" indent="0" algn="l">
              <a:buNone/>
            </a:pPr>
            <a:endParaRPr lang="ru-RU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Блок-схема: перфолента 8"/>
          <p:cNvSpPr/>
          <p:nvPr/>
        </p:nvSpPr>
        <p:spPr>
          <a:xfrm>
            <a:off x="6512975" y="209538"/>
            <a:ext cx="3552552" cy="1099600"/>
          </a:xfrm>
          <a:prstGeom prst="flowChartPunchedTape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265" tIns="54132" rIns="108265" bIns="54132" rtlCol="0" anchor="ctr"/>
          <a:lstStyle/>
          <a:p>
            <a:pPr algn="ctr"/>
            <a:endParaRPr lang="ru-RU" sz="4300" b="1" dirty="0">
              <a:solidFill>
                <a:srgbClr val="C00000"/>
              </a:solidFill>
            </a:endParaRPr>
          </a:p>
          <a:p>
            <a:pPr algn="ctr"/>
            <a:r>
              <a:rPr lang="ru-RU" sz="5200" b="1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anose="020B0504020000000003" pitchFamily="34" charset="0"/>
              </a:rPr>
              <a:t>ЭкоДом</a:t>
            </a:r>
            <a:r>
              <a:rPr lang="ru-RU" sz="4300" dirty="0">
                <a:solidFill>
                  <a:srgbClr val="C00000"/>
                </a:solidFill>
              </a:rPr>
              <a:t/>
            </a:r>
            <a:br>
              <a:rPr lang="ru-RU" sz="4300" dirty="0">
                <a:solidFill>
                  <a:srgbClr val="C00000"/>
                </a:solidFill>
              </a:rPr>
            </a:br>
            <a:endParaRPr lang="ru-RU" sz="4300" dirty="0">
              <a:solidFill>
                <a:srgbClr val="C00000"/>
              </a:solidFill>
            </a:endParaRPr>
          </a:p>
        </p:txBody>
      </p:sp>
      <p:pic>
        <p:nvPicPr>
          <p:cNvPr id="1026" name="Picture 2" descr="C:\Users\ВЕРОНИКА\Desktop\2017_god_ecolog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0052" y="1416989"/>
            <a:ext cx="3975475" cy="14494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TextBox 14"/>
          <p:cNvSpPr txBox="1"/>
          <p:nvPr/>
        </p:nvSpPr>
        <p:spPr>
          <a:xfrm>
            <a:off x="1" y="0"/>
            <a:ext cx="609941" cy="327975"/>
          </a:xfrm>
          <a:prstGeom prst="rect">
            <a:avLst/>
          </a:prstGeom>
          <a:noFill/>
        </p:spPr>
        <p:txBody>
          <a:bodyPr wrap="none" lIns="108265" tIns="54132" rIns="108265" bIns="54132" rtlCol="0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стр.4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0216809" y="0"/>
            <a:ext cx="609941" cy="327975"/>
          </a:xfrm>
          <a:prstGeom prst="rect">
            <a:avLst/>
          </a:prstGeom>
          <a:noFill/>
        </p:spPr>
        <p:txBody>
          <a:bodyPr wrap="none" lIns="108265" tIns="54132" rIns="108265" bIns="54132" rtlCol="0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стр.1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1"/>
            <a:ext cx="254712" cy="4190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8265" tIns="54132" rIns="108265" bIns="54132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900" dirty="0">
              <a:latin typeface="Arial" pitchFamily="34" charset="0"/>
              <a:cs typeface="Arial" pitchFamily="34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srgbClr val="00206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.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33" name="Rectangle 9"/>
          <p:cNvSpPr>
            <a:spLocks noChangeArrowheads="1"/>
          </p:cNvSpPr>
          <p:nvPr/>
        </p:nvSpPr>
        <p:spPr bwMode="auto">
          <a:xfrm>
            <a:off x="0" y="1582103"/>
            <a:ext cx="2664827" cy="309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8265" tIns="54132" rIns="108265" bIns="54132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100" dirty="0">
                <a:solidFill>
                  <a:srgbClr val="002060"/>
                </a:solidFill>
                <a:latin typeface="Georgia" pitchFamily="18" charset="0"/>
                <a:ea typeface="Times New Roman" pitchFamily="18" charset="0"/>
                <a:cs typeface="Times New Roman" pitchFamily="18" charset="0"/>
              </a:rPr>
              <a:t>                                                                    2.</a:t>
            </a:r>
            <a:r>
              <a:rPr lang="ru-RU" sz="1300" dirty="0">
                <a:latin typeface="Georgia" pitchFamily="18" charset="0"/>
                <a:ea typeface="Georgia" pitchFamily="18" charset="0"/>
                <a:cs typeface="Times New Roman" pitchFamily="18" charset="0"/>
              </a:rPr>
              <a:t> 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4570738"/>
            <a:ext cx="2531778" cy="309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8265" tIns="54132" rIns="108265" bIns="54132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100">
                <a:latin typeface="Georgia" pitchFamily="18" charset="0"/>
                <a:ea typeface="Georgia" pitchFamily="18" charset="0"/>
                <a:cs typeface="Times New Roman" pitchFamily="18" charset="0"/>
              </a:rPr>
              <a:t>                                                                4.</a:t>
            </a:r>
            <a:r>
              <a:rPr lang="ru-RU" sz="1300">
                <a:latin typeface="Georgia" pitchFamily="18" charset="0"/>
                <a:ea typeface="Georgia" pitchFamily="18" charset="0"/>
                <a:cs typeface="Times New Roman" pitchFamily="18" charset="0"/>
              </a:rPr>
              <a:t> </a:t>
            </a:r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5783581"/>
            <a:ext cx="218709" cy="432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8265" tIns="54132" rIns="108265" bIns="54132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tabLst>
                <a:tab pos="1599540" algn="l"/>
              </a:tabLst>
            </a:pPr>
            <a:endParaRPr lang="ru-RU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090052" y="3806278"/>
            <a:ext cx="3806306" cy="437299"/>
          </a:xfrm>
          <a:prstGeom prst="rect">
            <a:avLst/>
          </a:prstGeom>
          <a:noFill/>
        </p:spPr>
        <p:txBody>
          <a:bodyPr wrap="square" lIns="108265" tIns="54132" rIns="108265" bIns="54132" rtlCol="0">
            <a:spAutoFit/>
          </a:bodyPr>
          <a:lstStyle/>
          <a:p>
            <a:pPr algn="ctr"/>
            <a:r>
              <a:rPr lang="ru-RU" sz="19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Времена года. Январь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7" name="Picture 13" descr="C:\Users\ВЕРОНИКА\Desktop\zima_yanva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66328" y="4313786"/>
            <a:ext cx="2666582" cy="1893274"/>
          </a:xfrm>
          <a:prstGeom prst="rect">
            <a:avLst/>
          </a:prstGeom>
          <a:noFill/>
        </p:spPr>
      </p:pic>
      <p:sp>
        <p:nvSpPr>
          <p:cNvPr id="31" name="TextBox 30"/>
          <p:cNvSpPr txBox="1"/>
          <p:nvPr/>
        </p:nvSpPr>
        <p:spPr>
          <a:xfrm>
            <a:off x="5582544" y="4313785"/>
            <a:ext cx="2199199" cy="3340975"/>
          </a:xfrm>
          <a:prstGeom prst="rect">
            <a:avLst/>
          </a:prstGeom>
          <a:noFill/>
        </p:spPr>
        <p:txBody>
          <a:bodyPr wrap="square" lIns="108265" tIns="54132" rIns="108265" bIns="54132" rtlCol="0">
            <a:spAutoFit/>
          </a:bodyPr>
          <a:lstStyle/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Январь – самый студёный месяц года. Именно в этот месяц не обходят нас стороной трескучие морозы. Деревья густо опушены инеем. Солнце светит ярко, но не греет. Крепкий, сухой снег хрустит под ногами и скрипит под полозьями саней. Дым прямо поднимается из труб, около которых кружатся галки и вороны, ищущие приюта в тепле.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866329" y="6343816"/>
            <a:ext cx="2791290" cy="1421223"/>
          </a:xfrm>
          <a:prstGeom prst="rect">
            <a:avLst/>
          </a:prstGeom>
          <a:noFill/>
        </p:spPr>
        <p:txBody>
          <a:bodyPr wrap="square" lIns="108265" tIns="54132" rIns="108265" bIns="54132" rtlCol="0">
            <a:spAutoFit/>
          </a:bodyPr>
          <a:lstStyle/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Хорошо в это время прогуляться по улице.. Мороз приятно пощипывает нам щёки, воздух свеж и чист. Мы с удовольствием жмуримся, когда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наc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осыпает мелким, как пыль, снегом.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9" name="Picture 15" descr="C:\Users\ВЕРОНИКА\Desktop\1621904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592064"/>
            <a:ext cx="5244206" cy="4144644"/>
          </a:xfrm>
          <a:prstGeom prst="rect">
            <a:avLst/>
          </a:prstGeom>
          <a:noFill/>
        </p:spPr>
      </p:pic>
      <p:pic>
        <p:nvPicPr>
          <p:cNvPr id="2" name="Picture 2" descr="C:\Users\MyComp\Desktop\imgh182995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712" y="4851215"/>
            <a:ext cx="4639001" cy="2985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 descr="H:\100_684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8774" y="3325547"/>
            <a:ext cx="3183021" cy="2387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468326" y="564393"/>
            <a:ext cx="4421311" cy="757496"/>
          </a:xfrm>
        </p:spPr>
        <p:txBody>
          <a:bodyPr/>
          <a:lstStyle/>
          <a:p>
            <a:r>
              <a:rPr lang="ru-RU" sz="21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Сделай кормушку – спаси птицу</a:t>
            </a:r>
            <a:br>
              <a:rPr lang="ru-RU" sz="21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sz="2100" dirty="0"/>
          </a:p>
          <a:p>
            <a:endParaRPr lang="ru-RU" sz="2100" dirty="0"/>
          </a:p>
        </p:txBody>
      </p:sp>
      <p:sp>
        <p:nvSpPr>
          <p:cNvPr id="10" name="Текст 9"/>
          <p:cNvSpPr>
            <a:spLocks noGrp="1"/>
          </p:cNvSpPr>
          <p:nvPr>
            <p:ph type="body" sz="quarter" idx="3"/>
          </p:nvPr>
        </p:nvSpPr>
        <p:spPr>
          <a:xfrm>
            <a:off x="5839672" y="649652"/>
            <a:ext cx="3962591" cy="757496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100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Национальный парк </a:t>
            </a:r>
            <a:endParaRPr lang="ru-RU" sz="2100" dirty="0">
              <a:solidFill>
                <a:schemeClr val="bg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ru-RU" sz="2100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Нижняя </a:t>
            </a:r>
            <a:r>
              <a:rPr lang="ru-RU" sz="2100" dirty="0">
                <a:solidFill>
                  <a:schemeClr val="bg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Кама</a:t>
            </a:r>
          </a:p>
          <a:p>
            <a:endParaRPr lang="ru-RU" dirty="0"/>
          </a:p>
        </p:txBody>
      </p:sp>
      <p:sp>
        <p:nvSpPr>
          <p:cNvPr id="11" name="Объект 10"/>
          <p:cNvSpPr>
            <a:spLocks noGrp="1"/>
          </p:cNvSpPr>
          <p:nvPr>
            <p:ph sz="quarter" idx="4"/>
          </p:nvPr>
        </p:nvSpPr>
        <p:spPr>
          <a:xfrm>
            <a:off x="5865650" y="905431"/>
            <a:ext cx="4689270" cy="2728303"/>
          </a:xfrm>
        </p:spPr>
        <p:txBody>
          <a:bodyPr>
            <a:normAutofit/>
          </a:bodyPr>
          <a:lstStyle/>
          <a:p>
            <a:pPr marL="54132" indent="0" algn="ctr">
              <a:buNone/>
            </a:pPr>
            <a:r>
              <a:rPr lang="ru-RU" sz="16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 создания</a:t>
            </a:r>
            <a:endParaRPr lang="ru-RU" sz="1600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132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Национальный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парк “Нижняя Кама” образован в 1991 году на территории республики Татарстан. Его площадь составляет 26 с половиной тысяч га, а границы практически примыкают к жилым массивам городов 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Елабуга,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Набережные Челны,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НижнеКамск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так что вы всегда можете совместить путешествие в парк с посещением этих городов.</a:t>
            </a:r>
          </a:p>
          <a:p>
            <a:pPr marL="54132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Расположение - Республика Татарстан,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Елабужский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4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Тукаевский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районы.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304970" y="734912"/>
            <a:ext cx="4682108" cy="1353344"/>
          </a:xfrm>
        </p:spPr>
        <p:txBody>
          <a:bodyPr/>
          <a:lstStyle/>
          <a:p>
            <a:pPr marL="0" indent="0" algn="l">
              <a:buNone/>
            </a:pPr>
            <a:r>
              <a:rPr lang="ru-RU" sz="14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sz="14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нашем городе  обитает множество птиц, многие из них с наступлением холодов улетают в теплые края, однако  часть остаются зимовать на родине. По нашим наблюдениям в Нижнекамске зимой наиболее часто встречаются такие птицы как сизый голубь, воробей городской или домашний, сорока, синица большая, малый пестрый дятел, снегирь и во второй половине зимы –свиристель. Холод этим птицам не </a:t>
            </a:r>
            <a:r>
              <a:rPr lang="ru-RU" sz="14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страшен. </a:t>
            </a:r>
            <a:r>
              <a:rPr lang="ru-RU" sz="14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Им страшен голод</a:t>
            </a:r>
            <a:r>
              <a:rPr lang="ru-RU" sz="14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14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Поэтому птиц надо подкармливать. </a:t>
            </a:r>
            <a:br>
              <a:rPr lang="ru-RU" sz="14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     Мы</a:t>
            </a:r>
            <a:r>
              <a:rPr lang="ru-RU" sz="14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учащиеся 4 Б класса, решили провести в классе акцию в поддержку зимующих птиц «Покормите </a:t>
            </a:r>
            <a:r>
              <a:rPr lang="ru-RU" sz="14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птиц зимой</a:t>
            </a:r>
            <a:r>
              <a:rPr lang="ru-RU" sz="14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!».</a:t>
            </a:r>
            <a:br>
              <a:rPr lang="ru-RU" sz="1400" b="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br>
              <a:rPr lang="ru-RU" sz="1400" b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" y="0"/>
            <a:ext cx="609941" cy="327975"/>
          </a:xfrm>
          <a:prstGeom prst="rect">
            <a:avLst/>
          </a:prstGeom>
          <a:noFill/>
        </p:spPr>
        <p:txBody>
          <a:bodyPr wrap="none" lIns="108265" tIns="54132" rIns="108265" bIns="54132" rtlCol="0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стр.2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216809" y="21817"/>
            <a:ext cx="609941" cy="327975"/>
          </a:xfrm>
          <a:prstGeom prst="rect">
            <a:avLst/>
          </a:prstGeom>
          <a:noFill/>
        </p:spPr>
        <p:txBody>
          <a:bodyPr wrap="none" lIns="108265" tIns="54132" rIns="108265" bIns="54132" rtlCol="0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стр.3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Объект 13" descr="C:\Users\Александр\Downloads\IMG_1326 - копия.JPG"/>
          <p:cNvPicPr>
            <a:picLocks noGrp="1"/>
          </p:cNvPicPr>
          <p:nvPr>
            <p:ph sz="half" idx="2"/>
          </p:nvPr>
        </p:nvPicPr>
        <p:blipFill>
          <a:blip r:embed="rId3" cstate="print"/>
          <a:srcRect l="8244" t="22426" r="6570"/>
          <a:stretch>
            <a:fillRect/>
          </a:stretch>
        </p:blipFill>
        <p:spPr bwMode="auto">
          <a:xfrm>
            <a:off x="183230" y="3889513"/>
            <a:ext cx="2587102" cy="16199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Объект 3" descr="C:\Users\Александр\Downloads\IMG_1340.JPG"/>
          <p:cNvPicPr>
            <a:picLocks/>
          </p:cNvPicPr>
          <p:nvPr/>
        </p:nvPicPr>
        <p:blipFill>
          <a:blip r:embed="rId4" cstate="print">
            <a:extLst/>
          </a:blip>
          <a:srcRect l="31432" t="15989" r="12957"/>
          <a:stretch>
            <a:fillRect/>
          </a:stretch>
        </p:blipFill>
        <p:spPr bwMode="auto">
          <a:xfrm>
            <a:off x="2855591" y="5680680"/>
            <a:ext cx="2452953" cy="2187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2" descr="G:\DSC_088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02"/>
          <a:stretch/>
        </p:blipFill>
        <p:spPr bwMode="auto">
          <a:xfrm>
            <a:off x="127288" y="5863028"/>
            <a:ext cx="2839914" cy="2005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839673" y="5312836"/>
            <a:ext cx="5079502" cy="2802366"/>
          </a:xfrm>
          <a:prstGeom prst="rect">
            <a:avLst/>
          </a:prstGeom>
          <a:noFill/>
        </p:spPr>
        <p:txBody>
          <a:bodyPr wrap="square" lIns="108265" tIns="54132" rIns="108265" bIns="54132" rtlCol="0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парке произрастают такие редкие растения республики Татарстан как кувшинка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чистобелая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кубышка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жёлтая и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другие виды. Башмачок настоящий и крупноцветковый,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пыльцеголовник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красный и еще три вида занесены в Красную книгу Российской Федерации.</a:t>
            </a:r>
          </a:p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Своеобразие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фауне позвоночных животных, в целом типичной для востока средней полосы, придает тесное соседство некоторых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таежных и видов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млекопитающих и птиц.</a:t>
            </a:r>
          </a:p>
          <a:p>
            <a:r>
              <a:rPr lang="ru-RU" sz="1400">
                <a:latin typeface="Times New Roman" panose="02020603050405020304" pitchFamily="18" charset="0"/>
                <a:cs typeface="Times New Roman" panose="02020603050405020304" pitchFamily="18" charset="0"/>
              </a:rPr>
              <a:t>     Редкими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 постоянно обитающими в национальном парке, являются лебедь-шипун, филин, удод, коростель, лунь болотный и полевой.</a:t>
            </a:r>
            <a:r>
              <a:rPr lang="ru-RU" sz="1400" dirty="0"/>
              <a:t> </a:t>
            </a:r>
          </a:p>
          <a:p>
            <a:endParaRPr lang="ru-RU" dirty="0"/>
          </a:p>
        </p:txBody>
      </p:sp>
      <p:pic>
        <p:nvPicPr>
          <p:cNvPr id="2050" name="Picture 2" descr="C:\Users\MyComp\Desktop\3ef02283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907"/>
          <a:stretch/>
        </p:blipFill>
        <p:spPr bwMode="auto">
          <a:xfrm>
            <a:off x="6524367" y="3207437"/>
            <a:ext cx="3342682" cy="21389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71</TotalTime>
  <Words>308</Words>
  <Application>Microsoft Office PowerPoint</Application>
  <PresentationFormat>B4 (ISO) (250x353 мм)</PresentationFormat>
  <Paragraphs>26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Воздушный поток</vt:lpstr>
      <vt:lpstr>Презентация PowerPoint</vt:lpstr>
      <vt:lpstr>       В нашем городе  обитает множество птиц, многие из них с наступлением холодов улетают в теплые края, однако  часть остаются зимовать на родине. По нашим наблюдениям в Нижнекамске зимой наиболее часто встречаются такие птицы как сизый голубь, воробей городской или домашний, сорока, синица большая, малый пестрый дятел, снегирь и во второй половине зимы –свиристель. Холод этим птицам не страшен. Им страшен голод.  Поэтому птиц надо подкармливать.         Мы, учащиеся 4 Б класса, решили провести в классе акцию в поддержку зимующих птиц «Покормите птиц зимой!».  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ЯНВАРЬ, 2017                                                        ВЫПУСК № 1</dc:title>
  <dc:creator>ВЕРОНИКА</dc:creator>
  <cp:lastModifiedBy>RePack by Diakov</cp:lastModifiedBy>
  <cp:revision>19</cp:revision>
  <cp:lastPrinted>2017-04-11T16:41:05Z</cp:lastPrinted>
  <dcterms:created xsi:type="dcterms:W3CDTF">2017-04-11T11:09:27Z</dcterms:created>
  <dcterms:modified xsi:type="dcterms:W3CDTF">2017-04-11T17:16:37Z</dcterms:modified>
</cp:coreProperties>
</file>