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386" r:id="rId2"/>
    <p:sldId id="287" r:id="rId3"/>
    <p:sldId id="288" r:id="rId4"/>
    <p:sldId id="259" r:id="rId5"/>
    <p:sldId id="377" r:id="rId6"/>
    <p:sldId id="290" r:id="rId7"/>
    <p:sldId id="332" r:id="rId8"/>
    <p:sldId id="374" r:id="rId9"/>
    <p:sldId id="294" r:id="rId10"/>
    <p:sldId id="356" r:id="rId11"/>
    <p:sldId id="311" r:id="rId12"/>
    <p:sldId id="295" r:id="rId13"/>
    <p:sldId id="341" r:id="rId14"/>
    <p:sldId id="352" r:id="rId15"/>
    <p:sldId id="312" r:id="rId16"/>
    <p:sldId id="314" r:id="rId17"/>
    <p:sldId id="317" r:id="rId18"/>
    <p:sldId id="319" r:id="rId19"/>
    <p:sldId id="321" r:id="rId20"/>
    <p:sldId id="326" r:id="rId21"/>
    <p:sldId id="343" r:id="rId22"/>
    <p:sldId id="333" r:id="rId23"/>
    <p:sldId id="336" r:id="rId24"/>
    <p:sldId id="337" r:id="rId25"/>
    <p:sldId id="384" r:id="rId26"/>
    <p:sldId id="365" r:id="rId27"/>
    <p:sldId id="364" r:id="rId28"/>
    <p:sldId id="264" r:id="rId29"/>
    <p:sldId id="265" r:id="rId30"/>
    <p:sldId id="268" r:id="rId31"/>
    <p:sldId id="344" r:id="rId32"/>
    <p:sldId id="279" r:id="rId33"/>
    <p:sldId id="347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34"/>
    <p:penClr>
      <a:srgbClr val="FF0000"/>
    </p:penClr>
  </p:showPr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64" autoAdjust="0"/>
    <p:restoredTop sz="94660"/>
  </p:normalViewPr>
  <p:slideViewPr>
    <p:cSldViewPr>
      <p:cViewPr>
        <p:scale>
          <a:sx n="64" d="100"/>
          <a:sy n="64" d="100"/>
        </p:scale>
        <p:origin x="-90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7A0C2-C926-42CA-BE79-35F1857D3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2E5E0-51D0-4A5D-B681-EE50E1BABB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27DF-FB5A-4735-A27C-53667286EC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C417D-C564-4160-8C39-73B0E12B9B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37385-3C03-401E-A30A-4D5D8AA10A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4C30A-46BE-4FCF-80C0-7BE7871F8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20517-E17F-486A-8F2E-F08198F16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5C7CA-1A4D-487D-A77F-98A73060FF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EA5C2-CE39-4E06-89D0-7A063CEB0E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07872-ADF7-485F-B345-62C371BBAE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7030A-1791-4196-8F4C-2B7103CB3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4CC0A-E51C-4759-969E-600AD2710D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D0540-3729-41E4-B4CD-4134BC2F6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B8E4E94-1F00-4C1C-ADC1-B39EDBAD74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AutoShape 1024">
            <a:hlinkClick r:id="rId16" action="ppaction://hlinksldjump" highlightClick="1"/>
          </p:cNvPr>
          <p:cNvSpPr>
            <a:spLocks noChangeArrowheads="1"/>
          </p:cNvSpPr>
          <p:nvPr userDrawn="1"/>
        </p:nvSpPr>
        <p:spPr bwMode="auto">
          <a:xfrm>
            <a:off x="8604250" y="6308725"/>
            <a:ext cx="539750" cy="549275"/>
          </a:xfrm>
          <a:prstGeom prst="actionButtonHome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052;&#1054;&#1048;%20&#1050;&#1054;&#1053;&#1050;&#1059;&#1056;&#1057;&#1053;&#1067;&#1077;%20&#1052;&#1040;&#1058;&#1045;&#1056;&#1048;&#1040;&#1051;&#1099;\&#1057;&#1094;&#1077;&#1085;&#1072;&#1088;&#1080;&#1081;%20&#1041;&#1077;&#1088;&#1077;&#1079;&#1082;&#1072;%20&#1076;&#1083;&#1103;%20&#1092;&#1077;&#1089;&#1090;&#1080;&#1074;&#1072;&#1083;&#1103;\&#1055;&#1088;&#1080;&#1083;&#1086;&#1078;&#1077;&#1085;&#1080;&#1077;%203\&#1055;&#1056;&#1045;&#1047;&#1045;&#1053;&#1058;&#1040;&#1062;&#1048;&#1071;%20%20&#1041;&#1077;&#1088;&#1077;&#1079;&#1082;&#1072;-&#1089;&#1080;&#1084;&#1074;&#1086;&#1083;%20&#1056;&#1086;&#1076;&#1080;&#1085;&#1099;\pril.mp3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video" Target="file:///E:\&#1052;&#1054;&#1048;%20&#1050;&#1054;&#1053;&#1050;&#1059;&#1056;&#1057;&#1053;&#1067;&#1077;%20&#1052;&#1040;&#1058;&#1045;&#1056;&#1048;&#1040;&#1051;&#1099;\&#1057;&#1094;&#1077;&#1085;&#1072;&#1088;&#1080;&#1081;%20&#1041;&#1077;&#1088;&#1077;&#1079;&#1082;&#1072;%20&#1076;&#1083;&#1103;%20&#1092;&#1077;&#1089;&#1090;&#1080;&#1074;&#1072;&#1083;&#1103;\&#1055;&#1088;&#1080;&#1083;&#1086;&#1078;&#1077;&#1085;&#1080;&#1077;%203\&#1055;&#1056;&#1045;&#1047;&#1045;&#1053;&#1058;&#1040;&#1062;&#1048;&#1071;%20%20&#1041;&#1077;&#1088;&#1077;&#1079;&#1082;&#1072;-&#1089;&#1080;&#1084;&#1074;&#1086;&#1083;%20&#1056;&#1086;&#1076;&#1080;&#1085;&#1099;\MOV02249.avi" TargetMode="External"/><Relationship Id="rId7" Type="http://schemas.openxmlformats.org/officeDocument/2006/relationships/image" Target="../media/image13.png"/><Relationship Id="rId2" Type="http://schemas.openxmlformats.org/officeDocument/2006/relationships/video" Target="file:///E:\&#1052;&#1054;&#1048;%20&#1050;&#1054;&#1053;&#1050;&#1059;&#1056;&#1057;&#1053;&#1067;&#1077;%20&#1052;&#1040;&#1058;&#1045;&#1056;&#1048;&#1040;&#1051;&#1099;\&#1057;&#1094;&#1077;&#1085;&#1072;&#1088;&#1080;&#1081;%20&#1041;&#1077;&#1088;&#1077;&#1079;&#1082;&#1072;%20&#1076;&#1083;&#1103;%20&#1092;&#1077;&#1089;&#1090;&#1080;&#1074;&#1072;&#1083;&#1103;\&#1055;&#1088;&#1080;&#1083;&#1086;&#1078;&#1077;&#1085;&#1080;&#1077;%203\&#1055;&#1056;&#1045;&#1047;&#1045;&#1053;&#1058;&#1040;&#1062;&#1048;&#1071;%20%20&#1041;&#1077;&#1088;&#1077;&#1079;&#1082;&#1072;-&#1089;&#1080;&#1084;&#1074;&#1086;&#1083;%20&#1056;&#1086;&#1076;&#1080;&#1085;&#1099;\MOV02247.avi" TargetMode="External"/><Relationship Id="rId1" Type="http://schemas.openxmlformats.org/officeDocument/2006/relationships/video" Target="file:///E:\&#1052;&#1054;&#1048;%20&#1050;&#1054;&#1053;&#1050;&#1059;&#1056;&#1057;&#1053;&#1067;&#1077;%20&#1052;&#1040;&#1058;&#1045;&#1056;&#1048;&#1040;&#1051;&#1099;\&#1057;&#1094;&#1077;&#1085;&#1072;&#1088;&#1080;&#1081;%20&#1041;&#1077;&#1088;&#1077;&#1079;&#1082;&#1072;%20&#1076;&#1083;&#1103;%20&#1092;&#1077;&#1089;&#1090;&#1080;&#1074;&#1072;&#1083;&#1103;\&#1055;&#1088;&#1080;&#1083;&#1086;&#1078;&#1077;&#1085;&#1080;&#1077;%203\&#1055;&#1056;&#1045;&#1047;&#1045;&#1053;&#1058;&#1040;&#1062;&#1048;&#1071;%20%20&#1041;&#1077;&#1088;&#1077;&#1079;&#1082;&#1072;-&#1089;&#1080;&#1084;&#1074;&#1086;&#1083;%20&#1056;&#1086;&#1076;&#1080;&#1085;&#1099;\MOV02241.avi" TargetMode="Externa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6.xml"/><Relationship Id="rId4" Type="http://schemas.openxmlformats.org/officeDocument/2006/relationships/video" Target="file:///E:\&#1052;&#1054;&#1048;%20&#1050;&#1054;&#1053;&#1050;&#1059;&#1056;&#1057;&#1053;&#1067;&#1077;%20&#1052;&#1040;&#1058;&#1045;&#1056;&#1048;&#1040;&#1051;&#1099;\&#1057;&#1094;&#1077;&#1085;&#1072;&#1088;&#1080;&#1081;%20&#1041;&#1077;&#1088;&#1077;&#1079;&#1082;&#1072;%20&#1076;&#1083;&#1103;%20&#1092;&#1077;&#1089;&#1090;&#1080;&#1074;&#1072;&#1083;&#1103;\&#1055;&#1088;&#1080;&#1083;&#1086;&#1078;&#1077;&#1085;&#1080;&#1077;%203\&#1055;&#1056;&#1045;&#1047;&#1045;&#1053;&#1058;&#1040;&#1062;&#1048;&#1071;%20%20&#1041;&#1077;&#1088;&#1077;&#1079;&#1082;&#1072;-&#1089;&#1080;&#1084;&#1074;&#1086;&#1083;%20&#1056;&#1086;&#1076;&#1080;&#1085;&#1099;\MOV02259.avi" TargetMode="Externa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E:\&#1052;&#1054;&#1048;%20&#1050;&#1054;&#1053;&#1050;&#1059;&#1056;&#1057;&#1053;&#1067;&#1077;%20&#1052;&#1040;&#1058;&#1045;&#1056;&#1048;&#1040;&#1051;&#1099;\&#1057;&#1094;&#1077;&#1085;&#1072;&#1088;&#1080;&#1081;%20&#1041;&#1077;&#1088;&#1077;&#1079;&#1082;&#1072;%20&#1076;&#1083;&#1103;%20&#1092;&#1077;&#1089;&#1090;&#1080;&#1074;&#1072;&#1083;&#1103;\&#1055;&#1088;&#1080;&#1083;&#1086;&#1078;&#1077;&#1085;&#1080;&#1077;%203\&#1055;&#1056;&#1045;&#1047;&#1045;&#1053;&#1058;&#1040;&#1062;&#1048;&#1071;%20%20&#1041;&#1077;&#1088;&#1077;&#1079;&#1082;&#1072;-&#1089;&#1080;&#1084;&#1074;&#1086;&#1083;%20&#1056;&#1086;&#1076;&#1080;&#1085;&#1099;\&#1051;&#1102;&#1076;&#1084;&#1080;&#1083;&#1072;%20&#1047;&#1099;&#1082;&#1080;&#1085;&#1072;_-_&#1056;&#1072;&#1089;&#1090;&#1105;&#1090;%20&#1074;%20&#1042;&#1086;&#1083;&#1075;&#1086;&#1075;&#1088;&#1072;&#1076;&#1077;%20&#1073;&#1077;&#1088;&#1105;&#1079;&#1082;&#1072;.mp3" TargetMode="Externa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jpeg"/><Relationship Id="rId7" Type="http://schemas.openxmlformats.org/officeDocument/2006/relationships/image" Target="http://admin.smolensk.ru/~hislav/vlobel7.jpg" TargetMode="External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052;&#1054;&#1048;%20&#1050;&#1054;&#1053;&#1050;&#1059;&#1056;&#1057;&#1053;&#1067;&#1077;%20&#1052;&#1040;&#1058;&#1045;&#1056;&#1048;&#1040;&#1051;&#1099;\&#1057;&#1094;&#1077;&#1085;&#1072;&#1088;&#1080;&#1081;%20&#1041;&#1077;&#1088;&#1077;&#1079;&#1082;&#1072;%20&#1076;&#1083;&#1103;%20&#1092;&#1077;&#1089;&#1090;&#1080;&#1074;&#1072;&#1083;&#1103;\&#1055;&#1088;&#1080;&#1083;&#1086;&#1078;&#1077;&#1085;&#1080;&#1077;%203\&#1055;&#1056;&#1045;&#1047;&#1045;&#1053;&#1058;&#1040;&#1062;&#1048;&#1071;%20%20&#1041;&#1077;&#1088;&#1077;&#1079;&#1082;&#1072;-&#1089;&#1080;&#1084;&#1074;&#1086;&#1083;%20&#1056;&#1086;&#1076;&#1080;&#1085;&#1099;\&#1052;&#1072;&#1088;&#1082;%20&#1041;&#1077;&#1088;&#1085;&#1077;&#1089;_-_&#1061;&#1086;&#1090;&#1103;&#1090;%20&#1083;&#1080;%20&#1088;&#1091;&#1089;&#1089;&#1082;&#1080;&#1077;%20&#1074;&#1086;&#1081;&#1085;&#1099;.mp3" TargetMode="Externa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52;&#1054;&#1048;%20&#1050;&#1054;&#1053;&#1050;&#1059;&#1056;&#1057;&#1053;&#1067;&#1077;%20&#1052;&#1040;&#1058;&#1045;&#1056;&#1048;&#1040;&#1051;&#1099;\&#1057;&#1094;&#1077;&#1085;&#1072;&#1088;&#1080;&#1081;%20&#1041;&#1077;&#1088;&#1077;&#1079;&#1082;&#1072;%20&#1076;&#1083;&#1103;%20&#1092;&#1077;&#1089;&#1090;&#1080;&#1074;&#1072;&#1083;&#1103;\&#1055;&#1088;&#1080;&#1083;&#1086;&#1078;&#1077;&#1085;&#1080;&#1077;%203\&#1055;&#1056;&#1045;&#1047;&#1045;&#1053;&#1058;&#1040;&#1062;&#1048;&#1071;%20%20&#1041;&#1077;&#1088;&#1077;&#1079;&#1082;&#1072;-&#1089;&#1080;&#1084;&#1074;&#1086;&#1083;%20&#1056;&#1086;&#1076;&#1080;&#1085;&#1099;\&#1057;&#1103;&#1073;&#1088;&#1099;%20-%20&#1042;&#1099;%20&#1096;&#1091;&#1084;&#1080;&#1090;&#1077;,%20&#1073;&#1077;&#1088;&#1077;&#1079;&#1099;.mp3" TargetMode="Externa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E:\&#1052;&#1054;&#1048;%20&#1050;&#1054;&#1053;&#1050;&#1059;&#1056;&#1057;&#1053;&#1067;&#1077;%20&#1052;&#1040;&#1058;&#1045;&#1056;&#1048;&#1040;&#1051;&#1099;\&#1057;&#1094;&#1077;&#1085;&#1072;&#1088;&#1080;&#1081;%20&#1041;&#1077;&#1088;&#1077;&#1079;&#1082;&#1072;%20&#1076;&#1083;&#1103;%20&#1092;&#1077;&#1089;&#1090;&#1080;&#1074;&#1072;&#1083;&#1103;\&#1055;&#1088;&#1080;&#1083;&#1086;&#1078;&#1077;&#1085;&#1080;&#1077;%203\&#1055;&#1056;&#1045;&#1047;&#1045;&#1053;&#1058;&#1040;&#1062;&#1048;&#1071;%20%20&#1041;&#1077;&#1088;&#1077;&#1079;&#1082;&#1072;-&#1089;&#1080;&#1084;&#1074;&#1086;&#1083;%20&#1056;&#1086;&#1076;&#1080;&#1085;&#1099;\&#1051;&#1102;&#1073;&#1101;_-_&#1041;&#1077;&#1088;&#1077;&#1079;&#1099;_(feat._&#1057;&#1077;&#1088;&#1075;&#1077;&#1081;_&#1041;&#1077;&#1079;&#1088;&#1091;&#1082;&#1086;&#1074;).mp3" TargetMode="External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23850" y="836613"/>
            <a:ext cx="8320088" cy="3163887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solidFill>
                  <a:srgbClr val="00B050"/>
                </a:solidFill>
                <a:latin typeface="Georgia" pitchFamily="18" charset="0"/>
              </a:rPr>
              <a:t>«Берёзка – </a:t>
            </a:r>
            <a:br>
              <a:rPr lang="ru-RU" b="1" i="1" dirty="0" smtClean="0">
                <a:solidFill>
                  <a:srgbClr val="00B050"/>
                </a:solidFill>
                <a:latin typeface="Georgia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Georgia" pitchFamily="18" charset="0"/>
              </a:rPr>
              <a:t>символ Родины моей!»</a:t>
            </a: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1000125" y="428625"/>
            <a:ext cx="7138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800">
                <a:latin typeface="Century Schoolbook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sz="1800">
                <a:latin typeface="Century Schoolbook" pitchFamily="18" charset="0"/>
              </a:rPr>
              <a:t>«Средняя школа  №7»</a:t>
            </a:r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4229100" y="3429000"/>
            <a:ext cx="3992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>
                <a:latin typeface="Century Schoolbook" pitchFamily="18" charset="0"/>
              </a:rPr>
              <a:t>Подготовила </a:t>
            </a:r>
          </a:p>
          <a:p>
            <a:pPr algn="r"/>
            <a:r>
              <a:rPr lang="ru-RU">
                <a:latin typeface="Century Schoolbook" pitchFamily="18" charset="0"/>
              </a:rPr>
              <a:t>Псарева Светлана Викторовна</a:t>
            </a:r>
          </a:p>
          <a:p>
            <a:pPr algn="r"/>
            <a:r>
              <a:rPr lang="ru-RU">
                <a:latin typeface="Century Schoolbook" pitchFamily="18" charset="0"/>
              </a:rPr>
              <a:t>учитель начальных классов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3500438" y="5715000"/>
            <a:ext cx="23637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/>
              <a:t>г</a:t>
            </a:r>
            <a:r>
              <a:rPr lang="ru-RU">
                <a:latin typeface="Century Schoolbook" pitchFamily="18" charset="0"/>
              </a:rPr>
              <a:t>. Новый Уренгой</a:t>
            </a:r>
          </a:p>
          <a:p>
            <a:pPr algn="ctr"/>
            <a:r>
              <a:rPr lang="ru-RU">
                <a:latin typeface="Century Schoolbook" pitchFamily="18" charset="0"/>
              </a:rPr>
              <a:t>2017 год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pPr eaLnBrk="1" hangingPunct="1"/>
            <a:r>
              <a:rPr lang="ru-RU" sz="4000" smtClean="0">
                <a:latin typeface="Century Schoolbook" pitchFamily="18" charset="0"/>
              </a:rPr>
              <a:t>Содержание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28688" y="857250"/>
            <a:ext cx="7685087" cy="58054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latin typeface="Century Schoolbook" pitchFamily="18" charset="0"/>
              </a:rPr>
              <a:t>«Вдохновение».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latin typeface="Century Schoolbook" pitchFamily="18" charset="0"/>
              </a:rPr>
              <a:t>«Рисуем русскую берёзку».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latin typeface="Century Schoolbook" pitchFamily="18" charset="0"/>
              </a:rPr>
              <a:t>«Солдатские берёзы».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latin typeface="Century Schoolbook" pitchFamily="18" charset="0"/>
              </a:rPr>
              <a:t>«Берёзовое царство – хорошее лекарство».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smtClean="0">
                <a:latin typeface="Century Schoolbook" pitchFamily="18" charset="0"/>
              </a:rPr>
              <a:t>«Если рядом с тобою берёза»: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400" smtClean="0">
                <a:latin typeface="Century Schoolbook" pitchFamily="18" charset="0"/>
              </a:rPr>
              <a:t>предсказание;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400" smtClean="0">
                <a:latin typeface="Century Schoolbook" pitchFamily="18" charset="0"/>
              </a:rPr>
              <a:t>разновидность берёз;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400" smtClean="0">
                <a:latin typeface="Century Schoolbook" pitchFamily="18" charset="0"/>
              </a:rPr>
              <a:t>праздник у берёзки.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400" smtClean="0">
                <a:latin typeface="Century Schoolbook" pitchFamily="18" charset="0"/>
              </a:rPr>
              <a:t>«Мало леса – береги. Много леса – не руби.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>
                <a:latin typeface="Century Schoolbook" pitchFamily="18" charset="0"/>
              </a:rPr>
              <a:t>Нет леса – посади!»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>
                <a:latin typeface="Century Schoolbook" pitchFamily="18" charset="0"/>
              </a:rPr>
              <a:t>«Мы посадим берёзы кругом».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>
                <a:latin typeface="Century Schoolbook" pitchFamily="18" charset="0"/>
              </a:rPr>
              <a:t>«Что делают из берёзы?»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>
                <a:latin typeface="Century Schoolbook" pitchFamily="18" charset="0"/>
              </a:rPr>
              <a:t>«Берёза-талисман».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>
                <a:latin typeface="Century Schoolbook" pitchFamily="18" charset="0"/>
              </a:rPr>
              <a:t>«Берёзка – символ Родины моей!»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>
                <a:latin typeface="Century Schoolbook" pitchFamily="18" charset="0"/>
              </a:rPr>
              <a:t>Викторина.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endParaRPr lang="ru-RU" sz="24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ясная поляна"/>
          <p:cNvPicPr>
            <a:picLocks noChangeAspect="1" noChangeArrowheads="1"/>
          </p:cNvPicPr>
          <p:nvPr/>
        </p:nvPicPr>
        <p:blipFill>
          <a:blip r:embed="rId3"/>
          <a:srcRect r="40891"/>
          <a:stretch>
            <a:fillRect/>
          </a:stretch>
        </p:blipFill>
        <p:spPr bwMode="auto">
          <a:xfrm>
            <a:off x="1825250" y="428604"/>
            <a:ext cx="5602660" cy="5929354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ril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928662" y="578645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76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i="1" smtClean="0">
                <a:latin typeface="Monotype Corsiva" pitchFamily="66" charset="0"/>
              </a:rPr>
              <a:t>                                      </a:t>
            </a:r>
          </a:p>
        </p:txBody>
      </p:sp>
      <p:sp>
        <p:nvSpPr>
          <p:cNvPr id="9219" name="Rectangle 0"/>
          <p:cNvSpPr>
            <a:spLocks noChangeArrowheads="1"/>
          </p:cNvSpPr>
          <p:nvPr/>
        </p:nvSpPr>
        <p:spPr bwMode="auto">
          <a:xfrm>
            <a:off x="2786063" y="5000625"/>
            <a:ext cx="4537075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60000"/>
            </a:pPr>
            <a:r>
              <a:rPr lang="ru-RU" sz="1800">
                <a:latin typeface="Century Schoolbook" pitchFamily="18" charset="0"/>
              </a:rPr>
              <a:t>Русь моя! Люблю твои берёзы!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60000"/>
            </a:pPr>
            <a:r>
              <a:rPr lang="ru-RU" sz="1800">
                <a:latin typeface="Century Schoolbook" pitchFamily="18" charset="0"/>
              </a:rPr>
              <a:t>С первых лет я с ними жил и рос,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60000"/>
            </a:pPr>
            <a:r>
              <a:rPr lang="ru-RU" sz="1800">
                <a:latin typeface="Century Schoolbook" pitchFamily="18" charset="0"/>
              </a:rPr>
              <a:t>Потому и набегают слёзы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60000"/>
            </a:pPr>
            <a:r>
              <a:rPr lang="ru-RU" sz="1800">
                <a:latin typeface="Century Schoolbook" pitchFamily="18" charset="0"/>
              </a:rPr>
              <a:t>На глаза, отвыкшие от слёз.</a:t>
            </a:r>
          </a:p>
        </p:txBody>
      </p:sp>
      <p:pic>
        <p:nvPicPr>
          <p:cNvPr id="52226" name="Picture 2" descr="весна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404813"/>
            <a:ext cx="6048375" cy="4522787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6" name="Picture 4" descr="D0D70CDCFE_5062"/>
          <p:cNvPicPr>
            <a:picLocks noChangeAspect="1" noChangeArrowheads="1"/>
          </p:cNvPicPr>
          <p:nvPr/>
        </p:nvPicPr>
        <p:blipFill>
          <a:blip r:embed="rId2"/>
          <a:srcRect l="34489" t="6250" b="9256"/>
          <a:stretch>
            <a:fillRect/>
          </a:stretch>
        </p:blipFill>
        <p:spPr bwMode="auto">
          <a:xfrm>
            <a:off x="857224" y="714356"/>
            <a:ext cx="3366678" cy="2571768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 descr="D05C03B8D4_49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42918"/>
            <a:ext cx="3571900" cy="2678925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4" descr="D05C03B8D4_49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643314"/>
            <a:ext cx="3375885" cy="2571768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4" descr="IM004706"/>
          <p:cNvPicPr>
            <a:picLocks noChangeAspect="1" noChangeArrowheads="1"/>
          </p:cNvPicPr>
          <p:nvPr/>
        </p:nvPicPr>
        <p:blipFill>
          <a:blip r:embed="rId5" cstate="print"/>
          <a:srcRect l="3743" t="4871" r="3371" b="6029"/>
          <a:stretch>
            <a:fillRect/>
          </a:stretch>
        </p:blipFill>
        <p:spPr bwMode="auto">
          <a:xfrm>
            <a:off x="4643438" y="3643314"/>
            <a:ext cx="3500430" cy="2615713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6" name="Picture 4" descr="С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10000"/>
          </a:blip>
          <a:srcRect/>
          <a:stretch>
            <a:fillRect/>
          </a:stretch>
        </p:blipFill>
        <p:spPr>
          <a:xfrm>
            <a:off x="857224" y="928670"/>
            <a:ext cx="3225211" cy="4357718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00500" y="857250"/>
            <a:ext cx="4356100" cy="58324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>
                <a:solidFill>
                  <a:srgbClr val="00B050"/>
                </a:solidFill>
                <a:latin typeface="Monotype Corsiva" pitchFamily="66" charset="0"/>
              </a:rPr>
              <a:t>Зеленая прическа, девичья грудь,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>
                <a:solidFill>
                  <a:srgbClr val="00B050"/>
                </a:solidFill>
                <a:latin typeface="Monotype Corsiva" pitchFamily="66" charset="0"/>
              </a:rPr>
              <a:t>О, тонкая березка,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>
                <a:solidFill>
                  <a:srgbClr val="00B050"/>
                </a:solidFill>
                <a:latin typeface="Monotype Corsiva" pitchFamily="66" charset="0"/>
              </a:rPr>
              <a:t>что загляделась в пруд?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>
                <a:solidFill>
                  <a:srgbClr val="00B050"/>
                </a:solidFill>
                <a:latin typeface="Monotype Corsiva" pitchFamily="66" charset="0"/>
              </a:rPr>
              <a:t>Что шепчет тебе ветер?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>
                <a:solidFill>
                  <a:srgbClr val="00B050"/>
                </a:solidFill>
                <a:latin typeface="Monotype Corsiva" pitchFamily="66" charset="0"/>
              </a:rPr>
              <a:t>О чем звенит песок?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>
                <a:solidFill>
                  <a:srgbClr val="00B050"/>
                </a:solidFill>
                <a:latin typeface="Monotype Corsiva" pitchFamily="66" charset="0"/>
              </a:rPr>
              <a:t>Иль хочешь в косы – ветви ты лунный гребешок?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>
                <a:solidFill>
                  <a:srgbClr val="00B050"/>
                </a:solidFill>
                <a:latin typeface="Monotype Corsiva" pitchFamily="66" charset="0"/>
              </a:rPr>
              <a:t>Открой, открой мне тайну  твоих древесных дум,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>
                <a:solidFill>
                  <a:srgbClr val="00B050"/>
                </a:solidFill>
                <a:latin typeface="Monotype Corsiva" pitchFamily="66" charset="0"/>
              </a:rPr>
              <a:t>Я полюбил печальный твой предосенний шум.</a:t>
            </a:r>
          </a:p>
          <a:p>
            <a:pPr eaLnBrk="1" hangingPunct="1"/>
            <a:endParaRPr lang="ru-RU" sz="2800" smtClean="0">
              <a:solidFill>
                <a:srgbClr val="00B05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береза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3827230" cy="2886079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29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-571500" y="3500438"/>
            <a:ext cx="6400800" cy="719137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tx1"/>
                </a:solidFill>
                <a:latin typeface="Century Schoolbook" pitchFamily="18" charset="0"/>
              </a:rPr>
              <a:t>Берёзовая роща</a:t>
            </a:r>
          </a:p>
        </p:txBody>
      </p:sp>
      <p:pic>
        <p:nvPicPr>
          <p:cNvPr id="6" name="Picture 14" descr="Берёзы"/>
          <p:cNvPicPr>
            <a:picLocks noChangeAspect="1" noChangeArrowheads="1"/>
          </p:cNvPicPr>
          <p:nvPr/>
        </p:nvPicPr>
        <p:blipFill>
          <a:blip r:embed="rId3"/>
          <a:srcRect b="8099"/>
          <a:stretch>
            <a:fillRect/>
          </a:stretch>
        </p:blipFill>
        <p:spPr>
          <a:xfrm>
            <a:off x="5000628" y="1357298"/>
            <a:ext cx="3214710" cy="3853056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13"/>
          <p:cNvSpPr txBox="1">
            <a:spLocks noChangeArrowheads="1"/>
          </p:cNvSpPr>
          <p:nvPr/>
        </p:nvSpPr>
        <p:spPr>
          <a:xfrm>
            <a:off x="5572125" y="4857750"/>
            <a:ext cx="2555875" cy="1225550"/>
          </a:xfrm>
          <a:prstGeom prst="rect">
            <a:avLst/>
          </a:prstGeom>
        </p:spPr>
        <p:txBody>
          <a:bodyPr/>
          <a:lstStyle/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200" dirty="0">
              <a:latin typeface="+mn-lt"/>
            </a:endParaRPr>
          </a:p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200" dirty="0">
              <a:latin typeface="+mn-lt"/>
            </a:endParaRPr>
          </a:p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200" dirty="0">
              <a:latin typeface="+mn-lt"/>
            </a:endParaRP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3200" b="1" dirty="0">
                <a:latin typeface="Century Schoolbook" pitchFamily="18" charset="0"/>
              </a:rPr>
              <a:t>Березняк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50875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Century Schoolbook" pitchFamily="18" charset="0"/>
              </a:rPr>
              <a:t>Сочинения детей</a:t>
            </a:r>
          </a:p>
        </p:txBody>
      </p:sp>
      <p:pic>
        <p:nvPicPr>
          <p:cNvPr id="7" name="MOV0224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42976" y="1000108"/>
            <a:ext cx="3143258" cy="235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MOV02247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5000628" y="928670"/>
            <a:ext cx="3214696" cy="241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MOV02249.avi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1071538" y="3643314"/>
            <a:ext cx="323773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MOV02259.avi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5000628" y="3643314"/>
            <a:ext cx="3238507" cy="242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7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4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133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4967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80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Rectangle 4"/>
          <p:cNvSpPr>
            <a:spLocks noGrp="1" noChangeArrowheads="1"/>
          </p:cNvSpPr>
          <p:nvPr>
            <p:ph type="title"/>
          </p:nvPr>
        </p:nvSpPr>
        <p:spPr>
          <a:xfrm>
            <a:off x="571500" y="857250"/>
            <a:ext cx="8072438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atin typeface="Century Schoolbook" pitchFamily="18" charset="0"/>
              </a:rPr>
              <a:t>Вечно жить берёзовым рощам…</a:t>
            </a:r>
            <a:br>
              <a:rPr lang="ru-RU" sz="3600" b="1" dirty="0" smtClean="0">
                <a:latin typeface="Century Schoolbook" pitchFamily="18" charset="0"/>
              </a:rPr>
            </a:br>
            <a:r>
              <a:rPr lang="ru-RU" sz="2200" b="1" dirty="0" smtClean="0">
                <a:latin typeface="Century Schoolbook" pitchFamily="18" charset="0"/>
              </a:rPr>
              <a:t>Рисунки детей</a:t>
            </a:r>
            <a:r>
              <a:rPr lang="ru-RU" sz="4000" dirty="0" smtClean="0">
                <a:latin typeface="Century Schoolbook" pitchFamily="18" charset="0"/>
              </a:rPr>
              <a:t/>
            </a:r>
            <a:br>
              <a:rPr lang="ru-RU" sz="4000" dirty="0" smtClean="0">
                <a:latin typeface="Century Schoolbook" pitchFamily="18" charset="0"/>
              </a:rPr>
            </a:br>
            <a:endParaRPr lang="ru-RU" sz="4000" dirty="0" smtClean="0">
              <a:latin typeface="Century Schoolbook" pitchFamily="18" charset="0"/>
            </a:endParaRPr>
          </a:p>
        </p:txBody>
      </p:sp>
      <p:pic>
        <p:nvPicPr>
          <p:cNvPr id="5" name="Picture 4" descr="Pim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500174"/>
            <a:ext cx="3222781" cy="4284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4" descr="i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071678"/>
            <a:ext cx="3935029" cy="2905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5143500" y="5357813"/>
            <a:ext cx="2552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Мангутова  Ангелина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932" name="Picture 4" descr="IMAGE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571500"/>
            <a:ext cx="1962150" cy="2928938"/>
          </a:xfrm>
          <a:prstGeom prst="rect">
            <a:avLst/>
          </a:prstGeom>
          <a:noFill/>
          <a:ln w="76200" cmpd="tri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3" name="Picture 4" descr="IMAGE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571500"/>
            <a:ext cx="1722438" cy="2928938"/>
          </a:xfrm>
          <a:prstGeom prst="rect">
            <a:avLst/>
          </a:prstGeom>
          <a:noFill/>
          <a:ln w="76200" cmpd="tri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4" name="Picture 4" descr="IMAGE00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63" y="3786188"/>
            <a:ext cx="2882900" cy="2357437"/>
          </a:xfrm>
          <a:prstGeom prst="rect">
            <a:avLst/>
          </a:prstGeom>
          <a:noFill/>
          <a:ln w="76200" cmpd="tri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5" name="Picture 4" descr="IMAGE00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13" y="571500"/>
            <a:ext cx="2286000" cy="2928938"/>
          </a:xfrm>
          <a:prstGeom prst="rect">
            <a:avLst/>
          </a:prstGeom>
          <a:noFill/>
          <a:ln w="76200" cmpd="tri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6" name="Picture 4" descr="IMAGE000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3787471"/>
            <a:ext cx="2000264" cy="24990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4" descr="IMAGE000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00813" y="3714750"/>
            <a:ext cx="1755775" cy="2500313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Century Schoolbook" pitchFamily="18" charset="0"/>
              </a:rPr>
              <a:t>Художники о березе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28688" y="1357313"/>
            <a:ext cx="7286625" cy="52403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Century Schoolbook" pitchFamily="18" charset="0"/>
              </a:rPr>
              <a:t> </a:t>
            </a:r>
            <a:r>
              <a:rPr lang="ru-RU" sz="2400" b="1" smtClean="0">
                <a:latin typeface="Century Schoolbook" pitchFamily="18" charset="0"/>
              </a:rPr>
              <a:t>К образу берёзы часто обращаются художники, поэты и композиторы. Трудно сказать, когда она особенно мила. Хороша берёза во все времена года и в любую погоду. </a:t>
            </a:r>
          </a:p>
          <a:p>
            <a:pPr eaLnBrk="1" hangingPunct="1">
              <a:buFont typeface="Wingdings" pitchFamily="2" charset="2"/>
              <a:buNone/>
            </a:pPr>
            <a:endParaRPr lang="ru-RU" sz="2400" b="1" smtClean="0">
              <a:latin typeface="Century Schoolbook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400" b="1" smtClean="0">
                <a:latin typeface="Century Schoolbook" pitchFamily="18" charset="0"/>
              </a:rPr>
              <a:t>Русский художник Н. Жуков выражал своё восхищение этой красавицей: «Какое русское, какое очаровательное дерево – берёза! Наблюдая в лесу, я понял, что берёза – это воистину крестьянское дерево!»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2" name="Picture 4" descr="IMAGE0011"/>
          <p:cNvPicPr>
            <a:picLocks noChangeAspect="1" noChangeArrowheads="1"/>
          </p:cNvPicPr>
          <p:nvPr/>
        </p:nvPicPr>
        <p:blipFill>
          <a:blip r:embed="rId2" cstate="print"/>
          <a:srcRect l="2739" r="2275"/>
          <a:stretch>
            <a:fillRect/>
          </a:stretch>
        </p:blipFill>
        <p:spPr bwMode="auto">
          <a:xfrm>
            <a:off x="857224" y="642919"/>
            <a:ext cx="2658403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4" descr="IMAGE00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3071810"/>
            <a:ext cx="2043127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IMAGE0038"/>
          <p:cNvPicPr>
            <a:picLocks noChangeAspect="1" noChangeArrowheads="1"/>
          </p:cNvPicPr>
          <p:nvPr/>
        </p:nvPicPr>
        <p:blipFill>
          <a:blip r:embed="rId4" cstate="print"/>
          <a:srcRect r="3125" b="3125"/>
          <a:stretch>
            <a:fillRect/>
          </a:stretch>
        </p:blipFill>
        <p:spPr bwMode="auto">
          <a:xfrm>
            <a:off x="5572132" y="3286125"/>
            <a:ext cx="285752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IMAGE0037"/>
          <p:cNvPicPr>
            <a:picLocks noChangeAspect="1" noChangeArrowheads="1"/>
          </p:cNvPicPr>
          <p:nvPr/>
        </p:nvPicPr>
        <p:blipFill>
          <a:blip r:embed="rId5" cstate="print"/>
          <a:srcRect t="1131" b="3104"/>
          <a:stretch>
            <a:fillRect/>
          </a:stretch>
        </p:blipFill>
        <p:spPr bwMode="auto">
          <a:xfrm>
            <a:off x="3643306" y="1000108"/>
            <a:ext cx="2214578" cy="202819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5" descr="IMAGE0019"/>
          <p:cNvPicPr>
            <a:picLocks noChangeAspect="1" noChangeArrowheads="1"/>
          </p:cNvPicPr>
          <p:nvPr/>
        </p:nvPicPr>
        <p:blipFill>
          <a:blip r:embed="rId6" cstate="print"/>
          <a:srcRect l="3934" r="3912" b="3720"/>
          <a:stretch>
            <a:fillRect/>
          </a:stretch>
        </p:blipFill>
        <p:spPr bwMode="auto">
          <a:xfrm>
            <a:off x="6072199" y="642918"/>
            <a:ext cx="2286015" cy="208442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IMAGE003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3500438"/>
            <a:ext cx="2357454" cy="273474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Century Schoolbook" pitchFamily="18" charset="0"/>
              </a:rPr>
              <a:t>Воспета во все времена…</a:t>
            </a:r>
          </a:p>
        </p:txBody>
      </p:sp>
      <p:pic>
        <p:nvPicPr>
          <p:cNvPr id="28675" name="Picture 4" descr="chaykovskiy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57224" y="1714488"/>
            <a:ext cx="2700364" cy="3339742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43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429000" y="1357313"/>
            <a:ext cx="5214938" cy="525621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400" smtClean="0">
                <a:latin typeface="Century Schoolbook" pitchFamily="18" charset="0"/>
              </a:rPr>
              <a:t>  </a:t>
            </a:r>
            <a:r>
              <a:rPr lang="ru-RU" sz="2000" smtClean="0">
                <a:latin typeface="Century Schoolbook" pitchFamily="18" charset="0"/>
              </a:rPr>
              <a:t>К образу берёзы часто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latin typeface="Century Schoolbook" pitchFamily="18" charset="0"/>
              </a:rPr>
              <a:t> обращаются  композиторы.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latin typeface="Century Schoolbook" pitchFamily="18" charset="0"/>
              </a:rPr>
              <a:t>Тема знаменитой русской народной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latin typeface="Century Schoolbook" pitchFamily="18" charset="0"/>
              </a:rPr>
              <a:t> песни «Во поле берёза стояла» звучит в финале 4-й симфонии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latin typeface="Century Schoolbook" pitchFamily="18" charset="0"/>
              </a:rPr>
              <a:t>П.И. Чайковского.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latin typeface="Century Schoolbook" pitchFamily="18" charset="0"/>
              </a:rPr>
              <a:t>   Широко известен вальс «Берёзка», написанный военным капельмейстером русской армии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latin typeface="Century Schoolbook" pitchFamily="18" charset="0"/>
              </a:rPr>
              <a:t>Е.М. Дрейзиным.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latin typeface="Century Schoolbook" pitchFamily="18" charset="0"/>
              </a:rPr>
              <a:t>  А вот песня «Стоит в Волгограде берёзка», которую прекрасно исполняет Л. Зыкина, даёт возможность как бы «открыть» ещё одну страницу нашей истории – </a:t>
            </a:r>
            <a:r>
              <a:rPr lang="ru-RU" sz="2400" smtClean="0">
                <a:latin typeface="Century Schoolbook" pitchFamily="18" charset="0"/>
              </a:rPr>
              <a:t>войны.</a:t>
            </a:r>
          </a:p>
        </p:txBody>
      </p:sp>
      <p:pic>
        <p:nvPicPr>
          <p:cNvPr id="8" name="Людмила Зыкина_-_Растёт в Волгограде берёз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928662" y="578645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8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4" name="Picture 4" descr="IMAGE0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714375"/>
            <a:ext cx="2259013" cy="2357438"/>
          </a:xfrm>
          <a:prstGeom prst="rect">
            <a:avLst/>
          </a:prstGeom>
          <a:noFill/>
          <a:ln w="57150" cmpd="thinThick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3" name="Picture 7" descr="IMAGE00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1857364"/>
            <a:ext cx="2000264" cy="257329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460" name="Rectangle 6"/>
          <p:cNvSpPr txBox="1">
            <a:spLocks noChangeArrowheads="1"/>
          </p:cNvSpPr>
          <p:nvPr/>
        </p:nvSpPr>
        <p:spPr bwMode="auto">
          <a:xfrm>
            <a:off x="4857750" y="285750"/>
            <a:ext cx="34925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endParaRPr lang="ru-RU" sz="1800">
              <a:latin typeface="Century Schoolbook" pitchFamily="18" charset="0"/>
            </a:endParaRP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1800" b="1">
                <a:latin typeface="Century Schoolbook" pitchFamily="18" charset="0"/>
              </a:rPr>
              <a:t>Спросите вы у тех солдат,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1800" b="1">
                <a:latin typeface="Century Schoolbook" pitchFamily="18" charset="0"/>
              </a:rPr>
              <a:t>Что под берёзами лежат,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1800" b="1">
                <a:latin typeface="Century Schoolbook" pitchFamily="18" charset="0"/>
              </a:rPr>
              <a:t>И вам ответят их сыны,</a:t>
            </a:r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ru-RU" sz="1800" b="1">
                <a:latin typeface="Century Schoolbook" pitchFamily="18" charset="0"/>
              </a:rPr>
              <a:t>Хотят ли русские войны.</a:t>
            </a:r>
          </a:p>
        </p:txBody>
      </p:sp>
      <p:pic>
        <p:nvPicPr>
          <p:cNvPr id="5" name="Picture 5" descr="E0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3286124"/>
            <a:ext cx="1881615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928813" y="4643438"/>
            <a:ext cx="4000500" cy="142875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1200" b="1" dirty="0">
                <a:latin typeface="Century Schoolbook" pitchFamily="18" charset="0"/>
                <a:ea typeface="+mj-ea"/>
                <a:cs typeface="+mj-cs"/>
              </a:rPr>
              <a:t>Верил я не в присказку, </a:t>
            </a:r>
            <a:br>
              <a:rPr lang="ru-RU" sz="1200" b="1" dirty="0">
                <a:latin typeface="Century Schoolbook" pitchFamily="18" charset="0"/>
                <a:ea typeface="+mj-ea"/>
                <a:cs typeface="+mj-cs"/>
              </a:rPr>
            </a:br>
            <a:r>
              <a:rPr lang="ru-RU" sz="1200" b="1" dirty="0">
                <a:latin typeface="Century Schoolbook" pitchFamily="18" charset="0"/>
                <a:ea typeface="+mj-ea"/>
                <a:cs typeface="+mj-cs"/>
              </a:rPr>
              <a:t>не в сказку,</a:t>
            </a:r>
            <a:br>
              <a:rPr lang="ru-RU" sz="1200" b="1" dirty="0">
                <a:latin typeface="Century Schoolbook" pitchFamily="18" charset="0"/>
                <a:ea typeface="+mj-ea"/>
                <a:cs typeface="+mj-cs"/>
              </a:rPr>
            </a:br>
            <a:r>
              <a:rPr lang="ru-RU" sz="1200" b="1" dirty="0">
                <a:latin typeface="Century Schoolbook" pitchFamily="18" charset="0"/>
                <a:ea typeface="+mj-ea"/>
                <a:cs typeface="+mj-cs"/>
              </a:rPr>
              <a:t>А в берёзку, ждущую меня…</a:t>
            </a:r>
          </a:p>
        </p:txBody>
      </p:sp>
      <p:pic>
        <p:nvPicPr>
          <p:cNvPr id="7" name="Picture 13" descr="http://admin.smolensk.ru/~hislav/vlobel7.jpg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5286380" y="2214554"/>
            <a:ext cx="3008615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4537075" y="5643563"/>
            <a:ext cx="4606925" cy="121443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400" dirty="0">
                <a:latin typeface="+mj-lt"/>
                <a:ea typeface="+mj-ea"/>
                <a:cs typeface="+mj-cs"/>
              </a:rPr>
              <a:t>Вечная память героям!</a:t>
            </a:r>
          </a:p>
        </p:txBody>
      </p:sp>
      <p:pic>
        <p:nvPicPr>
          <p:cNvPr id="9" name="Марк Бернес_-_Хотят ли русские войн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1000125" y="60721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6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357166"/>
            <a:ext cx="6643734" cy="114300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latin typeface="Century Schoolbook" pitchFamily="18" charset="0"/>
              </a:rPr>
              <a:t>Береза - лекарь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14349" y="1785926"/>
            <a:ext cx="7500990" cy="5929312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ru-RU" sz="3600" b="1" dirty="0" smtClean="0">
                <a:latin typeface="Century Schoolbook" pitchFamily="18" charset="0"/>
              </a:rPr>
              <a:t>       </a:t>
            </a:r>
            <a:r>
              <a:rPr lang="ru-RU" sz="2400" b="1" dirty="0" smtClean="0">
                <a:latin typeface="Century Schoolbook" pitchFamily="18" charset="0"/>
              </a:rPr>
              <a:t>Целебные свойства берёзы известны давно. Это дерево отдаёт человеку для его здоровья всё: сок, почки, листья, кору, молодые веточки, нежные тонкие корешки, берёзовый гриб, берёзовый уголь, дёготь. Обладает она и прекрасным </a:t>
            </a:r>
            <a:r>
              <a:rPr lang="ru-RU" sz="2400" b="1" dirty="0" err="1" smtClean="0">
                <a:latin typeface="Century Schoolbook" pitchFamily="18" charset="0"/>
              </a:rPr>
              <a:t>биоэнерготерапевтическим</a:t>
            </a:r>
            <a:r>
              <a:rPr lang="ru-RU" sz="2400" b="1" dirty="0" smtClean="0">
                <a:latin typeface="Century Schoolbook" pitchFamily="18" charset="0"/>
              </a:rPr>
              <a:t> действием. В берёзовой роще человек чувствует себя бодрым, спокойным, наполненным силой жизни. Многочисленные советы по лечению заболеваний приводятся в травниках 16-17 в.в. </a:t>
            </a:r>
          </a:p>
        </p:txBody>
      </p:sp>
      <p:pic>
        <p:nvPicPr>
          <p:cNvPr id="4" name="Picture 4" descr="берез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500042"/>
            <a:ext cx="1812110" cy="1403562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0"/>
            <a:ext cx="4714908" cy="6858000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Century Schoolbook" pitchFamily="18" charset="0"/>
              </a:rPr>
              <a:t> Есть и ещё народно-медицинское средство «от всех болезней» - русская баня!</a:t>
            </a:r>
            <a:br>
              <a:rPr lang="ru-RU" sz="2800" dirty="0" smtClean="0">
                <a:latin typeface="Century Schoolbook" pitchFamily="18" charset="0"/>
              </a:rPr>
            </a:br>
            <a:r>
              <a:rPr lang="ru-RU" sz="2800" dirty="0" smtClean="0">
                <a:latin typeface="Century Schoolbook" pitchFamily="18" charset="0"/>
              </a:rPr>
              <a:t> А берёзовый веник –</a:t>
            </a:r>
            <a:br>
              <a:rPr lang="ru-RU" sz="2800" dirty="0" smtClean="0">
                <a:latin typeface="Century Schoolbook" pitchFamily="18" charset="0"/>
              </a:rPr>
            </a:br>
            <a:r>
              <a:rPr lang="ru-RU" sz="2800" dirty="0" smtClean="0">
                <a:latin typeface="Century Schoolbook" pitchFamily="18" charset="0"/>
              </a:rPr>
              <a:t> не просто атрибут, </a:t>
            </a:r>
            <a:br>
              <a:rPr lang="ru-RU" sz="2800" dirty="0" smtClean="0">
                <a:latin typeface="Century Schoolbook" pitchFamily="18" charset="0"/>
              </a:rPr>
            </a:br>
            <a:r>
              <a:rPr lang="ru-RU" sz="2800" dirty="0" smtClean="0">
                <a:latin typeface="Century Schoolbook" pitchFamily="18" charset="0"/>
              </a:rPr>
              <a:t>а хорошее массажное средство. </a:t>
            </a:r>
            <a:br>
              <a:rPr lang="ru-RU" sz="2800" dirty="0" smtClean="0">
                <a:latin typeface="Century Schoolbook" pitchFamily="18" charset="0"/>
              </a:rPr>
            </a:br>
            <a:r>
              <a:rPr lang="ru-RU" sz="2800" dirty="0" smtClean="0">
                <a:latin typeface="Century Schoolbook" pitchFamily="18" charset="0"/>
              </a:rPr>
              <a:t>Недаром, выходя из бани, человек чувствует себя помолодевшим. </a:t>
            </a:r>
          </a:p>
        </p:txBody>
      </p:sp>
      <p:pic>
        <p:nvPicPr>
          <p:cNvPr id="179203" name="Picture 3" descr="veni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785794"/>
            <a:ext cx="2959486" cy="4665675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500042"/>
            <a:ext cx="8075613" cy="69215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Century Schoolbook" pitchFamily="18" charset="0"/>
              </a:rPr>
              <a:t>Народные приметы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000100" y="1428736"/>
            <a:ext cx="7429552" cy="61658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latin typeface="Century Schoolbook" pitchFamily="18" charset="0"/>
              </a:rPr>
              <a:t>Лопаются серёжки у берёзки – время снять хлеб.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latin typeface="Century Schoolbook" pitchFamily="18" charset="0"/>
              </a:rPr>
              <a:t>Овёс сей, когда берёза распускается.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latin typeface="Century Schoolbook" pitchFamily="18" charset="0"/>
              </a:rPr>
              <a:t>Весной берёзовый сок невкусен – хлеб уродится на славу.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2000" dirty="0" smtClean="0">
                <a:latin typeface="Century Schoolbook" pitchFamily="18" charset="0"/>
              </a:rPr>
              <a:t>Хотите узнать, какое будет лето? Присмотритесь к берёзам.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latin typeface="Century Schoolbook" pitchFamily="18" charset="0"/>
              </a:rPr>
              <a:t>Если весною берёза перед ольхою лист распустит, то лето будет сухое, а если ольха наперёд – мокрое.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latin typeface="Century Schoolbook" pitchFamily="18" charset="0"/>
              </a:rPr>
              <a:t>Из берёзы течёт много сока – к дождливому лету.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2000" dirty="0" smtClean="0">
                <a:latin typeface="Century Schoolbook" pitchFamily="18" charset="0"/>
              </a:rPr>
              <a:t>О том, какой  будет весна, берёзы рассказывают осенью.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latin typeface="Century Schoolbook" pitchFamily="18" charset="0"/>
              </a:rPr>
              <a:t>Листья начинают желтеть с верхушки – ждите ранней весны, снизу – поздней, а если равномерно – средней.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ru-RU" sz="2000" dirty="0" smtClean="0">
                <a:latin typeface="Century Schoolbook" pitchFamily="18" charset="0"/>
              </a:rPr>
              <a:t> И зиму берёзы могут предсказать.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latin typeface="Century Schoolbook" pitchFamily="18" charset="0"/>
              </a:rPr>
              <a:t>В начале октября с них лист не опал – снег ляжет поздно.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62950" cy="77470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latin typeface="Century Schoolbook" pitchFamily="18" charset="0"/>
              </a:rPr>
              <a:t>Разновидности берез</a:t>
            </a:r>
          </a:p>
        </p:txBody>
      </p:sp>
      <p:pic>
        <p:nvPicPr>
          <p:cNvPr id="23555" name="Picture 3" descr="Береза бородавчат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7" y="2000240"/>
            <a:ext cx="3429024" cy="3816350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4324" name="Rectangle 4"/>
          <p:cNvSpPr>
            <a:spLocks noChangeArrowheads="1"/>
          </p:cNvSpPr>
          <p:nvPr/>
        </p:nvSpPr>
        <p:spPr bwMode="auto">
          <a:xfrm>
            <a:off x="571472" y="100010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2800" b="1" dirty="0" err="1">
                <a:latin typeface="Century Schoolbook" pitchFamily="18" charset="0"/>
              </a:rPr>
              <a:t>Повислая</a:t>
            </a:r>
            <a:r>
              <a:rPr lang="ru-RU" sz="2800" b="1" dirty="0">
                <a:latin typeface="Century Schoolbook" pitchFamily="18" charset="0"/>
              </a:rPr>
              <a:t>, или бородавчатая береза</a:t>
            </a:r>
          </a:p>
        </p:txBody>
      </p:sp>
      <p:pic>
        <p:nvPicPr>
          <p:cNvPr id="23557" name="Picture 5" descr="Юородавчата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071678"/>
            <a:ext cx="3328988" cy="3816350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908175" y="5949950"/>
            <a:ext cx="5759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latin typeface="Century Schoolbook" pitchFamily="18" charset="0"/>
              </a:rPr>
              <a:t>Это известная всем береза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3900486" cy="1143000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latin typeface="Century Schoolbook" pitchFamily="18" charset="0"/>
              </a:rPr>
              <a:t>Береза пушистая</a:t>
            </a:r>
          </a:p>
        </p:txBody>
      </p:sp>
      <p:pic>
        <p:nvPicPr>
          <p:cNvPr id="186371" name="Picture 3" descr="0530570521240500500500480530480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928670"/>
            <a:ext cx="3293989" cy="2428892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785786" y="3429000"/>
            <a:ext cx="75596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>
                <a:latin typeface="Century Schoolbook" pitchFamily="18" charset="0"/>
              </a:rPr>
              <a:t>«Соседка» бородавчатой березы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43438" y="0"/>
            <a:ext cx="40433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  <a:ea typeface="+mj-ea"/>
                <a:cs typeface="+mj-cs"/>
              </a:rPr>
              <a:t>Карликовая береза</a:t>
            </a:r>
          </a:p>
        </p:txBody>
      </p:sp>
      <p:pic>
        <p:nvPicPr>
          <p:cNvPr id="6" name="Picture 3" descr="карликовая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72066" y="857232"/>
            <a:ext cx="3219137" cy="2428892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143504" y="3357562"/>
            <a:ext cx="32147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Century Schoolbook" pitchFamily="18" charset="0"/>
              </a:rPr>
              <a:t>Низкая кустарниковая береза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00034" y="3714752"/>
            <a:ext cx="8291513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  <a:ea typeface="+mj-ea"/>
                <a:cs typeface="+mj-cs"/>
              </a:rPr>
              <a:t>Каменная береза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643174" y="6072206"/>
            <a:ext cx="38576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Century Schoolbook" pitchFamily="18" charset="0"/>
              </a:rPr>
              <a:t>Прочная древесина,  не тонет в воде</a:t>
            </a:r>
          </a:p>
        </p:txBody>
      </p:sp>
      <p:pic>
        <p:nvPicPr>
          <p:cNvPr id="10" name="Picture 5" descr="каменна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929066"/>
            <a:ext cx="1714512" cy="2296868"/>
          </a:xfrm>
          <a:prstGeom prst="roundRect">
            <a:avLst>
              <a:gd name="adj" fmla="val 16667"/>
            </a:avLst>
          </a:prstGeom>
          <a:ln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6" descr="Каменные берез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3857628"/>
            <a:ext cx="1704995" cy="2273048"/>
          </a:xfrm>
          <a:prstGeom prst="roundRect">
            <a:avLst>
              <a:gd name="adj" fmla="val 16667"/>
            </a:avLst>
          </a:prstGeom>
          <a:ln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3" descr="Мертвая каменная берез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4429132"/>
            <a:ext cx="3214710" cy="1524033"/>
          </a:xfrm>
          <a:prstGeom prst="roundRect">
            <a:avLst>
              <a:gd name="adj" fmla="val 16667"/>
            </a:avLst>
          </a:prstGeom>
          <a:ln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latin typeface="Century Schoolbook" pitchFamily="18" charset="0"/>
              </a:rPr>
              <a:t>Праздник Русской берёзки</a:t>
            </a:r>
          </a:p>
        </p:txBody>
      </p:sp>
      <p:sp>
        <p:nvSpPr>
          <p:cNvPr id="28675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86315" y="1125538"/>
            <a:ext cx="4357686" cy="57324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Берёзка, берёзка,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Завивайся, кудрява!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К тебе девушки пришли,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К тебе красные пришли,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Пироги принесли </a:t>
            </a:r>
            <a:endParaRPr lang="en-US" sz="2000" b="1" dirty="0" smtClean="0">
              <a:latin typeface="Century Schoolbook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Со яичницей.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Под тобою, берёзонька,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Не мак цветёт,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Не огонь горит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Красные девушки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В хороводе стоят,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Про тебя, берёзонька,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dirty="0" smtClean="0">
                <a:latin typeface="Century Schoolbook" pitchFamily="18" charset="0"/>
              </a:rPr>
              <a:t>Всё песни поют.</a:t>
            </a:r>
          </a:p>
        </p:txBody>
      </p:sp>
      <p:pic>
        <p:nvPicPr>
          <p:cNvPr id="5" name="Picture 10" descr="69442_berez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1000108"/>
            <a:ext cx="3643338" cy="3908784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1142976" y="2928934"/>
            <a:ext cx="3563937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  <a:ea typeface="+mj-ea"/>
                <a:cs typeface="+mj-cs"/>
              </a:rPr>
              <a:t>Символ любимого праздника на Руси – Троицы.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357422" y="277813"/>
            <a:ext cx="6462728" cy="2143125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latin typeface="Century Schoolbook" pitchFamily="18" charset="0"/>
              </a:rPr>
              <a:t>Мало леса – береги! </a:t>
            </a:r>
            <a:br>
              <a:rPr lang="ru-RU" sz="4000" b="1" dirty="0" smtClean="0">
                <a:latin typeface="Century Schoolbook" pitchFamily="18" charset="0"/>
              </a:rPr>
            </a:br>
            <a:r>
              <a:rPr lang="ru-RU" sz="4000" b="1" dirty="0" smtClean="0">
                <a:latin typeface="Century Schoolbook" pitchFamily="18" charset="0"/>
              </a:rPr>
              <a:t>Много леса - не руби!</a:t>
            </a:r>
            <a:br>
              <a:rPr lang="ru-RU" sz="4000" b="1" dirty="0" smtClean="0">
                <a:latin typeface="Century Schoolbook" pitchFamily="18" charset="0"/>
              </a:rPr>
            </a:br>
            <a:r>
              <a:rPr lang="ru-RU" sz="4000" b="1" dirty="0" smtClean="0">
                <a:latin typeface="Century Schoolbook" pitchFamily="18" charset="0"/>
              </a:rPr>
              <a:t>Нет леса – посади!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idx="1"/>
          </p:nvPr>
        </p:nvSpPr>
        <p:spPr>
          <a:xfrm>
            <a:off x="928662" y="2492375"/>
            <a:ext cx="7572428" cy="3508393"/>
          </a:xfrm>
        </p:spPr>
        <p:txBody>
          <a:bodyPr/>
          <a:lstStyle/>
          <a:p>
            <a:pPr eaLnBrk="1" hangingPunct="1"/>
            <a:endParaRPr lang="ru-RU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2400" i="1" dirty="0" smtClean="0"/>
              <a:t>Самые страшные для березы действия человека: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i="1" dirty="0" smtClean="0">
                <a:latin typeface="Georgia" pitchFamily="18" charset="0"/>
              </a:rPr>
              <a:t>- вырубка леса;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i="1" dirty="0" smtClean="0">
                <a:latin typeface="Georgia" pitchFamily="18" charset="0"/>
              </a:rPr>
              <a:t>- лесные пожары;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i="1" dirty="0" smtClean="0">
                <a:latin typeface="Georgia" pitchFamily="18" charset="0"/>
              </a:rPr>
              <a:t>- надписи на деревьях;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i="1" dirty="0" smtClean="0">
                <a:latin typeface="Georgia" pitchFamily="18" charset="0"/>
              </a:rPr>
              <a:t>- неразумная добыча березового сока.</a:t>
            </a:r>
          </a:p>
          <a:p>
            <a:pPr eaLnBrk="1" hangingPunct="1"/>
            <a:endParaRPr lang="ru-RU" sz="2400" b="1" i="1" dirty="0" smtClean="0">
              <a:latin typeface="Georgia" pitchFamily="18" charset="0"/>
            </a:endParaRPr>
          </a:p>
        </p:txBody>
      </p:sp>
      <p:pic>
        <p:nvPicPr>
          <p:cNvPr id="4" name="Picture 7" descr="DSCN07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642918"/>
            <a:ext cx="1535917" cy="2143140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674658" y="5286388"/>
            <a:ext cx="8469342" cy="4241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Сохраним природу для будущих поколений!</a:t>
            </a:r>
          </a:p>
        </p:txBody>
      </p:sp>
      <p:pic>
        <p:nvPicPr>
          <p:cNvPr id="6" name="Picture 4" descr="u9_1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3500438"/>
            <a:ext cx="1814507" cy="1360880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latin typeface="Georgia" pitchFamily="18" charset="0"/>
              </a:rPr>
              <a:t>А можем  ли человека назвать другом березы?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500166" y="1500174"/>
            <a:ext cx="7138987" cy="49688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entury Schoolbook" pitchFamily="18" charset="0"/>
              </a:rPr>
              <a:t>Забывчивый охотник на привале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entury Schoolbook" pitchFamily="18" charset="0"/>
              </a:rPr>
              <a:t>Не потушил, не затоптал костра.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entury Schoolbook" pitchFamily="18" charset="0"/>
              </a:rPr>
              <a:t>Он в лес ушел, а ветки догорали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entury Schoolbook" pitchFamily="18" charset="0"/>
              </a:rPr>
              <a:t>И нехотя чадили у костра.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entury Schoolbook" pitchFamily="18" charset="0"/>
              </a:rPr>
              <a:t>А утром ветер разогнал туманы,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entury Schoolbook" pitchFamily="18" charset="0"/>
              </a:rPr>
              <a:t>И ожил потухающий костер,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entury Schoolbook" pitchFamily="18" charset="0"/>
              </a:rPr>
              <a:t>И, сыпля искры посреди поляны,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entury Schoolbook" pitchFamily="18" charset="0"/>
              </a:rPr>
              <a:t>Багровые лохмотья распростер.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54" name="Picture 10" descr="PICT004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23074" y="785794"/>
            <a:ext cx="3291704" cy="5214974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4819" name="Rectangle 9"/>
          <p:cNvSpPr>
            <a:spLocks noGrp="1" noChangeArrowheads="1"/>
          </p:cNvSpPr>
          <p:nvPr>
            <p:ph sz="half" idx="2"/>
          </p:nvPr>
        </p:nvSpPr>
        <p:spPr>
          <a:xfrm>
            <a:off x="4286248" y="1285860"/>
            <a:ext cx="4427537" cy="47529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b="1" i="1" dirty="0" smtClean="0">
                <a:latin typeface="Georgia" pitchFamily="18" charset="0"/>
              </a:rPr>
              <a:t>Охранять берёзку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b="1" i="1" dirty="0" smtClean="0">
                <a:latin typeface="Georgia" pitchFamily="18" charset="0"/>
              </a:rPr>
              <a:t>Станем мы гурьбою,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b="1" i="1" dirty="0" smtClean="0">
                <a:latin typeface="Georgia" pitchFamily="18" charset="0"/>
              </a:rPr>
              <a:t>Чтоб краса-берёзка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b="1" i="1" dirty="0" smtClean="0">
                <a:latin typeface="Georgia" pitchFamily="18" charset="0"/>
              </a:rPr>
              <a:t>Выросла большою!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Century Schoolbook" pitchFamily="18" charset="0"/>
              </a:rPr>
              <a:t>План озеленения</a:t>
            </a:r>
            <a:r>
              <a:rPr lang="ru-RU" sz="3200" b="1" dirty="0" smtClean="0">
                <a:latin typeface="Century Schoolbook" pitchFamily="18" charset="0"/>
              </a:rPr>
              <a:t> </a:t>
            </a:r>
            <a:br>
              <a:rPr lang="ru-RU" sz="3200" b="1" dirty="0" smtClean="0">
                <a:latin typeface="Century Schoolbook" pitchFamily="18" charset="0"/>
              </a:rPr>
            </a:br>
            <a:r>
              <a:rPr lang="ru-RU" sz="3200" b="1" dirty="0" smtClean="0">
                <a:latin typeface="Century Schoolbook" pitchFamily="18" charset="0"/>
              </a:rPr>
              <a:t>школьного участка</a:t>
            </a:r>
          </a:p>
        </p:txBody>
      </p:sp>
      <p:sp>
        <p:nvSpPr>
          <p:cNvPr id="215046" name="Rectangle 6"/>
          <p:cNvSpPr>
            <a:spLocks noChangeArrowheads="1"/>
          </p:cNvSpPr>
          <p:nvPr/>
        </p:nvSpPr>
        <p:spPr bwMode="auto">
          <a:xfrm>
            <a:off x="2286000" y="2316163"/>
            <a:ext cx="5670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ru-RU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" name="Picture 4" descr="IMAGE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14488"/>
            <a:ext cx="3643338" cy="2771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4" name="Picture 8" descr="IMAGE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071810"/>
            <a:ext cx="4066453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4" name="Picture 4" descr="IMAGE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571479"/>
            <a:ext cx="7215238" cy="5786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5" name="Picture 5" descr="IMAGE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571481"/>
            <a:ext cx="6742135" cy="57150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103937"/>
          </a:xfrm>
        </p:spPr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endParaRPr lang="ru-RU" smtClean="0"/>
          </a:p>
        </p:txBody>
      </p:sp>
      <p:sp>
        <p:nvSpPr>
          <p:cNvPr id="278533" name="Rectangle 5"/>
          <p:cNvSpPr>
            <a:spLocks noChangeArrowheads="1"/>
          </p:cNvSpPr>
          <p:nvPr/>
        </p:nvSpPr>
        <p:spPr bwMode="auto">
          <a:xfrm>
            <a:off x="1023938" y="1125538"/>
            <a:ext cx="7364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4000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8534" name="Rectangle 6"/>
          <p:cNvSpPr>
            <a:spLocks noChangeArrowheads="1"/>
          </p:cNvSpPr>
          <p:nvPr/>
        </p:nvSpPr>
        <p:spPr bwMode="auto">
          <a:xfrm>
            <a:off x="857224" y="428604"/>
            <a:ext cx="760415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>
                <a:latin typeface="Century Schoolbook" pitchFamily="18" charset="0"/>
              </a:rPr>
              <a:t>Наше предложение:</a:t>
            </a:r>
          </a:p>
          <a:p>
            <a:pPr algn="ctr">
              <a:defRPr/>
            </a:pPr>
            <a:r>
              <a:rPr lang="ru-RU" sz="2800" dirty="0" smtClean="0">
                <a:latin typeface="Century Schoolbook" pitchFamily="18" charset="0"/>
              </a:rPr>
              <a:t>   </a:t>
            </a:r>
            <a:r>
              <a:rPr lang="ru-RU" sz="2800" dirty="0">
                <a:latin typeface="Century Schoolbook" pitchFamily="18" charset="0"/>
              </a:rPr>
              <a:t>ввести в традицию школы посадку берёз 1 сентября родителями первоклассников и выпускниками 11-х классов.</a:t>
            </a:r>
          </a:p>
        </p:txBody>
      </p:sp>
      <p:pic>
        <p:nvPicPr>
          <p:cNvPr id="1026" name="Picture 2" descr="C:\Users\пользователь\Desktop\ФЛЕШКА 2 класс\ФОТО 2 А\кннея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056" y="2428868"/>
            <a:ext cx="5898122" cy="3786214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Century Schoolbook" pitchFamily="18" charset="0"/>
              </a:rPr>
              <a:t>Что же даёт человеку берёза? 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785786" y="1600200"/>
            <a:ext cx="750099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i="1" dirty="0" smtClean="0"/>
              <a:t>    </a:t>
            </a:r>
            <a:r>
              <a:rPr lang="ru-RU" sz="2400" b="1" dirty="0" smtClean="0">
                <a:latin typeface="Century Schoolbook" pitchFamily="18" charset="0"/>
              </a:rPr>
              <a:t>Самое главное берёза обогащает воздух кислородом, без которого человек не смог бы жить. Кора берёзы – береста заменяла писчую бумагу. А ещё применяли бересту и как ранозаживляющий пластырь при ранах и ожогах. Делали из бересты музыкальные инструменты, и даже лёгкие лодки.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b="1" dirty="0" smtClean="0">
              <a:latin typeface="Century Schoolbook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 smtClean="0">
                <a:latin typeface="Century Schoolbook" pitchFamily="18" charset="0"/>
              </a:rPr>
              <a:t>   А вот деготь применяют не только в медицине, но и как смазочный материал.</a:t>
            </a:r>
            <a:r>
              <a:rPr lang="ru-RU" sz="2400" dirty="0" smtClean="0">
                <a:latin typeface="Century Schoolbook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075613" cy="414337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latin typeface="Century Schoolbook" pitchFamily="18" charset="0"/>
              </a:rPr>
              <a:t>Береза в руках умельцев</a:t>
            </a:r>
          </a:p>
        </p:txBody>
      </p:sp>
      <p:pic>
        <p:nvPicPr>
          <p:cNvPr id="70671" name="Picture 15" descr="Рисунок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8662" y="928670"/>
            <a:ext cx="3143272" cy="2369505"/>
          </a:xfrm>
          <a:prstGeom prst="roundRect">
            <a:avLst>
              <a:gd name="adj" fmla="val 16667"/>
            </a:avLst>
          </a:prstGeom>
          <a:ln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4" descr="P2090171"/>
          <p:cNvPicPr>
            <a:picLocks noChangeAspect="1" noChangeArrowheads="1"/>
          </p:cNvPicPr>
          <p:nvPr/>
        </p:nvPicPr>
        <p:blipFill>
          <a:blip r:embed="rId3" cstate="print"/>
          <a:srcRect l="-4390"/>
          <a:stretch>
            <a:fillRect/>
          </a:stretch>
        </p:blipFill>
        <p:spPr bwMode="auto">
          <a:xfrm>
            <a:off x="928662" y="3643313"/>
            <a:ext cx="3286148" cy="2465355"/>
          </a:xfrm>
          <a:prstGeom prst="roundRect">
            <a:avLst>
              <a:gd name="adj" fmla="val 16667"/>
            </a:avLst>
          </a:prstGeom>
          <a:ln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4214810" y="928670"/>
            <a:ext cx="4140200" cy="518477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</a:rPr>
              <a:t>А ещё берёза давала «во всю ночь свет», т.е. лучину. Ведь в старое время электричества не было и здесь люди нашли применение берёзе. На Руси почти вся домашняя утварь делалась из бересты: корзины, плетёные короба, посуда для солений, варений, воды. В такой посуде, словно в термосе, вода не замерзает даже в трескучий мороз, а в жару не нагревается: солнце бересту не пропекает.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8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</a:rPr>
              <a:t>  Для женских занятий – прядения и тканья, делали из берёзовой древесины самопрялку с крутящимся колесом.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0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991475" cy="1125538"/>
          </a:xfrm>
        </p:spPr>
        <p:txBody>
          <a:bodyPr/>
          <a:lstStyle/>
          <a:p>
            <a:pPr eaLnBrk="1" hangingPunct="1"/>
            <a:r>
              <a:rPr lang="ru-RU" i="1" dirty="0" smtClean="0">
                <a:latin typeface="Georgia" pitchFamily="18" charset="0"/>
              </a:rPr>
              <a:t/>
            </a:r>
            <a:br>
              <a:rPr lang="ru-RU" i="1" dirty="0" smtClean="0">
                <a:latin typeface="Georgia" pitchFamily="18" charset="0"/>
              </a:rPr>
            </a:br>
            <a:r>
              <a:rPr lang="ru-RU" sz="2400" b="1" dirty="0" smtClean="0">
                <a:latin typeface="Century Schoolbook" pitchFamily="18" charset="0"/>
              </a:rPr>
              <a:t>Какие красивые игрушки </a:t>
            </a:r>
            <a:br>
              <a:rPr lang="ru-RU" sz="2400" b="1" dirty="0" smtClean="0">
                <a:latin typeface="Century Schoolbook" pitchFamily="18" charset="0"/>
              </a:rPr>
            </a:br>
            <a:r>
              <a:rPr lang="ru-RU" sz="2400" b="1" dirty="0" smtClean="0">
                <a:latin typeface="Century Schoolbook" pitchFamily="18" charset="0"/>
              </a:rPr>
              <a:t>делались из бересты! </a:t>
            </a:r>
            <a:br>
              <a:rPr lang="ru-RU" sz="2400" b="1" dirty="0" smtClean="0">
                <a:latin typeface="Century Schoolbook" pitchFamily="18" charset="0"/>
              </a:rPr>
            </a:br>
            <a:endParaRPr lang="ru-RU" sz="3200" b="1" dirty="0" smtClean="0">
              <a:latin typeface="Century Schoolbook" pitchFamily="18" charset="0"/>
            </a:endParaRPr>
          </a:p>
        </p:txBody>
      </p:sp>
      <p:pic>
        <p:nvPicPr>
          <p:cNvPr id="81927" name="Picture 7" descr="P209017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00" y="1142984"/>
            <a:ext cx="3500462" cy="3500462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5060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714348" y="4857760"/>
            <a:ext cx="4286280" cy="43926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>
                <a:latin typeface="Century Schoolbook" pitchFamily="18" charset="0"/>
              </a:rPr>
              <a:t>И плетёные погремушки, и «жар-птицы» из щепы, и резные фигурки из древесины и капа.</a:t>
            </a:r>
          </a:p>
        </p:txBody>
      </p:sp>
      <p:pic>
        <p:nvPicPr>
          <p:cNvPr id="5" name="Picture 5" descr="P20901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071546"/>
            <a:ext cx="2914088" cy="2214578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3429000"/>
            <a:ext cx="2714644" cy="2904944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64" name="Rectangle 8"/>
          <p:cNvSpPr>
            <a:spLocks noGrp="1" noChangeArrowheads="1"/>
          </p:cNvSpPr>
          <p:nvPr>
            <p:ph type="title"/>
          </p:nvPr>
        </p:nvSpPr>
        <p:spPr>
          <a:xfrm>
            <a:off x="539750" y="277813"/>
            <a:ext cx="8147050" cy="630237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latin typeface="Century Schoolbook" pitchFamily="18" charset="0"/>
              </a:rPr>
              <a:t>Берёза-талисман</a:t>
            </a:r>
          </a:p>
        </p:txBody>
      </p:sp>
      <p:pic>
        <p:nvPicPr>
          <p:cNvPr id="224273" name="Picture 17" descr="IMG_883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28794" y="1071546"/>
            <a:ext cx="1928826" cy="2572390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4274" name="Picture 18" descr="S202012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571604" y="3929066"/>
            <a:ext cx="2917825" cy="2189162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4267" name="Rectangle 11"/>
          <p:cNvSpPr>
            <a:spLocks noGrp="1" noChangeArrowheads="1"/>
          </p:cNvSpPr>
          <p:nvPr>
            <p:ph type="body" sz="half" idx="3"/>
          </p:nvPr>
        </p:nvSpPr>
        <p:spPr>
          <a:xfrm>
            <a:off x="4214810" y="1142984"/>
            <a:ext cx="4038600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2800" b="1" i="1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5400" b="1" i="1" dirty="0" smtClean="0"/>
              <a:t>22 декабря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5400" b="1" i="1" dirty="0" smtClean="0"/>
          </a:p>
          <a:p>
            <a:pPr algn="ctr" eaLnBrk="1" hangingPunct="1">
              <a:buFont typeface="Wingdings" pitchFamily="2" charset="2"/>
              <a:buNone/>
            </a:pPr>
            <a:endParaRPr lang="ru-RU" sz="5400" b="1" i="1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5400" b="1" i="1" dirty="0" smtClean="0"/>
              <a:t>24 июня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54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latin typeface="Century Schoolbook" pitchFamily="18" charset="0"/>
              </a:rPr>
              <a:t>Вот так живет березка…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928662" y="1600200"/>
            <a:ext cx="3214710" cy="1685924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Century Schoolbook" pitchFamily="18" charset="0"/>
              </a:rPr>
              <a:t>Вот мы и выяснили, как живет березка. Давайте сделаем ее жизнь длиннее.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Century Schoolbook" pitchFamily="18" charset="0"/>
              </a:rPr>
              <a:t>Персонаж чеховской пьесы «Дядя Ваня» доктор Астров говорит: «Когда я сажаю березы и потом вижу, как они зеленеют, качаются от ветра, душа моя наполняется гордостью» 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Century Schoolbook" pitchFamily="18" charset="0"/>
              </a:rPr>
              <a:t>Пусть дольше она радует нас своим гордым видом. Давайте же и мы будем сажать деревья, растить их и беречь!</a:t>
            </a:r>
          </a:p>
        </p:txBody>
      </p:sp>
      <p:pic>
        <p:nvPicPr>
          <p:cNvPr id="4" name="Picture 11" descr="DSCN07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214422"/>
            <a:ext cx="2402103" cy="3371372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7"/>
          <p:cNvSpPr txBox="1">
            <a:spLocks noChangeArrowheads="1"/>
          </p:cNvSpPr>
          <p:nvPr/>
        </p:nvSpPr>
        <p:spPr>
          <a:xfrm>
            <a:off x="4786314" y="4214818"/>
            <a:ext cx="4000528" cy="2809849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Schoolbook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Schoolbook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  <a:ea typeface="+mn-ea"/>
                <a:cs typeface="+mn-cs"/>
              </a:rPr>
              <a:t>Опять о них, кудрявых и белёсых…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  <a:ea typeface="+mn-ea"/>
                <a:cs typeface="+mn-cs"/>
              </a:rPr>
              <a:t>А что тут делать, если на Руси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  <a:ea typeface="+mn-ea"/>
                <a:cs typeface="+mn-cs"/>
              </a:rPr>
              <a:t>У всех дорог встречаются берёзы,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  <a:ea typeface="+mn-ea"/>
                <a:cs typeface="+mn-cs"/>
              </a:rPr>
              <a:t>Хоть день,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  <a:ea typeface="+mn-ea"/>
                <a:cs typeface="+mn-cs"/>
              </a:rPr>
              <a:t>     Хоть год,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Schoolbook" pitchFamily="18" charset="0"/>
                <a:ea typeface="+mn-ea"/>
                <a:cs typeface="+mn-cs"/>
              </a:rPr>
              <a:t>         Хоть вечность колеси!..</a:t>
            </a:r>
          </a:p>
        </p:txBody>
      </p:sp>
      <p:pic>
        <p:nvPicPr>
          <p:cNvPr id="6" name="Сябры - Вы шумите, берез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1142976" y="578645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1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ясная полян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r="40909"/>
          <a:stretch>
            <a:fillRect/>
          </a:stretch>
        </p:blipFill>
        <p:spPr>
          <a:xfrm>
            <a:off x="1000100" y="642918"/>
            <a:ext cx="2942193" cy="4167195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9155" name="Rectangle 14"/>
          <p:cNvSpPr>
            <a:spLocks noGrp="1" noChangeArrowheads="1"/>
          </p:cNvSpPr>
          <p:nvPr>
            <p:ph sz="half" idx="2"/>
          </p:nvPr>
        </p:nvSpPr>
        <p:spPr>
          <a:xfrm>
            <a:off x="4500562" y="500042"/>
            <a:ext cx="3710014" cy="6858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000" dirty="0" smtClean="0">
                <a:latin typeface="Century Schoolbook" pitchFamily="18" charset="0"/>
              </a:rPr>
              <a:t>Где бы ни росла берёза – всюду она приносит людям радость и свет.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dirty="0" smtClean="0">
                <a:latin typeface="Century Schoolbook" pitchFamily="18" charset="0"/>
              </a:rPr>
              <a:t>Берёза символ России, нашей Родины!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dirty="0" smtClean="0">
                <a:latin typeface="Century Schoolbook" pitchFamily="18" charset="0"/>
              </a:rPr>
              <a:t>И быть ей на наших просторах вечно, потому что вечен наш народ, вечна земля Русская!</a:t>
            </a:r>
          </a:p>
        </p:txBody>
      </p:sp>
      <p:pic>
        <p:nvPicPr>
          <p:cNvPr id="4" name="Picture 4" descr="Pict000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3643314"/>
            <a:ext cx="3429024" cy="2541121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Любэ_-_Березы_(feat._Сергей_Безруков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000100" y="550070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</TotalTime>
  <Words>1150</Words>
  <Application>Microsoft PowerPoint</Application>
  <PresentationFormat>Экран (4:3)</PresentationFormat>
  <Paragraphs>160</Paragraphs>
  <Slides>33</Slides>
  <Notes>0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«Берёзка –  символ Родины моей!»</vt:lpstr>
      <vt:lpstr>Содержание</vt:lpstr>
      <vt:lpstr>Слайд 3</vt:lpstr>
      <vt:lpstr>                                      </vt:lpstr>
      <vt:lpstr>Слайд 5</vt:lpstr>
      <vt:lpstr>Слайд 6</vt:lpstr>
      <vt:lpstr>Слайд 7</vt:lpstr>
      <vt:lpstr>Сочинения детей</vt:lpstr>
      <vt:lpstr>Вечно жить берёзовым рощам… Рисунки детей </vt:lpstr>
      <vt:lpstr>Слайд 10</vt:lpstr>
      <vt:lpstr>Художники о березе</vt:lpstr>
      <vt:lpstr>Слайд 12</vt:lpstr>
      <vt:lpstr>Воспета во все времена…</vt:lpstr>
      <vt:lpstr>Слайд 14</vt:lpstr>
      <vt:lpstr>Береза - лекарь</vt:lpstr>
      <vt:lpstr> Есть и ещё народно-медицинское средство «от всех болезней» - русская баня!  А берёзовый веник –  не просто атрибут,  а хорошее массажное средство.  Недаром, выходя из бани, человек чувствует себя помолодевшим. </vt:lpstr>
      <vt:lpstr>Народные приметы</vt:lpstr>
      <vt:lpstr>Разновидности берез</vt:lpstr>
      <vt:lpstr>Береза пушистая</vt:lpstr>
      <vt:lpstr>Праздник Русской берёзки</vt:lpstr>
      <vt:lpstr>Мало леса – береги!  Много леса - не руби! Нет леса – посади!</vt:lpstr>
      <vt:lpstr>А можем  ли человека назвать другом березы?</vt:lpstr>
      <vt:lpstr>Слайд 23</vt:lpstr>
      <vt:lpstr>План озеленения  школьного участка</vt:lpstr>
      <vt:lpstr>Слайд 25</vt:lpstr>
      <vt:lpstr>Слайд 26</vt:lpstr>
      <vt:lpstr> </vt:lpstr>
      <vt:lpstr>Что же даёт человеку берёза? </vt:lpstr>
      <vt:lpstr>Береза в руках умельцев</vt:lpstr>
      <vt:lpstr> Какие красивые игрушки  делались из бересты!  </vt:lpstr>
      <vt:lpstr>Берёза-талисман</vt:lpstr>
      <vt:lpstr>Вот так живет березка…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«Нет дерева сердцу милей...»</dc:title>
  <dc:creator>E_Soft</dc:creator>
  <cp:lastModifiedBy>пользователь</cp:lastModifiedBy>
  <cp:revision>93</cp:revision>
  <dcterms:created xsi:type="dcterms:W3CDTF">2007-03-04T06:18:23Z</dcterms:created>
  <dcterms:modified xsi:type="dcterms:W3CDTF">2017-05-05T04:22:45Z</dcterms:modified>
</cp:coreProperties>
</file>