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wmf" ContentType="image/x-wmf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23"/>
  </p:notesMasterIdLst>
  <p:handoutMasterIdLst>
    <p:handoutMasterId r:id="rId24"/>
  </p:handoutMasterIdLst>
  <p:sldIdLst>
    <p:sldId id="330" r:id="rId2"/>
    <p:sldId id="385" r:id="rId3"/>
    <p:sldId id="331" r:id="rId4"/>
    <p:sldId id="384" r:id="rId5"/>
    <p:sldId id="318" r:id="rId6"/>
    <p:sldId id="386" r:id="rId7"/>
    <p:sldId id="397" r:id="rId8"/>
    <p:sldId id="389" r:id="rId9"/>
    <p:sldId id="387" r:id="rId10"/>
    <p:sldId id="388" r:id="rId11"/>
    <p:sldId id="393" r:id="rId12"/>
    <p:sldId id="391" r:id="rId13"/>
    <p:sldId id="337" r:id="rId14"/>
    <p:sldId id="392" r:id="rId15"/>
    <p:sldId id="371" r:id="rId16"/>
    <p:sldId id="395" r:id="rId17"/>
    <p:sldId id="394" r:id="rId18"/>
    <p:sldId id="342" r:id="rId19"/>
    <p:sldId id="360" r:id="rId20"/>
    <p:sldId id="351" r:id="rId21"/>
    <p:sldId id="353" r:id="rId2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FF33"/>
    <a:srgbClr val="006600"/>
    <a:srgbClr val="CCFF99"/>
    <a:srgbClr val="FFFFCC"/>
    <a:srgbClr val="FFCC00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546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56" d="100"/>
          <a:sy n="56" d="100"/>
        </p:scale>
        <p:origin x="-2886" y="-102"/>
      </p:cViewPr>
      <p:guideLst>
        <p:guide orient="horz" pos="2880"/>
        <p:guide pos="2160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65ADC7C-CCD2-4230-BB4F-5A3405D67042}" type="datetimeFigureOut">
              <a:rPr lang="ru-RU" smtClean="0"/>
              <a:pPr/>
              <a:t>02.02.2017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8218F48-C0A2-4952-9778-590782AF921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94244027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9FA3847-4608-4092-A1CD-A21CF4026FBD}" type="datetimeFigureOut">
              <a:rPr lang="ru-RU" smtClean="0"/>
              <a:pPr/>
              <a:t>02.02.2017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BB56F9F-0F85-47B4-8235-BA0C9225525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8832019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6E8643F3-D573-479B-8944-C85CB78C94C4}" type="slidenum">
              <a:rPr lang="ru-RU" smtClean="0"/>
              <a:pPr/>
              <a:t>7</a:t>
            </a:fld>
            <a:endParaRPr lang="ru-RU" smtClean="0"/>
          </a:p>
        </p:txBody>
      </p:sp>
      <p:sp>
        <p:nvSpPr>
          <p:cNvPr id="665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6564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ru-RU" smtClean="0"/>
              <a:t>Цель этого упражнения – формирование у учащихся потребности в четкой формулировке определения понятия. Так, два утверждения «</a:t>
            </a:r>
            <a:r>
              <a:rPr lang="ru-RU" b="1" smtClean="0"/>
              <a:t>- отрезок – это часть прямой;» и «- луч – это часть прямой;» </a:t>
            </a:r>
            <a:r>
              <a:rPr lang="ru-RU" smtClean="0"/>
              <a:t>каждое из которых является верным, не может дать полного представления о том что такое отрезок и что такое луч. Поэтому у школьников возникает потребность дать более точное описание понятия. Таким образом достигается поставленная цель.</a:t>
            </a:r>
            <a:endParaRPr lang="ru-RU" b="1" smtClean="0"/>
          </a:p>
          <a:p>
            <a:pPr eaLnBrk="1" hangingPunct="1">
              <a:spcBef>
                <a:spcPct val="0"/>
              </a:spcBef>
            </a:pPr>
            <a:endParaRPr lang="ru-RU" b="1" smtClean="0"/>
          </a:p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0B4DD725-C8EB-4660-9870-5711AC57BC71}" type="slidenum">
              <a:rPr lang="ru-RU" smtClean="0"/>
              <a:pPr/>
              <a:t>18</a:t>
            </a:fld>
            <a:endParaRPr lang="ru-RU" smtClean="0"/>
          </a:p>
        </p:txBody>
      </p:sp>
      <p:sp>
        <p:nvSpPr>
          <p:cNvPr id="624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2468" name="Rectangle 3"/>
          <p:cNvSpPr>
            <a:spLocks noGrp="1" noChangeArrowheads="1"/>
          </p:cNvSpPr>
          <p:nvPr>
            <p:ph type="body" idx="1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D8957C-FC3C-4F59-BF1C-0C5396616ED8}" type="datetimeFigureOut">
              <a:rPr lang="ru-RU" smtClean="0"/>
              <a:pPr/>
              <a:t>02.02.2017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D7970-3F6E-41E6-832E-6F3859D3B2D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wipe dir="u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D8957C-FC3C-4F59-BF1C-0C5396616ED8}" type="datetimeFigureOut">
              <a:rPr lang="ru-RU" smtClean="0"/>
              <a:pPr/>
              <a:t>02.02.2017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D7970-3F6E-41E6-832E-6F3859D3B2D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wipe dir="u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D8957C-FC3C-4F59-BF1C-0C5396616ED8}" type="datetimeFigureOut">
              <a:rPr lang="ru-RU" smtClean="0"/>
              <a:pPr/>
              <a:t>02.02.2017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D7970-3F6E-41E6-832E-6F3859D3B2D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wipe dir="u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D8957C-FC3C-4F59-BF1C-0C5396616ED8}" type="datetimeFigureOut">
              <a:rPr lang="ru-RU" smtClean="0"/>
              <a:pPr/>
              <a:t>02.02.2017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D7970-3F6E-41E6-832E-6F3859D3B2D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wipe dir="u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D8957C-FC3C-4F59-BF1C-0C5396616ED8}" type="datetimeFigureOut">
              <a:rPr lang="ru-RU" smtClean="0"/>
              <a:pPr/>
              <a:t>02.02.2017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D7970-3F6E-41E6-832E-6F3859D3B2D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wipe dir="u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D8957C-FC3C-4F59-BF1C-0C5396616ED8}" type="datetimeFigureOut">
              <a:rPr lang="ru-RU" smtClean="0"/>
              <a:pPr/>
              <a:t>02.02.2017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D7970-3F6E-41E6-832E-6F3859D3B2D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wipe dir="u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D8957C-FC3C-4F59-BF1C-0C5396616ED8}" type="datetimeFigureOut">
              <a:rPr lang="ru-RU" smtClean="0"/>
              <a:pPr/>
              <a:t>02.02.2017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D7970-3F6E-41E6-832E-6F3859D3B2D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wipe dir="u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D8957C-FC3C-4F59-BF1C-0C5396616ED8}" type="datetimeFigureOut">
              <a:rPr lang="ru-RU" smtClean="0"/>
              <a:pPr/>
              <a:t>02.02.2017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D7970-3F6E-41E6-832E-6F3859D3B2D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wipe dir="u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D8957C-FC3C-4F59-BF1C-0C5396616ED8}" type="datetimeFigureOut">
              <a:rPr lang="ru-RU" smtClean="0"/>
              <a:pPr/>
              <a:t>02.02.2017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D7970-3F6E-41E6-832E-6F3859D3B2D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wipe dir="u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D8957C-FC3C-4F59-BF1C-0C5396616ED8}" type="datetimeFigureOut">
              <a:rPr lang="ru-RU" smtClean="0"/>
              <a:pPr/>
              <a:t>02.02.2017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D7970-3F6E-41E6-832E-6F3859D3B2D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wipe dir="u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D8957C-FC3C-4F59-BF1C-0C5396616ED8}" type="datetimeFigureOut">
              <a:rPr lang="ru-RU" smtClean="0"/>
              <a:pPr/>
              <a:t>02.02.2017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D7970-3F6E-41E6-832E-6F3859D3B2D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wipe dir="u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 t="-3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4D8957C-FC3C-4F59-BF1C-0C5396616ED8}" type="datetimeFigureOut">
              <a:rPr lang="ru-RU" smtClean="0"/>
              <a:pPr/>
              <a:t>02.02.2017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96D7970-3F6E-41E6-832E-6F3859D3B2D2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ransition>
    <p:wipe dir="u"/>
  </p:transition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w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w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jpe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gif"/><Relationship Id="rId2" Type="http://schemas.openxmlformats.org/officeDocument/2006/relationships/image" Target="../media/image13.gi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7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gi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gif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emf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gi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5.png"/><Relationship Id="rId4" Type="http://schemas.openxmlformats.org/officeDocument/2006/relationships/image" Target="../media/image24.gi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500042"/>
            <a:ext cx="8229600" cy="1143000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ru-RU" sz="54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  <a:cs typeface="+mn-cs"/>
              </a:rPr>
              <a:t>Загадка</a:t>
            </a:r>
            <a:endParaRPr lang="ru-RU" sz="48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099" name="Содержимое 2"/>
          <p:cNvSpPr>
            <a:spLocks noGrp="1"/>
          </p:cNvSpPr>
          <p:nvPr>
            <p:ph idx="1"/>
          </p:nvPr>
        </p:nvSpPr>
        <p:spPr>
          <a:xfrm>
            <a:off x="2071670" y="1600200"/>
            <a:ext cx="6615130" cy="4525963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3600" dirty="0" smtClean="0"/>
              <a:t>   </a:t>
            </a:r>
            <a:r>
              <a:rPr lang="ru-RU" sz="3600" b="1" dirty="0" smtClean="0">
                <a:solidFill>
                  <a:schemeClr val="accent3">
                    <a:lumMod val="50000"/>
                  </a:schemeClr>
                </a:solidFill>
              </a:rPr>
              <a:t>Под линейку я рисую</a:t>
            </a:r>
            <a:br>
              <a:rPr lang="ru-RU" sz="3600" b="1" dirty="0" smtClean="0">
                <a:solidFill>
                  <a:schemeClr val="accent3">
                    <a:lumMod val="50000"/>
                  </a:schemeClr>
                </a:solidFill>
              </a:rPr>
            </a:br>
            <a:r>
              <a:rPr lang="ru-RU" sz="3600" b="1" dirty="0" smtClean="0">
                <a:solidFill>
                  <a:schemeClr val="accent3">
                    <a:lumMod val="50000"/>
                  </a:schemeClr>
                </a:solidFill>
              </a:rPr>
              <a:t>Очень ровную, простую</a:t>
            </a:r>
            <a:br>
              <a:rPr lang="ru-RU" sz="3600" b="1" dirty="0" smtClean="0">
                <a:solidFill>
                  <a:schemeClr val="accent3">
                    <a:lumMod val="50000"/>
                  </a:schemeClr>
                </a:solidFill>
              </a:rPr>
            </a:br>
            <a:r>
              <a:rPr lang="ru-RU" sz="3600" b="1" dirty="0" smtClean="0">
                <a:solidFill>
                  <a:schemeClr val="accent3">
                    <a:lumMod val="50000"/>
                  </a:schemeClr>
                </a:solidFill>
              </a:rPr>
              <a:t>Всем заметную черту.</a:t>
            </a:r>
            <a:br>
              <a:rPr lang="ru-RU" sz="3600" b="1" dirty="0" smtClean="0">
                <a:solidFill>
                  <a:schemeClr val="accent3">
                    <a:lumMod val="50000"/>
                  </a:schemeClr>
                </a:solidFill>
              </a:rPr>
            </a:br>
            <a:r>
              <a:rPr lang="ru-RU" sz="3600" b="1" dirty="0" smtClean="0">
                <a:solidFill>
                  <a:schemeClr val="accent3">
                    <a:lumMod val="50000"/>
                  </a:schemeClr>
                </a:solidFill>
              </a:rPr>
              <a:t>Как фигуру назову?</a:t>
            </a:r>
          </a:p>
        </p:txBody>
      </p:sp>
      <p:pic>
        <p:nvPicPr>
          <p:cNvPr id="4" name="Picture 4" descr="D:\Лена\картинки\анимация\смайлики\smiles-emocii-316.gif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929322" y="4071942"/>
            <a:ext cx="2357454" cy="2357454"/>
          </a:xfrm>
          <a:prstGeom prst="rect">
            <a:avLst/>
          </a:prstGeom>
          <a:noFill/>
        </p:spPr>
      </p:pic>
      <p:pic>
        <p:nvPicPr>
          <p:cNvPr id="5" name="Picture 4" descr="C:\Program Files\Microsoft Office\MEDIA\OFFICE14\Lines\j0115855.gi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-1380000" flipV="1">
            <a:off x="400622" y="4602844"/>
            <a:ext cx="8597245" cy="143287"/>
          </a:xfrm>
          <a:prstGeom prst="rect">
            <a:avLst/>
          </a:prstGeom>
          <a:solidFill>
            <a:schemeClr val="accent2"/>
          </a:solidFill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>
    <p:wipe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Овал 4"/>
          <p:cNvSpPr/>
          <p:nvPr/>
        </p:nvSpPr>
        <p:spPr>
          <a:xfrm>
            <a:off x="3286116" y="2571744"/>
            <a:ext cx="2000264" cy="1785950"/>
          </a:xfrm>
          <a:prstGeom prst="ellipse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3500430" y="2857496"/>
            <a:ext cx="1561761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Этапы работы</a:t>
            </a:r>
          </a:p>
        </p:txBody>
      </p:sp>
      <p:sp>
        <p:nvSpPr>
          <p:cNvPr id="8" name="Солнце 7"/>
          <p:cNvSpPr/>
          <p:nvPr/>
        </p:nvSpPr>
        <p:spPr>
          <a:xfrm>
            <a:off x="428596" y="0"/>
            <a:ext cx="8501122" cy="6643710"/>
          </a:xfrm>
          <a:prstGeom prst="sun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ru-RU" sz="105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lvl="0" algn="ctr"/>
            <a:r>
              <a:rPr lang="ru-RU" sz="3600" b="1" dirty="0" smtClean="0">
                <a:solidFill>
                  <a:schemeClr val="accent6">
                    <a:lumMod val="50000"/>
                  </a:schemeClr>
                </a:solidFill>
                <a:ea typeface="Times New Roman" pitchFamily="18" charset="0"/>
                <a:cs typeface="Times New Roman" pitchFamily="18" charset="0"/>
              </a:rPr>
              <a:t>Виды деятельности</a:t>
            </a:r>
          </a:p>
          <a:p>
            <a:pPr lvl="0" algn="ctr"/>
            <a:endParaRPr lang="ru-RU" sz="105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algn="ctr"/>
            <a:endParaRPr lang="ru-RU" dirty="0"/>
          </a:p>
        </p:txBody>
      </p:sp>
      <p:sp>
        <p:nvSpPr>
          <p:cNvPr id="11" name="Прямоугольник 10"/>
          <p:cNvSpPr/>
          <p:nvPr/>
        </p:nvSpPr>
        <p:spPr>
          <a:xfrm>
            <a:off x="572753" y="3036629"/>
            <a:ext cx="1851158" cy="8519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2400" b="1" dirty="0" smtClean="0">
                <a:solidFill>
                  <a:srgbClr val="002060"/>
                </a:solidFill>
                <a:ea typeface="Times New Roman" pitchFamily="18" charset="0"/>
                <a:cs typeface="Times New Roman" pitchFamily="18" charset="0"/>
              </a:rPr>
              <a:t>Работа в группах</a:t>
            </a:r>
            <a:endParaRPr lang="ru-RU" sz="2400" b="1" dirty="0" smtClean="0">
              <a:solidFill>
                <a:srgbClr val="002060"/>
              </a:solidFill>
              <a:cs typeface="Arial" pitchFamily="34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4000496" y="428604"/>
            <a:ext cx="1539332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ru-RU" sz="2400" b="1" dirty="0" smtClean="0">
                <a:solidFill>
                  <a:srgbClr val="002060"/>
                </a:solidFill>
                <a:ea typeface="Times New Roman" pitchFamily="18" charset="0"/>
                <a:cs typeface="Times New Roman" pitchFamily="18" charset="0"/>
              </a:rPr>
              <a:t>Создание </a:t>
            </a:r>
          </a:p>
          <a:p>
            <a:pPr lvl="0" algn="ctr"/>
            <a:r>
              <a:rPr lang="ru-RU" sz="2400" b="1" dirty="0" smtClean="0">
                <a:solidFill>
                  <a:srgbClr val="002060"/>
                </a:solidFill>
                <a:ea typeface="Times New Roman" pitchFamily="18" charset="0"/>
                <a:cs typeface="Times New Roman" pitchFamily="18" charset="0"/>
              </a:rPr>
              <a:t>эталона</a:t>
            </a:r>
            <a:endParaRPr lang="ru-RU" sz="2400" b="1" dirty="0" smtClean="0">
              <a:solidFill>
                <a:srgbClr val="002060"/>
              </a:solidFill>
              <a:cs typeface="Arial" pitchFamily="34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 rot="2082443">
            <a:off x="5786446" y="1071546"/>
            <a:ext cx="2121606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002060"/>
                </a:solidFill>
                <a:ea typeface="Times New Roman" pitchFamily="18" charset="0"/>
                <a:cs typeface="Times New Roman" pitchFamily="18" charset="0"/>
              </a:rPr>
              <a:t>Открытие </a:t>
            </a:r>
          </a:p>
          <a:p>
            <a:pPr algn="ctr"/>
            <a:r>
              <a:rPr lang="ru-RU" sz="2400" b="1" dirty="0" smtClean="0">
                <a:solidFill>
                  <a:srgbClr val="002060"/>
                </a:solidFill>
                <a:ea typeface="Times New Roman" pitchFamily="18" charset="0"/>
                <a:cs typeface="Times New Roman" pitchFamily="18" charset="0"/>
              </a:rPr>
              <a:t>нового знания</a:t>
            </a:r>
            <a:endParaRPr lang="ru-RU" sz="2400" b="1" dirty="0">
              <a:solidFill>
                <a:srgbClr val="002060"/>
              </a:solidFill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7072330" y="2857496"/>
            <a:ext cx="158353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>
                <a:solidFill>
                  <a:srgbClr val="002060"/>
                </a:solidFill>
                <a:ea typeface="Times New Roman" pitchFamily="18" charset="0"/>
                <a:cs typeface="Times New Roman" pitchFamily="18" charset="0"/>
              </a:rPr>
              <a:t>Пробное задание</a:t>
            </a:r>
            <a:endParaRPr lang="ru-RU" sz="2400" b="1" dirty="0">
              <a:solidFill>
                <a:srgbClr val="002060"/>
              </a:solidFill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5929322" y="4714884"/>
            <a:ext cx="192882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 smtClean="0">
                <a:solidFill>
                  <a:srgbClr val="002060"/>
                </a:solidFill>
                <a:latin typeface="Arial" pitchFamily="34" charset="0"/>
                <a:ea typeface="Times New Roman" pitchFamily="18" charset="0"/>
                <a:cs typeface="Times New Roman" pitchFamily="18" charset="0"/>
              </a:rPr>
              <a:t>Причина затруднения</a:t>
            </a:r>
            <a:r>
              <a:rPr lang="ru-RU" sz="2000" dirty="0" smtClean="0">
                <a:latin typeface="Arial" pitchFamily="34" charset="0"/>
                <a:ea typeface="Times New Roman" pitchFamily="18" charset="0"/>
                <a:cs typeface="Times New Roman" pitchFamily="18" charset="0"/>
              </a:rPr>
              <a:t> </a:t>
            </a:r>
            <a:endParaRPr lang="ru-RU" sz="20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6" name="Прямоугольник 15"/>
          <p:cNvSpPr/>
          <p:nvPr/>
        </p:nvSpPr>
        <p:spPr>
          <a:xfrm rot="19499544">
            <a:off x="1428728" y="1071546"/>
            <a:ext cx="221457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2400" b="1" dirty="0" smtClean="0">
                <a:solidFill>
                  <a:srgbClr val="002060"/>
                </a:solidFill>
                <a:ea typeface="Times New Roman" pitchFamily="18" charset="0"/>
                <a:cs typeface="Times New Roman" pitchFamily="18" charset="0"/>
              </a:rPr>
              <a:t>Самопроверка</a:t>
            </a:r>
            <a:endParaRPr lang="ru-RU" sz="2400" b="1" dirty="0" smtClean="0">
              <a:solidFill>
                <a:srgbClr val="002060"/>
              </a:solidFill>
              <a:cs typeface="Arial" pitchFamily="34" charset="0"/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1571604" y="4786322"/>
            <a:ext cx="191744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dirty="0" smtClean="0">
                <a:solidFill>
                  <a:srgbClr val="002060"/>
                </a:solidFill>
                <a:latin typeface="Arial" pitchFamily="34" charset="0"/>
                <a:ea typeface="Times New Roman" pitchFamily="18" charset="0"/>
                <a:cs typeface="Times New Roman" pitchFamily="18" charset="0"/>
              </a:rPr>
              <a:t>с</a:t>
            </a:r>
            <a:r>
              <a:rPr lang="ru-RU" sz="2400" b="1" dirty="0" smtClean="0">
                <a:solidFill>
                  <a:srgbClr val="002060"/>
                </a:solidFill>
                <a:ea typeface="Times New Roman" pitchFamily="18" charset="0"/>
                <a:cs typeface="Times New Roman" pitchFamily="18" charset="0"/>
              </a:rPr>
              <a:t>амооценка</a:t>
            </a:r>
            <a:r>
              <a:rPr lang="ru-RU" dirty="0" smtClean="0">
                <a:latin typeface="Arial" pitchFamily="34" charset="0"/>
                <a:ea typeface="Times New Roman" pitchFamily="18" charset="0"/>
                <a:cs typeface="Times New Roman" pitchFamily="18" charset="0"/>
              </a:rPr>
              <a:t>,</a:t>
            </a:r>
            <a:endParaRPr lang="ru-RU" dirty="0"/>
          </a:p>
        </p:txBody>
      </p:sp>
      <p:sp>
        <p:nvSpPr>
          <p:cNvPr id="18" name="Прямоугольник 17"/>
          <p:cNvSpPr/>
          <p:nvPr/>
        </p:nvSpPr>
        <p:spPr>
          <a:xfrm>
            <a:off x="3357554" y="5429264"/>
            <a:ext cx="2576539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002060"/>
                </a:solidFill>
                <a:ea typeface="Times New Roman" pitchFamily="18" charset="0"/>
                <a:cs typeface="Times New Roman" pitchFamily="18" charset="0"/>
              </a:rPr>
              <a:t>Самостоятельная </a:t>
            </a:r>
          </a:p>
          <a:p>
            <a:pPr algn="ctr"/>
            <a:r>
              <a:rPr lang="ru-RU" sz="2400" b="1" dirty="0" smtClean="0">
                <a:solidFill>
                  <a:srgbClr val="002060"/>
                </a:solidFill>
                <a:ea typeface="Times New Roman" pitchFamily="18" charset="0"/>
                <a:cs typeface="Times New Roman" pitchFamily="18" charset="0"/>
              </a:rPr>
              <a:t>работа</a:t>
            </a:r>
            <a:endParaRPr lang="ru-RU" sz="2400" b="1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ransition>
    <p:wipe dir="u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571480"/>
            <a:ext cx="8229600" cy="1511288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ru-RU" sz="6000" b="1" dirty="0" smtClean="0">
                <a:solidFill>
                  <a:schemeClr val="accent6">
                    <a:lumMod val="50000"/>
                  </a:schemeClr>
                </a:solidFill>
                <a:ea typeface="+mn-ea"/>
                <a:cs typeface="+mn-cs"/>
              </a:rPr>
              <a:t>Отгадайте кроссворд</a:t>
            </a:r>
            <a:br>
              <a:rPr lang="ru-RU" sz="6000" b="1" dirty="0" smtClean="0">
                <a:solidFill>
                  <a:schemeClr val="accent6">
                    <a:lumMod val="50000"/>
                  </a:schemeClr>
                </a:solidFill>
                <a:ea typeface="+mn-ea"/>
                <a:cs typeface="+mn-cs"/>
              </a:rPr>
            </a:br>
            <a:r>
              <a:rPr lang="ru-RU" b="1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/>
            </a:r>
            <a:br>
              <a:rPr lang="ru-RU" b="1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</a:br>
            <a:endParaRPr lang="ru-RU" b="1" i="1" dirty="0">
              <a:solidFill>
                <a:schemeClr val="accent3">
                  <a:lumMod val="50000"/>
                </a:schemeClr>
              </a:solidFill>
            </a:endParaRP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/>
        </p:nvGraphicFramePr>
        <p:xfrm>
          <a:off x="500037" y="1214423"/>
          <a:ext cx="5072099" cy="3169920"/>
        </p:xfrm>
        <a:graphic>
          <a:graphicData uri="http://schemas.openxmlformats.org/drawingml/2006/table">
            <a:tbl>
              <a:tblPr/>
              <a:tblGrid>
                <a:gridCol w="461100"/>
                <a:gridCol w="461100"/>
                <a:gridCol w="461100"/>
                <a:gridCol w="461100"/>
                <a:gridCol w="461100"/>
                <a:gridCol w="445469"/>
                <a:gridCol w="476730"/>
                <a:gridCol w="461100"/>
                <a:gridCol w="461100"/>
                <a:gridCol w="461100"/>
                <a:gridCol w="461100"/>
              </a:tblGrid>
              <a:tr h="406647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3200" dirty="0">
                          <a:latin typeface="Arial"/>
                          <a:ea typeface="Times New Roman"/>
                        </a:rPr>
                        <a:t> </a:t>
                      </a:r>
                      <a:endParaRPr lang="ru-RU" sz="3200" dirty="0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3200">
                          <a:latin typeface="Arial"/>
                          <a:ea typeface="Times New Roman"/>
                        </a:rPr>
                        <a:t> </a:t>
                      </a:r>
                      <a:endParaRPr lang="ru-RU" sz="3200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3200" dirty="0">
                          <a:latin typeface="Arial"/>
                          <a:ea typeface="Times New Roman"/>
                        </a:rPr>
                        <a:t> </a:t>
                      </a:r>
                      <a:endParaRPr lang="ru-RU" sz="3200" dirty="0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3200" dirty="0">
                          <a:latin typeface="Arial"/>
                          <a:ea typeface="Times New Roman"/>
                        </a:rPr>
                        <a:t> </a:t>
                      </a:r>
                      <a:endParaRPr lang="ru-RU" sz="3200" dirty="0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3200" dirty="0">
                          <a:latin typeface="+mn-lt"/>
                          <a:ea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3200" b="1" dirty="0">
                          <a:latin typeface="+mn-lt"/>
                          <a:ea typeface="Times New Roman"/>
                        </a:rPr>
                        <a:t>2</a:t>
                      </a:r>
                      <a:endParaRPr lang="ru-RU" sz="3200" dirty="0">
                        <a:latin typeface="+mn-lt"/>
                        <a:ea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3200" dirty="0">
                          <a:latin typeface="+mn-lt"/>
                          <a:ea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3200">
                          <a:latin typeface="+mn-lt"/>
                          <a:ea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3200">
                          <a:latin typeface="+mn-lt"/>
                          <a:ea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3200">
                          <a:latin typeface="+mn-lt"/>
                          <a:ea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3200">
                          <a:latin typeface="+mn-lt"/>
                          <a:ea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06647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3200">
                          <a:latin typeface="Arial"/>
                          <a:ea typeface="Times New Roman"/>
                        </a:rPr>
                        <a:t> </a:t>
                      </a:r>
                      <a:endParaRPr lang="ru-RU" sz="3200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3200">
                          <a:latin typeface="Arial"/>
                          <a:ea typeface="Times New Roman"/>
                        </a:rPr>
                        <a:t> </a:t>
                      </a:r>
                      <a:endParaRPr lang="ru-RU" sz="3200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3200" dirty="0">
                          <a:latin typeface="Arial"/>
                          <a:ea typeface="Times New Roman"/>
                        </a:rPr>
                        <a:t> </a:t>
                      </a:r>
                      <a:endParaRPr lang="ru-RU" sz="3200" dirty="0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3200" b="1">
                          <a:latin typeface="Arial"/>
                          <a:ea typeface="Times New Roman"/>
                        </a:rPr>
                        <a:t>3</a:t>
                      </a:r>
                      <a:endParaRPr lang="ru-RU" sz="3200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EEEE"/>
                    </a:solidFill>
                  </a:tcPr>
                </a:tc>
              </a:tr>
              <a:tr h="45747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3200">
                          <a:latin typeface="Arial"/>
                          <a:ea typeface="Times New Roman"/>
                        </a:rPr>
                        <a:t> </a:t>
                      </a:r>
                      <a:endParaRPr lang="ru-RU" sz="3200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3200">
                          <a:latin typeface="Arial"/>
                          <a:ea typeface="Times New Roman"/>
                        </a:rPr>
                        <a:t> </a:t>
                      </a:r>
                      <a:endParaRPr lang="ru-RU" sz="3200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3200">
                          <a:latin typeface="Arial"/>
                          <a:ea typeface="Times New Roman"/>
                        </a:rPr>
                        <a:t> </a:t>
                      </a:r>
                      <a:endParaRPr lang="ru-RU" sz="3200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3200" dirty="0">
                          <a:latin typeface="Arial"/>
                          <a:ea typeface="Times New Roman"/>
                        </a:rPr>
                        <a:t> </a:t>
                      </a:r>
                      <a:endParaRPr lang="ru-RU" sz="3200" dirty="0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3600">
                          <a:latin typeface="+mn-lt"/>
                          <a:ea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3600" dirty="0">
                          <a:latin typeface="+mn-lt"/>
                          <a:ea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3600" dirty="0">
                          <a:latin typeface="+mn-lt"/>
                          <a:ea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3600" dirty="0">
                          <a:latin typeface="+mn-lt"/>
                          <a:ea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3600" dirty="0">
                          <a:latin typeface="+mn-lt"/>
                          <a:ea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45747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3600">
                          <a:latin typeface="Arial"/>
                          <a:ea typeface="Times New Roman"/>
                        </a:rPr>
                        <a:t> </a:t>
                      </a:r>
                      <a:endParaRPr lang="ru-RU" sz="3600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3600">
                          <a:latin typeface="Arial"/>
                          <a:ea typeface="Times New Roman"/>
                        </a:rPr>
                        <a:t> </a:t>
                      </a:r>
                      <a:endParaRPr lang="ru-RU" sz="3600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3600" b="1">
                          <a:latin typeface="Arial"/>
                          <a:ea typeface="Times New Roman"/>
                        </a:rPr>
                        <a:t>4</a:t>
                      </a:r>
                      <a:endParaRPr lang="ru-RU" sz="3600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3600" dirty="0">
                          <a:latin typeface="+mn-lt"/>
                          <a:ea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3600" dirty="0">
                          <a:latin typeface="+mn-lt"/>
                          <a:ea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3600">
                          <a:latin typeface="+mn-lt"/>
                          <a:ea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3600" dirty="0">
                          <a:latin typeface="+mn-lt"/>
                          <a:ea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45747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3600" dirty="0">
                          <a:latin typeface="Arial"/>
                          <a:ea typeface="Times New Roman"/>
                        </a:rPr>
                        <a:t> </a:t>
                      </a:r>
                      <a:endParaRPr lang="ru-RU" sz="3600" dirty="0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3600">
                          <a:latin typeface="Arial"/>
                          <a:ea typeface="Times New Roman"/>
                        </a:rPr>
                        <a:t> </a:t>
                      </a:r>
                      <a:endParaRPr lang="ru-RU" sz="3600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3600">
                          <a:latin typeface="Arial"/>
                          <a:ea typeface="Times New Roman"/>
                        </a:rPr>
                        <a:t> </a:t>
                      </a:r>
                      <a:endParaRPr lang="ru-RU" sz="3600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3600">
                          <a:latin typeface="+mn-lt"/>
                          <a:ea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3600" dirty="0">
                          <a:latin typeface="+mn-lt"/>
                          <a:ea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3600">
                          <a:latin typeface="+mn-lt"/>
                          <a:ea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3600" dirty="0">
                          <a:latin typeface="+mn-lt"/>
                          <a:ea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45747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3600" b="1">
                          <a:latin typeface="Arial"/>
                          <a:ea typeface="Times New Roman"/>
                        </a:rPr>
                        <a:t>1</a:t>
                      </a:r>
                      <a:endParaRPr lang="ru-RU" sz="3600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3600" dirty="0">
                          <a:latin typeface="+mn-lt"/>
                          <a:ea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3600" dirty="0">
                          <a:latin typeface="+mn-lt"/>
                          <a:ea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3600" dirty="0">
                          <a:latin typeface="+mn-lt"/>
                          <a:ea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3600" dirty="0">
                          <a:latin typeface="+mn-lt"/>
                          <a:ea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sp>
        <p:nvSpPr>
          <p:cNvPr id="7" name="Прямоугольник 6"/>
          <p:cNvSpPr/>
          <p:nvPr/>
        </p:nvSpPr>
        <p:spPr>
          <a:xfrm>
            <a:off x="3714744" y="2214554"/>
            <a:ext cx="5143504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ru-RU" sz="2800" b="1" i="1" dirty="0" smtClean="0">
                <a:solidFill>
                  <a:schemeClr val="accent4">
                    <a:lumMod val="50000"/>
                  </a:schemeClr>
                </a:solidFill>
              </a:rPr>
              <a:t>Множество точек, построенных с помощью линейки.</a:t>
            </a:r>
          </a:p>
          <a:p>
            <a:pPr marL="514350" indent="-514350">
              <a:buFont typeface="+mj-lt"/>
              <a:buAutoNum type="arabicPeriod"/>
            </a:pPr>
            <a:r>
              <a:rPr lang="ru-RU" sz="2800" b="1" i="1" dirty="0" smtClean="0">
                <a:solidFill>
                  <a:schemeClr val="accent4">
                    <a:lumMod val="50000"/>
                  </a:schemeClr>
                </a:solidFill>
              </a:rPr>
              <a:t>То, что не имеет частей.</a:t>
            </a:r>
          </a:p>
          <a:p>
            <a:pPr marL="514350" indent="-514350">
              <a:buFont typeface="+mj-lt"/>
              <a:buAutoNum type="arabicPeriod"/>
            </a:pPr>
            <a:r>
              <a:rPr lang="ru-RU" sz="2800" b="1" i="1" dirty="0" smtClean="0">
                <a:solidFill>
                  <a:schemeClr val="accent4">
                    <a:lumMod val="50000"/>
                  </a:schemeClr>
                </a:solidFill>
              </a:rPr>
              <a:t>Часть прямой, ограниченная двумя точками.</a:t>
            </a:r>
          </a:p>
          <a:p>
            <a:pPr marL="514350" indent="-514350">
              <a:buFont typeface="+mj-lt"/>
              <a:buAutoNum type="arabicPeriod"/>
            </a:pPr>
            <a:r>
              <a:rPr lang="ru-RU" sz="2800" b="1" i="1" dirty="0" smtClean="0">
                <a:solidFill>
                  <a:schemeClr val="accent4">
                    <a:lumMod val="50000"/>
                  </a:schemeClr>
                </a:solidFill>
              </a:rPr>
              <a:t>Часть прямой, имеющая начало, но не имеющая конца.</a:t>
            </a:r>
          </a:p>
        </p:txBody>
      </p:sp>
    </p:spTree>
  </p:cSld>
  <p:clrMapOvr>
    <a:masterClrMapping/>
  </p:clrMapOvr>
  <p:transition>
    <p:wipe dir="u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785786" y="1428736"/>
          <a:ext cx="7286675" cy="4143407"/>
        </p:xfrm>
        <a:graphic>
          <a:graphicData uri="http://schemas.openxmlformats.org/drawingml/2006/table">
            <a:tbl>
              <a:tblPr/>
              <a:tblGrid>
                <a:gridCol w="662425"/>
                <a:gridCol w="662425"/>
                <a:gridCol w="662425"/>
                <a:gridCol w="662425"/>
                <a:gridCol w="662425"/>
                <a:gridCol w="662425"/>
                <a:gridCol w="662425"/>
                <a:gridCol w="662425"/>
                <a:gridCol w="662425"/>
                <a:gridCol w="662425"/>
                <a:gridCol w="662425"/>
              </a:tblGrid>
              <a:tr h="68957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3200" dirty="0">
                          <a:latin typeface="Arial"/>
                          <a:ea typeface="Times New Roman"/>
                        </a:rPr>
                        <a:t> </a:t>
                      </a:r>
                      <a:endParaRPr lang="ru-RU" sz="3200" dirty="0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3200">
                          <a:latin typeface="Arial"/>
                          <a:ea typeface="Times New Roman"/>
                        </a:rPr>
                        <a:t> </a:t>
                      </a:r>
                      <a:endParaRPr lang="ru-RU" sz="3200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3200" dirty="0">
                          <a:latin typeface="Arial"/>
                          <a:ea typeface="Times New Roman"/>
                        </a:rPr>
                        <a:t> </a:t>
                      </a:r>
                      <a:endParaRPr lang="ru-RU" sz="3200" dirty="0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3200" dirty="0">
                          <a:latin typeface="Arial"/>
                          <a:ea typeface="Times New Roman"/>
                        </a:rPr>
                        <a:t> </a:t>
                      </a:r>
                      <a:endParaRPr lang="ru-RU" sz="3200" dirty="0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3200" dirty="0">
                          <a:latin typeface="+mn-lt"/>
                          <a:ea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3200" b="1" dirty="0">
                          <a:latin typeface="+mn-lt"/>
                          <a:ea typeface="Times New Roman"/>
                        </a:rPr>
                        <a:t>2</a:t>
                      </a:r>
                      <a:endParaRPr lang="ru-RU" sz="3200" dirty="0">
                        <a:latin typeface="+mn-lt"/>
                        <a:ea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3200" dirty="0">
                          <a:latin typeface="+mn-lt"/>
                          <a:ea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3200" dirty="0">
                          <a:latin typeface="+mn-lt"/>
                          <a:ea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3200">
                          <a:latin typeface="+mn-lt"/>
                          <a:ea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3200">
                          <a:latin typeface="+mn-lt"/>
                          <a:ea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3200">
                          <a:latin typeface="+mn-lt"/>
                          <a:ea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90767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3200">
                          <a:latin typeface="Arial"/>
                          <a:ea typeface="Times New Roman"/>
                        </a:rPr>
                        <a:t> </a:t>
                      </a:r>
                      <a:endParaRPr lang="ru-RU" sz="3200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3200">
                          <a:latin typeface="Arial"/>
                          <a:ea typeface="Times New Roman"/>
                        </a:rPr>
                        <a:t> </a:t>
                      </a:r>
                      <a:endParaRPr lang="ru-RU" sz="3200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3200" dirty="0">
                          <a:latin typeface="Arial"/>
                          <a:ea typeface="Times New Roman"/>
                        </a:rPr>
                        <a:t> </a:t>
                      </a:r>
                      <a:endParaRPr lang="ru-RU" sz="3200" dirty="0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3200" b="1">
                          <a:latin typeface="Arial"/>
                          <a:ea typeface="Times New Roman"/>
                        </a:rPr>
                        <a:t>3</a:t>
                      </a:r>
                      <a:endParaRPr lang="ru-RU" sz="3200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3600" b="1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+mn-lt"/>
                          <a:ea typeface="Times New Roman"/>
                        </a:rPr>
                        <a:t>о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3600" b="1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+mn-lt"/>
                          <a:ea typeface="Times New Roman"/>
                        </a:rPr>
                        <a:t>т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3600" b="1" dirty="0" err="1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+mn-lt"/>
                          <a:ea typeface="Times New Roman"/>
                        </a:rPr>
                        <a:t>р</a:t>
                      </a:r>
                      <a:endParaRPr lang="ru-RU" sz="3600" b="1" dirty="0">
                        <a:solidFill>
                          <a:schemeClr val="accent2">
                            <a:lumMod val="75000"/>
                          </a:schemeClr>
                        </a:solidFill>
                        <a:latin typeface="+mn-lt"/>
                        <a:ea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3600" b="1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+mn-lt"/>
                          <a:ea typeface="Times New Roman"/>
                        </a:rPr>
                        <a:t>е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3600" b="1" dirty="0" err="1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+mn-lt"/>
                          <a:ea typeface="Times New Roman"/>
                        </a:rPr>
                        <a:t>з</a:t>
                      </a:r>
                      <a:endParaRPr lang="ru-RU" sz="3600" b="1" dirty="0">
                        <a:solidFill>
                          <a:schemeClr val="accent2">
                            <a:lumMod val="75000"/>
                          </a:schemeClr>
                        </a:solidFill>
                        <a:latin typeface="+mn-lt"/>
                        <a:ea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3600" b="1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+mn-lt"/>
                          <a:ea typeface="Times New Roman"/>
                        </a:rPr>
                        <a:t>о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3600" b="1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+mn-lt"/>
                          <a:ea typeface="Times New Roman"/>
                        </a:rPr>
                        <a:t>к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EEEE"/>
                    </a:solidFill>
                  </a:tcPr>
                </a:tc>
              </a:tr>
              <a:tr h="690767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3200">
                          <a:latin typeface="Arial"/>
                          <a:ea typeface="Times New Roman"/>
                        </a:rPr>
                        <a:t> </a:t>
                      </a:r>
                      <a:endParaRPr lang="ru-RU" sz="3200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3200">
                          <a:latin typeface="Arial"/>
                          <a:ea typeface="Times New Roman"/>
                        </a:rPr>
                        <a:t> </a:t>
                      </a:r>
                      <a:endParaRPr lang="ru-RU" sz="3200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3200">
                          <a:latin typeface="Arial"/>
                          <a:ea typeface="Times New Roman"/>
                        </a:rPr>
                        <a:t> </a:t>
                      </a:r>
                      <a:endParaRPr lang="ru-RU" sz="3200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3200" dirty="0">
                          <a:latin typeface="Arial"/>
                          <a:ea typeface="Times New Roman"/>
                        </a:rPr>
                        <a:t> </a:t>
                      </a:r>
                      <a:endParaRPr lang="ru-RU" sz="3200" dirty="0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3600" b="1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+mn-lt"/>
                          <a:ea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3600" b="1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+mn-lt"/>
                          <a:ea typeface="Times New Roman"/>
                        </a:rPr>
                        <a:t>о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3600" b="1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+mn-lt"/>
                          <a:ea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3600" b="1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+mn-lt"/>
                          <a:ea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3600" b="1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+mn-lt"/>
                          <a:ea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3600" b="1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+mn-lt"/>
                          <a:ea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3600" b="1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+mn-lt"/>
                          <a:ea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690767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3600">
                          <a:latin typeface="Arial"/>
                          <a:ea typeface="Times New Roman"/>
                        </a:rPr>
                        <a:t> </a:t>
                      </a:r>
                      <a:endParaRPr lang="ru-RU" sz="3600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3600" b="1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Arial"/>
                          <a:ea typeface="Times New Roman"/>
                        </a:rPr>
                        <a:t> </a:t>
                      </a:r>
                      <a:endParaRPr lang="ru-RU" sz="3600" b="1">
                        <a:solidFill>
                          <a:schemeClr val="accent2">
                            <a:lumMod val="75000"/>
                          </a:schemeClr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3600" b="1" dirty="0">
                          <a:solidFill>
                            <a:schemeClr val="tx1"/>
                          </a:solidFill>
                          <a:latin typeface="Arial"/>
                          <a:ea typeface="Times New Roman"/>
                        </a:rPr>
                        <a:t>4</a:t>
                      </a:r>
                      <a:endParaRPr lang="ru-RU" sz="3600" b="1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3600" b="1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Arial"/>
                          <a:ea typeface="Times New Roman"/>
                        </a:rPr>
                        <a:t>л</a:t>
                      </a:r>
                      <a:endParaRPr lang="ru-RU" sz="3600" b="1" dirty="0">
                        <a:solidFill>
                          <a:schemeClr val="accent2">
                            <a:lumMod val="75000"/>
                          </a:schemeClr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3600" b="1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+mn-lt"/>
                          <a:ea typeface="Times New Roman"/>
                        </a:rPr>
                        <a:t>у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3600" b="1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+mn-lt"/>
                          <a:ea typeface="Times New Roman"/>
                        </a:rPr>
                        <a:t>ч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3600" b="1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+mn-lt"/>
                          <a:ea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3600" b="1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+mn-lt"/>
                          <a:ea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3600" b="1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+mn-lt"/>
                          <a:ea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3600" b="1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+mn-lt"/>
                          <a:ea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3600" b="1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+mn-lt"/>
                          <a:ea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690767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3600" dirty="0">
                          <a:latin typeface="Arial"/>
                          <a:ea typeface="Times New Roman"/>
                        </a:rPr>
                        <a:t> </a:t>
                      </a:r>
                      <a:endParaRPr lang="ru-RU" sz="3600" dirty="0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3600" b="1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Arial"/>
                          <a:ea typeface="Times New Roman"/>
                        </a:rPr>
                        <a:t> </a:t>
                      </a:r>
                      <a:endParaRPr lang="ru-RU" sz="3600" b="1">
                        <a:solidFill>
                          <a:schemeClr val="accent2">
                            <a:lumMod val="75000"/>
                          </a:schemeClr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3600" b="1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Arial"/>
                          <a:ea typeface="Times New Roman"/>
                        </a:rPr>
                        <a:t> </a:t>
                      </a:r>
                      <a:endParaRPr lang="ru-RU" sz="3600" b="1">
                        <a:solidFill>
                          <a:schemeClr val="accent2">
                            <a:lumMod val="75000"/>
                          </a:schemeClr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3600" b="1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Arial"/>
                          <a:ea typeface="Times New Roman"/>
                        </a:rPr>
                        <a:t> </a:t>
                      </a:r>
                      <a:endParaRPr lang="ru-RU" sz="3600" b="1" dirty="0">
                        <a:solidFill>
                          <a:schemeClr val="accent2">
                            <a:lumMod val="75000"/>
                          </a:schemeClr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3600" b="1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+mn-lt"/>
                          <a:ea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3600" b="1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+mn-lt"/>
                          <a:ea typeface="Times New Roman"/>
                        </a:rPr>
                        <a:t>к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3600" b="1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+mn-lt"/>
                          <a:ea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3600" b="1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+mn-lt"/>
                          <a:ea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3600" b="1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+mn-lt"/>
                          <a:ea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3600" b="1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+mn-lt"/>
                          <a:ea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3600" b="1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+mn-lt"/>
                          <a:ea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690767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3600" b="1">
                          <a:latin typeface="Arial"/>
                          <a:ea typeface="Times New Roman"/>
                        </a:rPr>
                        <a:t>1</a:t>
                      </a:r>
                      <a:endParaRPr lang="ru-RU" sz="3600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3600" b="1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Arial"/>
                          <a:ea typeface="Times New Roman"/>
                        </a:rPr>
                        <a:t>п</a:t>
                      </a:r>
                      <a:endParaRPr lang="ru-RU" sz="3600" b="1">
                        <a:solidFill>
                          <a:schemeClr val="accent2">
                            <a:lumMod val="75000"/>
                          </a:schemeClr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3600" b="1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Arial"/>
                          <a:ea typeface="Times New Roman"/>
                        </a:rPr>
                        <a:t>р</a:t>
                      </a:r>
                      <a:endParaRPr lang="ru-RU" sz="3600" b="1">
                        <a:solidFill>
                          <a:schemeClr val="accent2">
                            <a:lumMod val="75000"/>
                          </a:schemeClr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3600" b="1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Arial"/>
                          <a:ea typeface="Times New Roman"/>
                        </a:rPr>
                        <a:t>я</a:t>
                      </a:r>
                      <a:endParaRPr lang="ru-RU" sz="3600" b="1" dirty="0">
                        <a:solidFill>
                          <a:schemeClr val="accent2">
                            <a:lumMod val="75000"/>
                          </a:schemeClr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3600" b="1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+mn-lt"/>
                          <a:ea typeface="Times New Roman"/>
                        </a:rPr>
                        <a:t>м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3600" b="1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+mn-lt"/>
                          <a:ea typeface="Times New Roman"/>
                        </a:rPr>
                        <a:t>а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3600" b="1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+mn-lt"/>
                          <a:ea typeface="Times New Roman"/>
                        </a:rPr>
                        <a:t>я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3600" b="1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+mn-lt"/>
                          <a:ea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3600" b="1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+mn-lt"/>
                          <a:ea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3600" b="1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+mn-lt"/>
                          <a:ea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3600" b="1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+mn-lt"/>
                          <a:ea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sp>
        <p:nvSpPr>
          <p:cNvPr id="5" name="Заголовок 1"/>
          <p:cNvSpPr txBox="1">
            <a:spLocks/>
          </p:cNvSpPr>
          <p:nvPr/>
        </p:nvSpPr>
        <p:spPr>
          <a:xfrm>
            <a:off x="457200" y="428604"/>
            <a:ext cx="8686800" cy="8382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5400" b="1" i="0" u="none" strike="noStrike" kern="1200" cap="none" spc="0" normalizeH="0" baseline="0" noProof="0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ПРОВЕРЬ !</a:t>
            </a:r>
            <a:endParaRPr kumimoji="0" lang="ru-RU" sz="5400" b="1" i="0" u="none" strike="noStrike" kern="1200" cap="none" spc="0" normalizeH="0" baseline="0" noProof="0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7" name="Picture 2" descr="D:\Лена\картинки\анимация\смайлики\MOI12.gif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00760" y="4425593"/>
            <a:ext cx="2000264" cy="2097051"/>
          </a:xfrm>
          <a:prstGeom prst="rect">
            <a:avLst/>
          </a:prstGeom>
          <a:noFill/>
        </p:spPr>
      </p:pic>
    </p:spTree>
  </p:cSld>
  <p:clrMapOvr>
    <a:masterClrMapping/>
  </p:clrMapOvr>
  <p:transition>
    <p:wipe dir="u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785786" y="142852"/>
            <a:ext cx="7772400" cy="1470025"/>
          </a:xfrm>
          <a:prstGeom prst="rect">
            <a:avLst/>
          </a:prstGeom>
        </p:spPr>
        <p:txBody>
          <a:bodyPr lIns="45720" tIns="0" rIns="45720" bIns="0" anchor="b"/>
          <a:lstStyle/>
          <a:p>
            <a:pPr algn="ctr" eaLnBrk="0" hangingPunct="0">
              <a:defRPr/>
            </a:pPr>
            <a:r>
              <a:rPr lang="ru-RU" sz="6600" i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Monotype Corsiva" pitchFamily="66" charset="0"/>
                <a:ea typeface="+mj-ea"/>
                <a:cs typeface="+mj-cs"/>
              </a:rPr>
              <a:t>Классная </a:t>
            </a:r>
            <a:r>
              <a:rPr lang="ru-RU" sz="6600" i="1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Monotype Corsiva" pitchFamily="66" charset="0"/>
                <a:ea typeface="+mj-ea"/>
                <a:cs typeface="+mj-cs"/>
              </a:rPr>
              <a:t>работа.</a:t>
            </a:r>
          </a:p>
        </p:txBody>
      </p:sp>
      <p:sp>
        <p:nvSpPr>
          <p:cNvPr id="3" name="Заголовок 1"/>
          <p:cNvSpPr txBox="1">
            <a:spLocks/>
          </p:cNvSpPr>
          <p:nvPr/>
        </p:nvSpPr>
        <p:spPr>
          <a:xfrm>
            <a:off x="785786" y="1142984"/>
            <a:ext cx="7772400" cy="1470025"/>
          </a:xfrm>
          <a:prstGeom prst="rect">
            <a:avLst/>
          </a:prstGeom>
        </p:spPr>
        <p:txBody>
          <a:bodyPr lIns="45720" tIns="0" rIns="45720" bIns="0" anchor="b"/>
          <a:lstStyle/>
          <a:p>
            <a:pPr algn="ctr" eaLnBrk="0" hangingPunct="0">
              <a:defRPr/>
            </a:pPr>
            <a:r>
              <a:rPr lang="ru-RU" sz="6600" i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Monotype Corsiva" pitchFamily="66" charset="0"/>
                <a:ea typeface="+mj-ea"/>
                <a:cs typeface="+mj-cs"/>
              </a:rPr>
              <a:t>Прямая. Отрезок. Луч.</a:t>
            </a:r>
          </a:p>
        </p:txBody>
      </p:sp>
    </p:spTree>
  </p:cSld>
  <p:clrMapOvr>
    <a:masterClrMapping/>
  </p:clrMapOvr>
  <p:transition>
    <p:wipe dir="u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Таблица 4"/>
          <p:cNvGraphicFramePr>
            <a:graphicFrameLocks noGrp="1"/>
          </p:cNvGraphicFramePr>
          <p:nvPr/>
        </p:nvGraphicFramePr>
        <p:xfrm>
          <a:off x="428596" y="428604"/>
          <a:ext cx="8143932" cy="4206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143932"/>
              </a:tblGrid>
              <a:tr h="746116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800" b="1" kern="1200" dirty="0" smtClean="0">
                          <a:solidFill>
                            <a:schemeClr val="lt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Выполнить  задание  и проанализировать </a:t>
                      </a:r>
                      <a:r>
                        <a:rPr lang="ru-RU" sz="2800" b="1" kern="1200" dirty="0" smtClean="0">
                          <a:solidFill>
                            <a:schemeClr val="lt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его по плану:</a:t>
                      </a:r>
                      <a:endParaRPr lang="ru-RU" sz="2800" b="1" kern="1200" dirty="0" smtClean="0">
                        <a:solidFill>
                          <a:schemeClr val="lt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1.Выяснить</a:t>
                      </a:r>
                      <a:r>
                        <a:rPr lang="ru-RU" sz="2800" b="1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какой геометрической фигурой является данная линия</a:t>
                      </a:r>
                      <a:endParaRPr lang="ru-RU" sz="2800" b="1" dirty="0" smtClean="0">
                        <a:latin typeface="+mn-lt"/>
                      </a:endParaRPr>
                    </a:p>
                    <a:p>
                      <a:r>
                        <a:rPr lang="ru-RU" sz="2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endParaRPr lang="ru-RU" sz="2800" b="1" dirty="0">
                        <a:latin typeface="+mn-lt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800" b="1" dirty="0" smtClean="0">
                          <a:latin typeface="+mn-lt"/>
                          <a:ea typeface="Calibri"/>
                          <a:cs typeface="Times New Roman"/>
                        </a:rPr>
                        <a:t>2. Сделать </a:t>
                      </a:r>
                      <a:r>
                        <a:rPr lang="ru-RU" sz="2800" b="1" dirty="0" smtClean="0">
                          <a:latin typeface="+mn-lt"/>
                          <a:ea typeface="Calibri"/>
                          <a:cs typeface="Times New Roman"/>
                        </a:rPr>
                        <a:t>вывод о какой </a:t>
                      </a:r>
                      <a:r>
                        <a:rPr lang="ru-RU" sz="2800" b="1" dirty="0" smtClean="0">
                          <a:latin typeface="+mn-lt"/>
                          <a:ea typeface="Calibri"/>
                          <a:cs typeface="Times New Roman"/>
                        </a:rPr>
                        <a:t>фигуре идет речь.</a:t>
                      </a:r>
                      <a:endParaRPr lang="ru-RU" sz="2800" b="1" dirty="0" smtClean="0">
                        <a:latin typeface="+mn-lt"/>
                        <a:ea typeface="Calibri"/>
                        <a:cs typeface="Times New Roman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2800" b="1" dirty="0" smtClean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2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3. Создать </a:t>
                      </a:r>
                      <a:r>
                        <a:rPr lang="ru-RU" sz="2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эталон.</a:t>
                      </a:r>
                    </a:p>
                    <a:p>
                      <a:endParaRPr lang="ru-RU" sz="2800" b="1" dirty="0">
                        <a:latin typeface="+mn-lt"/>
                      </a:endParaRPr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4" name="Picture 2" descr="D:\Лена\картинки\анимация\смайлики\smiles-emocii-241.gif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86116" y="4286256"/>
            <a:ext cx="2520280" cy="2008028"/>
          </a:xfrm>
          <a:prstGeom prst="rect">
            <a:avLst/>
          </a:prstGeom>
          <a:noFill/>
        </p:spPr>
      </p:pic>
    </p:spTree>
  </p:cSld>
  <p:clrMapOvr>
    <a:masterClrMapping/>
  </p:clrMapOvr>
  <p:transition>
    <p:wipe dir="u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Text Box 3"/>
          <p:cNvSpPr txBox="1">
            <a:spLocks noChangeArrowheads="1"/>
          </p:cNvSpPr>
          <p:nvPr/>
        </p:nvSpPr>
        <p:spPr bwMode="auto">
          <a:xfrm>
            <a:off x="0" y="2438400"/>
            <a:ext cx="82296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lvl="2" algn="ctr" eaLnBrk="0" hangingPunct="0"/>
            <a:r>
              <a:rPr lang="ru-RU" sz="2200" b="1" dirty="0">
                <a:solidFill>
                  <a:schemeClr val="bg1"/>
                </a:solidFill>
                <a:latin typeface="Arial Narrow" pitchFamily="34" charset="0"/>
              </a:rPr>
              <a:t>Какие из следующих утверждений вы выбрали бы для того, чтобы объяснить, что такое отрезок и что такое луч:</a:t>
            </a:r>
          </a:p>
        </p:txBody>
      </p:sp>
      <p:graphicFrame>
        <p:nvGraphicFramePr>
          <p:cNvPr id="25" name="Таблица 24"/>
          <p:cNvGraphicFramePr>
            <a:graphicFrameLocks noGrp="1"/>
          </p:cNvGraphicFramePr>
          <p:nvPr/>
        </p:nvGraphicFramePr>
        <p:xfrm>
          <a:off x="857224" y="1571613"/>
          <a:ext cx="6619900" cy="3962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09950"/>
                <a:gridCol w="3309950"/>
              </a:tblGrid>
              <a:tr h="938964">
                <a:tc>
                  <a:txBody>
                    <a:bodyPr/>
                    <a:lstStyle/>
                    <a:p>
                      <a:pPr algn="ctr"/>
                      <a:r>
                        <a:rPr lang="ru-RU" sz="2800" dirty="0" smtClean="0"/>
                        <a:t>Знать!!!</a:t>
                      </a:r>
                    </a:p>
                    <a:p>
                      <a:pPr algn="ctr"/>
                      <a:endParaRPr lang="ru-RU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dirty="0" smtClean="0"/>
                        <a:t> Уметь!!!</a:t>
                      </a:r>
                      <a:endParaRPr lang="ru-RU" sz="2800" dirty="0"/>
                    </a:p>
                  </a:txBody>
                  <a:tcPr/>
                </a:tc>
              </a:tr>
              <a:tr h="999542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1" dirty="0" smtClean="0">
                          <a:latin typeface="+mn-lt"/>
                        </a:rPr>
                        <a:t>Отрезок – часть прямой, ограниченная двумя точками этой прямой</a:t>
                      </a:r>
                      <a:r>
                        <a:rPr lang="ru-RU" sz="2000" b="1" dirty="0">
                          <a:latin typeface="+mn-lt"/>
                        </a:rPr>
                        <a:t>.</a:t>
                      </a:r>
                      <a:endParaRPr lang="ru-RU" sz="2000" dirty="0" smtClean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688149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1" dirty="0" smtClean="0">
                          <a:latin typeface="+mn-lt"/>
                        </a:rPr>
                        <a:t>Прямая</a:t>
                      </a:r>
                      <a:r>
                        <a:rPr lang="ru-RU" sz="2000" b="1" baseline="0" dirty="0" smtClean="0">
                          <a:latin typeface="+mn-lt"/>
                        </a:rPr>
                        <a:t> </a:t>
                      </a:r>
                      <a:r>
                        <a:rPr lang="ru-RU" sz="2000" b="1" dirty="0" smtClean="0">
                          <a:latin typeface="+mn-lt"/>
                        </a:rPr>
                        <a:t>–линия</a:t>
                      </a:r>
                      <a:r>
                        <a:rPr lang="ru-RU" sz="2000" b="1" baseline="0" dirty="0" smtClean="0">
                          <a:latin typeface="+mn-lt"/>
                        </a:rPr>
                        <a:t>, которая не имеет ни начало, ни конца. </a:t>
                      </a:r>
                      <a:endParaRPr lang="ru-RU" sz="2000" dirty="0" smtClean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1302434">
                <a:tc>
                  <a:txBody>
                    <a:bodyPr/>
                    <a:lstStyle/>
                    <a:p>
                      <a:r>
                        <a:rPr lang="ru-RU" sz="2000" b="1" dirty="0" smtClean="0">
                          <a:latin typeface="+mn-lt"/>
                        </a:rPr>
                        <a:t>Луч – часть прямой, ограниченная с одной стороны какой-либо точкой этой прямой.</a:t>
                      </a:r>
                      <a:endParaRPr lang="ru-RU" sz="20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  <p:grpSp>
        <p:nvGrpSpPr>
          <p:cNvPr id="2" name="Group 36"/>
          <p:cNvGrpSpPr>
            <a:grpSpLocks/>
          </p:cNvGrpSpPr>
          <p:nvPr/>
        </p:nvGrpSpPr>
        <p:grpSpPr bwMode="auto">
          <a:xfrm>
            <a:off x="4214811" y="3500438"/>
            <a:ext cx="3000374" cy="539749"/>
            <a:chOff x="684" y="1112"/>
            <a:chExt cx="1890" cy="340"/>
          </a:xfrm>
        </p:grpSpPr>
        <p:sp>
          <p:nvSpPr>
            <p:cNvPr id="31764" name="Line 6"/>
            <p:cNvSpPr>
              <a:spLocks noChangeShapeType="1"/>
            </p:cNvSpPr>
            <p:nvPr/>
          </p:nvSpPr>
          <p:spPr bwMode="auto">
            <a:xfrm flipV="1">
              <a:off x="684" y="1157"/>
              <a:ext cx="1890" cy="29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31765" name="Oval 7"/>
            <p:cNvSpPr>
              <a:spLocks noChangeArrowheads="1"/>
            </p:cNvSpPr>
            <p:nvPr/>
          </p:nvSpPr>
          <p:spPr bwMode="auto">
            <a:xfrm>
              <a:off x="984" y="1112"/>
              <a:ext cx="29" cy="90"/>
            </a:xfrm>
            <a:prstGeom prst="ellipse">
              <a:avLst/>
            </a:prstGeom>
            <a:solidFill>
              <a:srgbClr val="FEEDCE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31766" name="Oval 8"/>
            <p:cNvSpPr>
              <a:spLocks noChangeArrowheads="1"/>
            </p:cNvSpPr>
            <p:nvPr/>
          </p:nvSpPr>
          <p:spPr bwMode="auto">
            <a:xfrm>
              <a:off x="2234" y="1113"/>
              <a:ext cx="34" cy="47"/>
            </a:xfrm>
            <a:prstGeom prst="ellipse">
              <a:avLst/>
            </a:prstGeom>
            <a:solidFill>
              <a:srgbClr val="FEEDCE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31767" name="Text Box 9"/>
            <p:cNvSpPr txBox="1">
              <a:spLocks noChangeArrowheads="1"/>
            </p:cNvSpPr>
            <p:nvPr/>
          </p:nvSpPr>
          <p:spPr bwMode="auto">
            <a:xfrm>
              <a:off x="864" y="1202"/>
              <a:ext cx="359" cy="25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9525">
              <a:solidFill>
                <a:schemeClr val="bg1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0" hangingPunct="0"/>
              <a:r>
                <a:rPr lang="ru-RU" sz="2000" b="1" i="1" dirty="0">
                  <a:solidFill>
                    <a:srgbClr val="000000"/>
                  </a:solidFill>
                </a:rPr>
                <a:t>А</a:t>
              </a:r>
            </a:p>
          </p:txBody>
        </p:sp>
        <p:sp>
          <p:nvSpPr>
            <p:cNvPr id="31768" name="Text Box 10"/>
            <p:cNvSpPr txBox="1">
              <a:spLocks noChangeArrowheads="1"/>
            </p:cNvSpPr>
            <p:nvPr/>
          </p:nvSpPr>
          <p:spPr bwMode="auto">
            <a:xfrm>
              <a:off x="2079" y="1202"/>
              <a:ext cx="240" cy="250"/>
            </a:xfrm>
            <a:prstGeom prst="rect">
              <a:avLst/>
            </a:prstGeom>
            <a:solidFill>
              <a:srgbClr val="FEEDCE"/>
            </a:solidFill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0" hangingPunct="0"/>
              <a:r>
                <a:rPr lang="ru-RU" sz="2000" b="1" i="1" dirty="0">
                  <a:solidFill>
                    <a:srgbClr val="000000"/>
                  </a:solidFill>
                </a:rPr>
                <a:t>В</a:t>
              </a:r>
              <a:endParaRPr lang="ru-RU" sz="2000" b="1" dirty="0">
                <a:solidFill>
                  <a:srgbClr val="000000"/>
                </a:solidFill>
              </a:endParaRPr>
            </a:p>
          </p:txBody>
        </p:sp>
      </p:grpSp>
      <p:grpSp>
        <p:nvGrpSpPr>
          <p:cNvPr id="3" name="Group 31"/>
          <p:cNvGrpSpPr>
            <a:grpSpLocks/>
          </p:cNvGrpSpPr>
          <p:nvPr/>
        </p:nvGrpSpPr>
        <p:grpSpPr bwMode="auto">
          <a:xfrm>
            <a:off x="4286252" y="4546608"/>
            <a:ext cx="2735263" cy="498475"/>
            <a:chOff x="3096" y="1088"/>
            <a:chExt cx="1723" cy="314"/>
          </a:xfrm>
        </p:grpSpPr>
        <p:sp>
          <p:nvSpPr>
            <p:cNvPr id="31758" name="Text Box 13"/>
            <p:cNvSpPr txBox="1">
              <a:spLocks noChangeArrowheads="1"/>
            </p:cNvSpPr>
            <p:nvPr/>
          </p:nvSpPr>
          <p:spPr bwMode="auto">
            <a:xfrm>
              <a:off x="4512" y="1152"/>
              <a:ext cx="307" cy="250"/>
            </a:xfrm>
            <a:prstGeom prst="rect">
              <a:avLst/>
            </a:prstGeom>
            <a:solidFill>
              <a:srgbClr val="ABE3FF"/>
            </a:solidFill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0" hangingPunct="0"/>
              <a:r>
                <a:rPr lang="ru-RU" sz="2000" i="1">
                  <a:solidFill>
                    <a:srgbClr val="000000"/>
                  </a:solidFill>
                </a:rPr>
                <a:t>M</a:t>
              </a:r>
              <a:endParaRPr lang="ru-RU" sz="2000">
                <a:solidFill>
                  <a:srgbClr val="000000"/>
                </a:solidFill>
              </a:endParaRPr>
            </a:p>
          </p:txBody>
        </p:sp>
        <p:sp>
          <p:nvSpPr>
            <p:cNvPr id="31759" name="Text Box 14"/>
            <p:cNvSpPr txBox="1">
              <a:spLocks noChangeArrowheads="1"/>
            </p:cNvSpPr>
            <p:nvPr/>
          </p:nvSpPr>
          <p:spPr bwMode="auto">
            <a:xfrm>
              <a:off x="3469" y="1152"/>
              <a:ext cx="327" cy="250"/>
            </a:xfrm>
            <a:prstGeom prst="rect">
              <a:avLst/>
            </a:prstGeom>
            <a:solidFill>
              <a:srgbClr val="ABE3FF"/>
            </a:solidFill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0" hangingPunct="0"/>
              <a:r>
                <a:rPr lang="ru-RU" sz="2000" i="1" dirty="0">
                  <a:solidFill>
                    <a:srgbClr val="000000"/>
                  </a:solidFill>
                </a:rPr>
                <a:t>N</a:t>
              </a:r>
              <a:endParaRPr lang="ru-RU" sz="2000" dirty="0">
                <a:solidFill>
                  <a:srgbClr val="000000"/>
                </a:solidFill>
              </a:endParaRPr>
            </a:p>
          </p:txBody>
        </p:sp>
        <p:grpSp>
          <p:nvGrpSpPr>
            <p:cNvPr id="4" name="Group 15"/>
            <p:cNvGrpSpPr>
              <a:grpSpLocks/>
            </p:cNvGrpSpPr>
            <p:nvPr/>
          </p:nvGrpSpPr>
          <p:grpSpPr bwMode="auto">
            <a:xfrm>
              <a:off x="3096" y="1088"/>
              <a:ext cx="1632" cy="35"/>
              <a:chOff x="2583" y="1304"/>
              <a:chExt cx="1632" cy="35"/>
            </a:xfrm>
          </p:grpSpPr>
          <p:sp>
            <p:nvSpPr>
              <p:cNvPr id="31761" name="Oval 16"/>
              <p:cNvSpPr>
                <a:spLocks noChangeArrowheads="1"/>
              </p:cNvSpPr>
              <p:nvPr/>
            </p:nvSpPr>
            <p:spPr bwMode="auto">
              <a:xfrm rot="-8871487">
                <a:off x="4191" y="1320"/>
                <a:ext cx="24" cy="19"/>
              </a:xfrm>
              <a:prstGeom prst="ellipse">
                <a:avLst/>
              </a:prstGeom>
              <a:solidFill>
                <a:srgbClr val="ABE3FF"/>
              </a:solidFill>
              <a:ln w="2857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31762" name="Line 17"/>
              <p:cNvSpPr>
                <a:spLocks noChangeShapeType="1"/>
              </p:cNvSpPr>
              <p:nvPr/>
            </p:nvSpPr>
            <p:spPr bwMode="auto">
              <a:xfrm>
                <a:off x="2583" y="1304"/>
                <a:ext cx="1613" cy="29"/>
              </a:xfrm>
              <a:prstGeom prst="line">
                <a:avLst/>
              </a:prstGeom>
              <a:noFill/>
              <a:ln w="2857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ru-RU"/>
              </a:p>
            </p:txBody>
          </p:sp>
        </p:grpSp>
      </p:grpSp>
      <p:sp>
        <p:nvSpPr>
          <p:cNvPr id="19" name="Заголовок 1"/>
          <p:cNvSpPr txBox="1">
            <a:spLocks/>
          </p:cNvSpPr>
          <p:nvPr/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5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Эталон</a:t>
            </a:r>
            <a:endParaRPr kumimoji="0" lang="ru-RU" sz="5400" b="1" i="0" u="none" strike="noStrike" kern="1200" cap="none" spc="0" normalizeH="0" baseline="0" noProof="0" dirty="0">
              <a:ln>
                <a:noFill/>
              </a:ln>
              <a:solidFill>
                <a:schemeClr val="accent4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20" name="Picture 38" descr="j023272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>
          <a:xfrm>
            <a:off x="500034" y="357167"/>
            <a:ext cx="1571636" cy="828436"/>
          </a:xfrm>
          <a:prstGeom prst="rect">
            <a:avLst/>
          </a:prstGeom>
        </p:spPr>
      </p:pic>
      <p:grpSp>
        <p:nvGrpSpPr>
          <p:cNvPr id="21" name="Group 36"/>
          <p:cNvGrpSpPr>
            <a:grpSpLocks/>
          </p:cNvGrpSpPr>
          <p:nvPr/>
        </p:nvGrpSpPr>
        <p:grpSpPr bwMode="auto">
          <a:xfrm>
            <a:off x="4500562" y="2643182"/>
            <a:ext cx="2309812" cy="539749"/>
            <a:chOff x="864" y="1112"/>
            <a:chExt cx="1455" cy="340"/>
          </a:xfrm>
        </p:grpSpPr>
        <p:sp>
          <p:nvSpPr>
            <p:cNvPr id="22" name="Line 6"/>
            <p:cNvSpPr>
              <a:spLocks noChangeShapeType="1"/>
            </p:cNvSpPr>
            <p:nvPr/>
          </p:nvSpPr>
          <p:spPr bwMode="auto">
            <a:xfrm>
              <a:off x="1008" y="1136"/>
              <a:ext cx="1253" cy="0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23" name="Oval 7"/>
            <p:cNvSpPr>
              <a:spLocks noChangeArrowheads="1"/>
            </p:cNvSpPr>
            <p:nvPr/>
          </p:nvSpPr>
          <p:spPr bwMode="auto">
            <a:xfrm>
              <a:off x="984" y="1112"/>
              <a:ext cx="34" cy="47"/>
            </a:xfrm>
            <a:prstGeom prst="ellipse">
              <a:avLst/>
            </a:prstGeom>
            <a:solidFill>
              <a:srgbClr val="FEEDCE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24" name="Oval 8"/>
            <p:cNvSpPr>
              <a:spLocks noChangeArrowheads="1"/>
            </p:cNvSpPr>
            <p:nvPr/>
          </p:nvSpPr>
          <p:spPr bwMode="auto">
            <a:xfrm>
              <a:off x="2234" y="1113"/>
              <a:ext cx="34" cy="47"/>
            </a:xfrm>
            <a:prstGeom prst="ellipse">
              <a:avLst/>
            </a:prstGeom>
            <a:solidFill>
              <a:srgbClr val="FEEDCE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26" name="Text Box 9"/>
            <p:cNvSpPr txBox="1">
              <a:spLocks noChangeArrowheads="1"/>
            </p:cNvSpPr>
            <p:nvPr/>
          </p:nvSpPr>
          <p:spPr bwMode="auto">
            <a:xfrm>
              <a:off x="864" y="1202"/>
              <a:ext cx="359" cy="25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9525">
              <a:solidFill>
                <a:schemeClr val="bg1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0" hangingPunct="0"/>
              <a:r>
                <a:rPr lang="ru-RU" sz="2000" i="1" dirty="0">
                  <a:solidFill>
                    <a:srgbClr val="000000"/>
                  </a:solidFill>
                </a:rPr>
                <a:t>M</a:t>
              </a:r>
            </a:p>
          </p:txBody>
        </p:sp>
        <p:sp>
          <p:nvSpPr>
            <p:cNvPr id="27" name="Text Box 10"/>
            <p:cNvSpPr txBox="1">
              <a:spLocks noChangeArrowheads="1"/>
            </p:cNvSpPr>
            <p:nvPr/>
          </p:nvSpPr>
          <p:spPr bwMode="auto">
            <a:xfrm>
              <a:off x="2079" y="1202"/>
              <a:ext cx="240" cy="250"/>
            </a:xfrm>
            <a:prstGeom prst="rect">
              <a:avLst/>
            </a:prstGeom>
            <a:solidFill>
              <a:srgbClr val="FEEDCE"/>
            </a:solidFill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0" hangingPunct="0"/>
              <a:r>
                <a:rPr lang="ru-RU" sz="2000" i="1" dirty="0">
                  <a:solidFill>
                    <a:srgbClr val="000000"/>
                  </a:solidFill>
                </a:rPr>
                <a:t>N</a:t>
              </a:r>
              <a:endParaRPr lang="ru-RU" sz="2000" b="1" dirty="0">
                <a:solidFill>
                  <a:srgbClr val="000000"/>
                </a:solidFill>
              </a:endParaRPr>
            </a:p>
          </p:txBody>
        </p:sp>
      </p:grpSp>
      <p:pic>
        <p:nvPicPr>
          <p:cNvPr id="18" name="Picture 12" descr="C:\Организатор клипов (Microsoft)\j0434411.wmf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000892" y="5000636"/>
            <a:ext cx="1601787" cy="1500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wipe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6" dur="500"/>
                                        <p:tgtEl>
                                          <p:spTgt spid="30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5" grpId="0" autoUpdateAnimBg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Выноска-облако 26"/>
          <p:cNvSpPr/>
          <p:nvPr/>
        </p:nvSpPr>
        <p:spPr>
          <a:xfrm flipH="1">
            <a:off x="1071538" y="142852"/>
            <a:ext cx="4786314" cy="1714536"/>
          </a:xfrm>
          <a:prstGeom prst="cloudCallout">
            <a:avLst>
              <a:gd name="adj1" fmla="val 35996"/>
              <a:gd name="adj2" fmla="val 35870"/>
            </a:avLst>
          </a:prstGeom>
          <a:gradFill flip="none" rotWithShape="1">
            <a:gsLst>
              <a:gs pos="0">
                <a:schemeClr val="bg1"/>
              </a:gs>
              <a:gs pos="69000">
                <a:schemeClr val="accent5">
                  <a:lumMod val="40000"/>
                  <a:lumOff val="60000"/>
                </a:schemeClr>
              </a:gs>
              <a:gs pos="41000">
                <a:schemeClr val="bg1"/>
              </a:gs>
            </a:gsLst>
            <a:lin ang="5400000" scaled="1"/>
            <a:tileRect/>
          </a:gradFill>
          <a:ln w="9525">
            <a:solidFill>
              <a:srgbClr val="0070C0"/>
            </a:solidFill>
          </a:ln>
          <a:effectLst>
            <a:glow rad="63500">
              <a:schemeClr val="accent1">
                <a:satMod val="175000"/>
                <a:alpha val="40000"/>
              </a:schemeClr>
            </a:glow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ctr">
              <a:defRPr/>
            </a:pPr>
            <a:r>
              <a:rPr lang="ru-RU" sz="28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Правила работы в группе</a:t>
            </a:r>
          </a:p>
        </p:txBody>
      </p:sp>
      <p:grpSp>
        <p:nvGrpSpPr>
          <p:cNvPr id="2" name="Group 13"/>
          <p:cNvGrpSpPr>
            <a:grpSpLocks/>
          </p:cNvGrpSpPr>
          <p:nvPr/>
        </p:nvGrpSpPr>
        <p:grpSpPr bwMode="auto">
          <a:xfrm>
            <a:off x="0" y="5905500"/>
            <a:ext cx="9144000" cy="1123950"/>
            <a:chOff x="0" y="3113"/>
            <a:chExt cx="5760" cy="1207"/>
          </a:xfrm>
        </p:grpSpPr>
        <p:pic>
          <p:nvPicPr>
            <p:cNvPr id="55302" name="Picture 14" descr="6c4931c9ccfe"/>
            <p:cNvPicPr>
              <a:picLocks noChangeAspect="1" noChangeArrowheads="1"/>
            </p:cNvPicPr>
            <p:nvPr/>
          </p:nvPicPr>
          <p:blipFill>
            <a:blip r:embed="rId2">
              <a:lum bright="48000" contrast="-12000"/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t="-223" r="57031"/>
            <a:stretch>
              <a:fillRect/>
            </a:stretch>
          </p:blipFill>
          <p:spPr bwMode="auto">
            <a:xfrm rot="5400000" flipH="1">
              <a:off x="3648" y="2209"/>
              <a:ext cx="1207" cy="30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5303" name="Picture 15" descr="6c4931c9ccfe"/>
            <p:cNvPicPr>
              <a:picLocks noChangeAspect="1" noChangeArrowheads="1"/>
            </p:cNvPicPr>
            <p:nvPr/>
          </p:nvPicPr>
          <p:blipFill>
            <a:blip r:embed="rId2">
              <a:lum bright="42000" contrast="-12000"/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t="-223" r="57031"/>
            <a:stretch>
              <a:fillRect/>
            </a:stretch>
          </p:blipFill>
          <p:spPr bwMode="auto">
            <a:xfrm rot="-5400000">
              <a:off x="768" y="2345"/>
              <a:ext cx="1207" cy="27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7" name="Прямоугольник 6"/>
          <p:cNvSpPr/>
          <p:nvPr/>
        </p:nvSpPr>
        <p:spPr>
          <a:xfrm>
            <a:off x="714375" y="2286000"/>
            <a:ext cx="8032750" cy="3668713"/>
          </a:xfrm>
          <a:prstGeom prst="rect">
            <a:avLst/>
          </a:prstGeom>
          <a:gradFill flip="none" rotWithShape="1">
            <a:gsLst>
              <a:gs pos="0">
                <a:schemeClr val="bg1"/>
              </a:gs>
              <a:gs pos="35000">
                <a:srgbClr val="81DEFF"/>
              </a:gs>
              <a:gs pos="100000">
                <a:srgbClr val="57FFFF"/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6" name="Овал 15"/>
          <p:cNvSpPr/>
          <p:nvPr/>
        </p:nvSpPr>
        <p:spPr bwMode="auto">
          <a:xfrm>
            <a:off x="7164388" y="5449888"/>
            <a:ext cx="1079500" cy="936625"/>
          </a:xfrm>
          <a:prstGeom prst="ellipse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7" name="Овал 16"/>
          <p:cNvSpPr/>
          <p:nvPr/>
        </p:nvSpPr>
        <p:spPr bwMode="auto">
          <a:xfrm>
            <a:off x="5938838" y="5449888"/>
            <a:ext cx="1081087" cy="936625"/>
          </a:xfrm>
          <a:prstGeom prst="ellipse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8" name="Овал 17"/>
          <p:cNvSpPr/>
          <p:nvPr/>
        </p:nvSpPr>
        <p:spPr bwMode="auto">
          <a:xfrm>
            <a:off x="2222500" y="5434013"/>
            <a:ext cx="1081088" cy="936625"/>
          </a:xfrm>
          <a:prstGeom prst="ellipse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9" name="Овал 18"/>
          <p:cNvSpPr/>
          <p:nvPr/>
        </p:nvSpPr>
        <p:spPr bwMode="auto">
          <a:xfrm>
            <a:off x="1071563" y="5434013"/>
            <a:ext cx="1079500" cy="936625"/>
          </a:xfrm>
          <a:prstGeom prst="ellipse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20" name="Овал 19"/>
          <p:cNvSpPr/>
          <p:nvPr/>
        </p:nvSpPr>
        <p:spPr bwMode="auto">
          <a:xfrm>
            <a:off x="1287463" y="5649913"/>
            <a:ext cx="647700" cy="576262"/>
          </a:xfrm>
          <a:prstGeom prst="ellipse">
            <a:avLst/>
          </a:prstGeom>
          <a:solidFill>
            <a:schemeClr val="bg1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21" name="Овал 20"/>
          <p:cNvSpPr/>
          <p:nvPr/>
        </p:nvSpPr>
        <p:spPr bwMode="auto">
          <a:xfrm>
            <a:off x="2438400" y="5649913"/>
            <a:ext cx="649288" cy="576262"/>
          </a:xfrm>
          <a:prstGeom prst="ellipse">
            <a:avLst/>
          </a:prstGeom>
          <a:solidFill>
            <a:schemeClr val="bg1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22" name="Овал 21"/>
          <p:cNvSpPr/>
          <p:nvPr/>
        </p:nvSpPr>
        <p:spPr bwMode="auto">
          <a:xfrm>
            <a:off x="6156325" y="5665788"/>
            <a:ext cx="647700" cy="576262"/>
          </a:xfrm>
          <a:prstGeom prst="ellipse">
            <a:avLst/>
          </a:prstGeom>
          <a:solidFill>
            <a:schemeClr val="bg1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23" name="Овал 22"/>
          <p:cNvSpPr/>
          <p:nvPr/>
        </p:nvSpPr>
        <p:spPr bwMode="auto">
          <a:xfrm>
            <a:off x="7380288" y="5665788"/>
            <a:ext cx="647700" cy="576262"/>
          </a:xfrm>
          <a:prstGeom prst="ellipse">
            <a:avLst/>
          </a:prstGeom>
          <a:solidFill>
            <a:schemeClr val="bg1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25" name="Хорда 24"/>
          <p:cNvSpPr/>
          <p:nvPr/>
        </p:nvSpPr>
        <p:spPr bwMode="auto">
          <a:xfrm rot="5400000">
            <a:off x="3806031" y="-1948656"/>
            <a:ext cx="1817688" cy="9429750"/>
          </a:xfrm>
          <a:prstGeom prst="chord">
            <a:avLst>
              <a:gd name="adj1" fmla="val 5830278"/>
              <a:gd name="adj2" fmla="val 15779211"/>
            </a:avLst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32" name="Выноска-облако 31"/>
          <p:cNvSpPr/>
          <p:nvPr/>
        </p:nvSpPr>
        <p:spPr>
          <a:xfrm>
            <a:off x="6858016" y="214290"/>
            <a:ext cx="2071702" cy="928670"/>
          </a:xfrm>
          <a:prstGeom prst="cloudCallout">
            <a:avLst>
              <a:gd name="adj1" fmla="val 46588"/>
              <a:gd name="adj2" fmla="val 2461"/>
            </a:avLst>
          </a:prstGeom>
          <a:gradFill flip="none" rotWithShape="1">
            <a:gsLst>
              <a:gs pos="0">
                <a:schemeClr val="bg1"/>
              </a:gs>
              <a:gs pos="69000">
                <a:schemeClr val="accent5">
                  <a:lumMod val="40000"/>
                  <a:lumOff val="60000"/>
                </a:schemeClr>
              </a:gs>
              <a:gs pos="41000">
                <a:schemeClr val="bg1"/>
              </a:gs>
            </a:gsLst>
            <a:lin ang="5400000" scaled="1"/>
            <a:tileRect/>
          </a:gradFill>
          <a:ln w="9525">
            <a:solidFill>
              <a:srgbClr val="0070C0"/>
            </a:solidFill>
          </a:ln>
          <a:effectLst>
            <a:glow rad="63500">
              <a:schemeClr val="accent1">
                <a:satMod val="175000"/>
                <a:alpha val="40000"/>
              </a:schemeClr>
            </a:glow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ctr">
              <a:defRPr/>
            </a:pPr>
            <a:r>
              <a:rPr lang="ru-RU" dirty="0"/>
              <a:t>П</a:t>
            </a:r>
          </a:p>
        </p:txBody>
      </p:sp>
      <p:grpSp>
        <p:nvGrpSpPr>
          <p:cNvPr id="3" name="Группа 36"/>
          <p:cNvGrpSpPr>
            <a:grpSpLocks/>
          </p:cNvGrpSpPr>
          <p:nvPr/>
        </p:nvGrpSpPr>
        <p:grpSpPr bwMode="auto">
          <a:xfrm>
            <a:off x="6215063" y="2438400"/>
            <a:ext cx="2286000" cy="2214563"/>
            <a:chOff x="5929322" y="1071546"/>
            <a:chExt cx="2286016" cy="2214578"/>
          </a:xfrm>
        </p:grpSpPr>
        <p:grpSp>
          <p:nvGrpSpPr>
            <p:cNvPr id="4" name="Группа 35"/>
            <p:cNvGrpSpPr>
              <a:grpSpLocks/>
            </p:cNvGrpSpPr>
            <p:nvPr/>
          </p:nvGrpSpPr>
          <p:grpSpPr bwMode="auto">
            <a:xfrm>
              <a:off x="5929322" y="1071546"/>
              <a:ext cx="2286016" cy="2214578"/>
              <a:chOff x="6286512" y="2428868"/>
              <a:chExt cx="2286016" cy="2214578"/>
            </a:xfrm>
          </p:grpSpPr>
          <p:sp>
            <p:nvSpPr>
              <p:cNvPr id="35" name="Прямоугольник 34"/>
              <p:cNvSpPr/>
              <p:nvPr/>
            </p:nvSpPr>
            <p:spPr>
              <a:xfrm>
                <a:off x="6500825" y="2643182"/>
                <a:ext cx="1857388" cy="1785949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ru-RU"/>
              </a:p>
            </p:txBody>
          </p:sp>
          <p:sp>
            <p:nvSpPr>
              <p:cNvPr id="28" name="Рамка 27"/>
              <p:cNvSpPr/>
              <p:nvPr/>
            </p:nvSpPr>
            <p:spPr>
              <a:xfrm>
                <a:off x="6286512" y="2428868"/>
                <a:ext cx="2286016" cy="2214578"/>
              </a:xfrm>
              <a:prstGeom prst="frame">
                <a:avLst>
                  <a:gd name="adj1" fmla="val 9324"/>
                </a:avLst>
              </a:prstGeom>
              <a:solidFill>
                <a:srgbClr val="FFFF99"/>
              </a:solidFill>
              <a:ln>
                <a:solidFill>
                  <a:srgbClr val="0070C0"/>
                </a:solidFill>
              </a:ln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ru-RU"/>
              </a:p>
            </p:txBody>
          </p:sp>
        </p:grpSp>
        <p:pic>
          <p:nvPicPr>
            <p:cNvPr id="55321" name="Рисунок 0" descr="Смайлик весёлый.JPG"/>
            <p:cNvPicPr>
              <a:picLocks noChangeAspect="1" noChangeArrowheads="1"/>
            </p:cNvPicPr>
            <p:nvPr/>
          </p:nvPicPr>
          <p:blipFill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lum bright="-10000" contrast="20000"/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643702" y="1357298"/>
              <a:ext cx="822162" cy="9001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5322" name="Рисунок 0" descr="Смайлик весёлый.JPG"/>
            <p:cNvPicPr>
              <a:picLocks noChangeAspect="1" noChangeArrowheads="1"/>
            </p:cNvPicPr>
            <p:nvPr/>
          </p:nvPicPr>
          <p:blipFill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lum bright="-10000" contrast="20000"/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072330" y="2040152"/>
              <a:ext cx="857256" cy="9395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5323" name="Рисунок 0" descr="Смайлик весёлый.JPG"/>
            <p:cNvPicPr>
              <a:picLocks noChangeAspect="1" noChangeArrowheads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lum bright="-10000" contrast="20000"/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215074" y="2143116"/>
              <a:ext cx="795158" cy="8715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41" name="TextBox 40"/>
          <p:cNvSpPr txBox="1"/>
          <p:nvPr/>
        </p:nvSpPr>
        <p:spPr>
          <a:xfrm>
            <a:off x="857224" y="2357431"/>
            <a:ext cx="5214937" cy="954107"/>
          </a:xfrm>
          <a:prstGeom prst="rect">
            <a:avLst/>
          </a:prstGeom>
          <a:ln>
            <a:solidFill>
              <a:srgbClr val="00B05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ru-RU" sz="2400" b="1" dirty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В группе должен быть ответственный.</a:t>
            </a:r>
          </a:p>
          <a:p>
            <a:pPr algn="ctr" eaLnBrk="1" hangingPunct="1"/>
            <a:endParaRPr lang="ru-RU" sz="800" b="1" dirty="0">
              <a:solidFill>
                <a:srgbClr val="FF1515"/>
              </a:solidFill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928662" y="5143512"/>
            <a:ext cx="7715250" cy="461665"/>
          </a:xfrm>
          <a:prstGeom prst="rect">
            <a:avLst/>
          </a:prstGeom>
          <a:ln>
            <a:solidFill>
              <a:srgbClr val="00B05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ru-RU" sz="2400" b="1" dirty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Работать должен каждый на общий результат.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928662" y="3929066"/>
            <a:ext cx="5214937" cy="461665"/>
          </a:xfrm>
          <a:prstGeom prst="rect">
            <a:avLst/>
          </a:prstGeom>
          <a:ln>
            <a:solidFill>
              <a:srgbClr val="00B05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spAutoFit/>
          </a:bodyPr>
          <a:lstStyle>
            <a:lvl1pPr marL="342900" indent="-342900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85725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lvl="1" eaLnBrk="1" hangingPunct="1"/>
            <a:r>
              <a:rPr lang="ru-RU" sz="2400" b="1" dirty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Один говорит, другие слушают.</a:t>
            </a:r>
            <a:endParaRPr lang="ru-RU" sz="2100" b="1" dirty="0">
              <a:solidFill>
                <a:schemeClr val="accent4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928662" y="3357562"/>
            <a:ext cx="5214937" cy="461665"/>
          </a:xfrm>
          <a:prstGeom prst="rect">
            <a:avLst/>
          </a:prstGeom>
          <a:ln>
            <a:solidFill>
              <a:srgbClr val="00B05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spAutoFit/>
          </a:bodyPr>
          <a:lstStyle>
            <a:lvl1pPr marL="342900" indent="-342900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lvl="1" eaLnBrk="1" hangingPunct="1"/>
            <a:r>
              <a:rPr lang="ru-RU" sz="2400" b="1" dirty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Если не понял, переспроси.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857224" y="4572008"/>
            <a:ext cx="7715250" cy="461665"/>
          </a:xfrm>
          <a:prstGeom prst="rect">
            <a:avLst/>
          </a:prstGeom>
          <a:ln>
            <a:solidFill>
              <a:srgbClr val="00B05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spAutoFit/>
          </a:bodyPr>
          <a:lstStyle>
            <a:lvl1pPr marL="342900" indent="-342900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lvl="1" eaLnBrk="1" hangingPunct="1"/>
            <a:r>
              <a:rPr lang="ru-RU" sz="2400" b="1" dirty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Свое несогласие высказывай вежливо.</a:t>
            </a:r>
          </a:p>
        </p:txBody>
      </p:sp>
      <p:grpSp>
        <p:nvGrpSpPr>
          <p:cNvPr id="5" name="Группа 51"/>
          <p:cNvGrpSpPr>
            <a:grpSpLocks/>
          </p:cNvGrpSpPr>
          <p:nvPr/>
        </p:nvGrpSpPr>
        <p:grpSpPr bwMode="auto">
          <a:xfrm>
            <a:off x="1500188" y="1571625"/>
            <a:ext cx="508000" cy="584200"/>
            <a:chOff x="6929454" y="1416818"/>
            <a:chExt cx="508525" cy="583421"/>
          </a:xfrm>
        </p:grpSpPr>
        <p:sp>
          <p:nvSpPr>
            <p:cNvPr id="53" name="Трапеция 52"/>
            <p:cNvSpPr/>
            <p:nvPr/>
          </p:nvSpPr>
          <p:spPr bwMode="auto">
            <a:xfrm rot="10800000">
              <a:off x="6929454" y="1500844"/>
              <a:ext cx="500579" cy="499395"/>
            </a:xfrm>
            <a:prstGeom prst="trapezoid">
              <a:avLst>
                <a:gd name="adj" fmla="val 32222"/>
              </a:avLst>
            </a:prstGeom>
            <a:solidFill>
              <a:srgbClr val="33CCFF">
                <a:alpha val="74118"/>
              </a:srgbClr>
            </a:solidFill>
            <a:ln w="28575">
              <a:solidFill>
                <a:srgbClr val="0070C0"/>
              </a:solidFill>
            </a:ln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endParaRPr lang="ru-RU"/>
            </a:p>
          </p:txBody>
        </p:sp>
        <p:sp>
          <p:nvSpPr>
            <p:cNvPr id="54" name="Овал 53"/>
            <p:cNvSpPr/>
            <p:nvPr/>
          </p:nvSpPr>
          <p:spPr bwMode="auto">
            <a:xfrm>
              <a:off x="6937399" y="1416818"/>
              <a:ext cx="500580" cy="45977"/>
            </a:xfrm>
            <a:prstGeom prst="ellipse">
              <a:avLst/>
            </a:prstGeom>
            <a:solidFill>
              <a:srgbClr val="0070C0"/>
            </a:solidFill>
            <a:ln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ru-RU" dirty="0"/>
                <a:t>              </a:t>
              </a:r>
            </a:p>
          </p:txBody>
        </p:sp>
      </p:grpSp>
      <p:grpSp>
        <p:nvGrpSpPr>
          <p:cNvPr id="6" name="Группа 54"/>
          <p:cNvGrpSpPr>
            <a:grpSpLocks/>
          </p:cNvGrpSpPr>
          <p:nvPr/>
        </p:nvGrpSpPr>
        <p:grpSpPr bwMode="auto">
          <a:xfrm>
            <a:off x="7143750" y="1571625"/>
            <a:ext cx="508000" cy="584200"/>
            <a:chOff x="6929454" y="1416818"/>
            <a:chExt cx="508525" cy="583421"/>
          </a:xfrm>
        </p:grpSpPr>
        <p:sp>
          <p:nvSpPr>
            <p:cNvPr id="56" name="Трапеция 55"/>
            <p:cNvSpPr/>
            <p:nvPr/>
          </p:nvSpPr>
          <p:spPr bwMode="auto">
            <a:xfrm rot="10800000">
              <a:off x="6929454" y="1500844"/>
              <a:ext cx="500580" cy="499395"/>
            </a:xfrm>
            <a:prstGeom prst="trapezoid">
              <a:avLst>
                <a:gd name="adj" fmla="val 32222"/>
              </a:avLst>
            </a:prstGeom>
            <a:solidFill>
              <a:srgbClr val="33CCFF">
                <a:alpha val="74118"/>
              </a:srgbClr>
            </a:solidFill>
            <a:ln w="28575">
              <a:solidFill>
                <a:srgbClr val="0070C0"/>
              </a:solidFill>
            </a:ln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endParaRPr lang="ru-RU"/>
            </a:p>
          </p:txBody>
        </p:sp>
        <p:sp>
          <p:nvSpPr>
            <p:cNvPr id="57" name="Овал 56"/>
            <p:cNvSpPr/>
            <p:nvPr/>
          </p:nvSpPr>
          <p:spPr bwMode="auto">
            <a:xfrm>
              <a:off x="6937400" y="1416818"/>
              <a:ext cx="500579" cy="45977"/>
            </a:xfrm>
            <a:prstGeom prst="ellipse">
              <a:avLst/>
            </a:prstGeom>
            <a:solidFill>
              <a:srgbClr val="0070C0"/>
            </a:solidFill>
            <a:ln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ru-RU" dirty="0"/>
                <a:t>              </a:t>
              </a:r>
            </a:p>
          </p:txBody>
        </p:sp>
      </p:grpSp>
    </p:spTree>
  </p:cSld>
  <p:clrMapOvr>
    <a:masterClrMapping/>
  </p:clrMapOvr>
  <p:transition>
    <p:wipe dir="u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5400" b="1" dirty="0" smtClean="0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Практическое задание</a:t>
            </a:r>
            <a:endParaRPr lang="ru-RU" sz="5400" b="1" dirty="0">
              <a:solidFill>
                <a:schemeClr val="accent4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buNone/>
            </a:pPr>
            <a:r>
              <a:rPr lang="ru-RU" sz="3600" dirty="0" smtClean="0">
                <a:solidFill>
                  <a:schemeClr val="bg2">
                    <a:lumMod val="10000"/>
                  </a:schemeClr>
                </a:solidFill>
              </a:rPr>
              <a:t>1. Сколько прямых можно провести через две точки?</a:t>
            </a:r>
          </a:p>
          <a:p>
            <a:pPr>
              <a:buNone/>
            </a:pPr>
            <a:r>
              <a:rPr lang="ru-RU" sz="3600" dirty="0" smtClean="0">
                <a:solidFill>
                  <a:schemeClr val="bg2">
                    <a:lumMod val="10000"/>
                  </a:schemeClr>
                </a:solidFill>
              </a:rPr>
              <a:t>2. Сколько отрезков соответствует двум точкам?</a:t>
            </a:r>
          </a:p>
          <a:p>
            <a:pPr>
              <a:buNone/>
            </a:pPr>
            <a:r>
              <a:rPr lang="ru-RU" sz="3600" dirty="0" smtClean="0">
                <a:solidFill>
                  <a:schemeClr val="bg2">
                    <a:lumMod val="10000"/>
                  </a:schemeClr>
                </a:solidFill>
              </a:rPr>
              <a:t>3. Сколько прямых можно провести через одну точку?</a:t>
            </a:r>
          </a:p>
          <a:p>
            <a:pPr>
              <a:buNone/>
            </a:pPr>
            <a:r>
              <a:rPr lang="ru-RU" sz="3600" dirty="0" smtClean="0">
                <a:solidFill>
                  <a:schemeClr val="bg2">
                    <a:lumMod val="10000"/>
                  </a:schemeClr>
                </a:solidFill>
              </a:rPr>
              <a:t>4. Сколько общих точек могут иметь две прямые?</a:t>
            </a:r>
          </a:p>
          <a:p>
            <a:endParaRPr lang="ru-RU" dirty="0"/>
          </a:p>
        </p:txBody>
      </p:sp>
    </p:spTree>
  </p:cSld>
  <p:clrMapOvr>
    <a:masterClrMapping/>
  </p:clrMapOvr>
  <p:transition>
    <p:wipe dir="u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5400" b="1" dirty="0" smtClean="0">
                <a:solidFill>
                  <a:schemeClr val="accent4">
                    <a:lumMod val="50000"/>
                  </a:schemeClr>
                </a:solidFill>
              </a:rPr>
              <a:t>Укажите лишнюю фигуру</a:t>
            </a:r>
            <a:endParaRPr lang="ru-RU" sz="5400" b="1" dirty="0">
              <a:solidFill>
                <a:schemeClr val="accent4">
                  <a:lumMod val="50000"/>
                </a:schemeClr>
              </a:solidFill>
            </a:endParaRPr>
          </a:p>
        </p:txBody>
      </p:sp>
      <p:pic>
        <p:nvPicPr>
          <p:cNvPr id="4" name="Рисунок 3" descr="https://fs00.infourok.ru/images/doc/144/167464/img5.jpg"/>
          <p:cNvPicPr/>
          <p:nvPr/>
        </p:nvPicPr>
        <p:blipFill>
          <a:blip r:embed="rId2"/>
          <a:srcRect l="24372" t="47649" r="18386" b="19017"/>
          <a:stretch>
            <a:fillRect/>
          </a:stretch>
        </p:blipFill>
        <p:spPr bwMode="auto">
          <a:xfrm>
            <a:off x="428596" y="1285860"/>
            <a:ext cx="8358246" cy="5286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wipe dir="u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extBox 1"/>
          <p:cNvSpPr txBox="1">
            <a:spLocks noChangeArrowheads="1"/>
          </p:cNvSpPr>
          <p:nvPr/>
        </p:nvSpPr>
        <p:spPr bwMode="auto">
          <a:xfrm>
            <a:off x="642910" y="357166"/>
            <a:ext cx="6715172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sz="6000" b="1" dirty="0" smtClean="0">
                <a:solidFill>
                  <a:schemeClr val="accent3">
                    <a:lumMod val="50000"/>
                  </a:schemeClr>
                </a:solidFill>
                <a:latin typeface="+mj-lt"/>
              </a:rPr>
              <a:t>Физкультминутка</a:t>
            </a:r>
            <a:endParaRPr lang="ru-RU" sz="6000" b="1" dirty="0">
              <a:solidFill>
                <a:schemeClr val="accent3">
                  <a:lumMod val="50000"/>
                </a:schemeClr>
              </a:solidFill>
              <a:latin typeface="+mj-lt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214678" y="2571744"/>
            <a:ext cx="3810000" cy="381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500826" y="214290"/>
            <a:ext cx="2214548" cy="29566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2" descr="C:\Users\марина\Desktop\триик\материалы\64250994_023413191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000100" y="1928802"/>
            <a:ext cx="1928826" cy="28921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wipe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path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799 -0.12168 L 0.00452 0.37566 " pathEditMode="relative" rAng="0" ptsTypes="AA">
                                      <p:cBhvr>
                                        <p:cTn id="10" dur="5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00" y="249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WordArt 6"/>
          <p:cNvSpPr>
            <a:spLocks noChangeArrowheads="1" noChangeShapeType="1" noTextEdit="1"/>
          </p:cNvSpPr>
          <p:nvPr/>
        </p:nvSpPr>
        <p:spPr bwMode="auto">
          <a:xfrm>
            <a:off x="1908175" y="4365625"/>
            <a:ext cx="304800" cy="52387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endParaRPr lang="ru-RU" sz="3600" kern="10">
              <a:ln w="9525">
                <a:solidFill>
                  <a:srgbClr val="000000"/>
                </a:solidFill>
                <a:round/>
                <a:headEnd/>
                <a:tailEnd/>
              </a:ln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12291" name="Line 4"/>
          <p:cNvSpPr>
            <a:spLocks noChangeShapeType="1"/>
          </p:cNvSpPr>
          <p:nvPr/>
        </p:nvSpPr>
        <p:spPr bwMode="auto">
          <a:xfrm flipV="1">
            <a:off x="2124075" y="3284538"/>
            <a:ext cx="4752975" cy="187325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2292" name="Oval 6"/>
          <p:cNvSpPr>
            <a:spLocks noChangeArrowheads="1"/>
          </p:cNvSpPr>
          <p:nvPr/>
        </p:nvSpPr>
        <p:spPr bwMode="auto">
          <a:xfrm>
            <a:off x="3586163" y="4473575"/>
            <a:ext cx="144462" cy="144463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2293" name="WordArt 7"/>
          <p:cNvSpPr>
            <a:spLocks noChangeArrowheads="1" noChangeShapeType="1" noTextEdit="1"/>
          </p:cNvSpPr>
          <p:nvPr/>
        </p:nvSpPr>
        <p:spPr bwMode="auto">
          <a:xfrm>
            <a:off x="1908175" y="4365625"/>
            <a:ext cx="304800" cy="52387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6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0000"/>
                </a:solidFill>
                <a:latin typeface="Arial"/>
                <a:cs typeface="Arial"/>
              </a:rPr>
              <a:t>D</a:t>
            </a:r>
            <a:endParaRPr lang="ru-RU" sz="3600" kern="10">
              <a:ln w="9525">
                <a:solidFill>
                  <a:srgbClr val="000000"/>
                </a:solidFill>
                <a:round/>
                <a:headEnd/>
                <a:tailEnd/>
              </a:ln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12294" name="Oval 8"/>
          <p:cNvSpPr>
            <a:spLocks noChangeArrowheads="1"/>
          </p:cNvSpPr>
          <p:nvPr/>
        </p:nvSpPr>
        <p:spPr bwMode="auto">
          <a:xfrm>
            <a:off x="2051050" y="5084763"/>
            <a:ext cx="144463" cy="144462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2295" name="Oval 9"/>
          <p:cNvSpPr>
            <a:spLocks noChangeArrowheads="1"/>
          </p:cNvSpPr>
          <p:nvPr/>
        </p:nvSpPr>
        <p:spPr bwMode="auto">
          <a:xfrm>
            <a:off x="6732588" y="3232150"/>
            <a:ext cx="144462" cy="144463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2296" name="WordArt 10"/>
          <p:cNvSpPr>
            <a:spLocks noChangeArrowheads="1" noChangeShapeType="1" noTextEdit="1"/>
          </p:cNvSpPr>
          <p:nvPr/>
        </p:nvSpPr>
        <p:spPr bwMode="auto">
          <a:xfrm>
            <a:off x="7019925" y="2708275"/>
            <a:ext cx="304800" cy="52387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6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0000"/>
                </a:solidFill>
                <a:latin typeface="Arial"/>
                <a:cs typeface="Arial"/>
              </a:rPr>
              <a:t>R</a:t>
            </a:r>
            <a:endParaRPr lang="ru-RU" sz="3600" kern="10">
              <a:ln w="9525">
                <a:solidFill>
                  <a:srgbClr val="000000"/>
                </a:solidFill>
                <a:round/>
                <a:headEnd/>
                <a:tailEnd/>
              </a:ln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12297" name="Oval 14"/>
          <p:cNvSpPr>
            <a:spLocks noChangeArrowheads="1"/>
          </p:cNvSpPr>
          <p:nvPr/>
        </p:nvSpPr>
        <p:spPr bwMode="auto">
          <a:xfrm>
            <a:off x="5076825" y="3897313"/>
            <a:ext cx="144463" cy="144462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2298" name="WordArt 16"/>
          <p:cNvSpPr>
            <a:spLocks noChangeArrowheads="1" noChangeShapeType="1" noTextEdit="1"/>
          </p:cNvSpPr>
          <p:nvPr/>
        </p:nvSpPr>
        <p:spPr bwMode="auto">
          <a:xfrm>
            <a:off x="4932363" y="3213100"/>
            <a:ext cx="304800" cy="52387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6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0000"/>
                </a:solidFill>
                <a:latin typeface="Arial"/>
                <a:cs typeface="Arial"/>
              </a:rPr>
              <a:t>T</a:t>
            </a:r>
            <a:endParaRPr lang="ru-RU" sz="3600" kern="10">
              <a:ln w="9525">
                <a:solidFill>
                  <a:srgbClr val="000000"/>
                </a:solidFill>
                <a:round/>
                <a:headEnd/>
                <a:tailEnd/>
              </a:ln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12299" name="WordArt 17"/>
          <p:cNvSpPr>
            <a:spLocks noChangeArrowheads="1" noChangeShapeType="1" noTextEdit="1"/>
          </p:cNvSpPr>
          <p:nvPr/>
        </p:nvSpPr>
        <p:spPr bwMode="auto">
          <a:xfrm>
            <a:off x="3348038" y="3789363"/>
            <a:ext cx="304800" cy="52387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6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0000"/>
                </a:solidFill>
                <a:latin typeface="Arial"/>
                <a:cs typeface="Arial"/>
              </a:rPr>
              <a:t>C</a:t>
            </a:r>
            <a:endParaRPr lang="ru-RU" sz="3600" kern="10">
              <a:ln w="9525">
                <a:solidFill>
                  <a:srgbClr val="000000"/>
                </a:solidFill>
                <a:round/>
                <a:headEnd/>
                <a:tailEnd/>
              </a:ln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32" name="AutoShape 22"/>
          <p:cNvSpPr>
            <a:spLocks noChangeArrowheads="1"/>
          </p:cNvSpPr>
          <p:nvPr/>
        </p:nvSpPr>
        <p:spPr bwMode="auto">
          <a:xfrm rot="-1254522">
            <a:off x="2195513" y="4221163"/>
            <a:ext cx="1223962" cy="504825"/>
          </a:xfrm>
          <a:prstGeom prst="curvedDownArrow">
            <a:avLst>
              <a:gd name="adj1" fmla="val 48491"/>
              <a:gd name="adj2" fmla="val 96981"/>
              <a:gd name="adj3" fmla="val 33333"/>
            </a:avLst>
          </a:prstGeom>
          <a:solidFill>
            <a:srgbClr val="3333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33" name="AutoShape 23"/>
          <p:cNvSpPr>
            <a:spLocks noChangeArrowheads="1"/>
          </p:cNvSpPr>
          <p:nvPr/>
        </p:nvSpPr>
        <p:spPr bwMode="auto">
          <a:xfrm rot="-1254522">
            <a:off x="3708400" y="3644900"/>
            <a:ext cx="1223963" cy="504825"/>
          </a:xfrm>
          <a:prstGeom prst="curvedDownArrow">
            <a:avLst>
              <a:gd name="adj1" fmla="val 48491"/>
              <a:gd name="adj2" fmla="val 96981"/>
              <a:gd name="adj3" fmla="val 33333"/>
            </a:avLst>
          </a:prstGeom>
          <a:solidFill>
            <a:srgbClr val="3333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34" name="AutoShape 24"/>
          <p:cNvSpPr>
            <a:spLocks noChangeArrowheads="1"/>
          </p:cNvSpPr>
          <p:nvPr/>
        </p:nvSpPr>
        <p:spPr bwMode="auto">
          <a:xfrm rot="-1254522">
            <a:off x="5292725" y="2997200"/>
            <a:ext cx="1223963" cy="504825"/>
          </a:xfrm>
          <a:prstGeom prst="curvedDownArrow">
            <a:avLst>
              <a:gd name="adj1" fmla="val 48491"/>
              <a:gd name="adj2" fmla="val 96981"/>
              <a:gd name="adj3" fmla="val 33333"/>
            </a:avLst>
          </a:prstGeom>
          <a:solidFill>
            <a:srgbClr val="3333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35" name="AutoShape 25"/>
          <p:cNvSpPr>
            <a:spLocks noChangeArrowheads="1"/>
          </p:cNvSpPr>
          <p:nvPr/>
        </p:nvSpPr>
        <p:spPr bwMode="auto">
          <a:xfrm rot="9267767" flipH="1">
            <a:off x="2555875" y="4652963"/>
            <a:ext cx="2808288" cy="649287"/>
          </a:xfrm>
          <a:prstGeom prst="curvedDownArrow">
            <a:avLst>
              <a:gd name="adj1" fmla="val 86504"/>
              <a:gd name="adj2" fmla="val 173007"/>
              <a:gd name="adj3" fmla="val 33333"/>
            </a:avLst>
          </a:prstGeom>
          <a:solidFill>
            <a:srgbClr val="3333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36" name="AutoShape 26"/>
          <p:cNvSpPr>
            <a:spLocks noChangeArrowheads="1"/>
          </p:cNvSpPr>
          <p:nvPr/>
        </p:nvSpPr>
        <p:spPr bwMode="auto">
          <a:xfrm rot="9267767" flipH="1">
            <a:off x="4211638" y="4149725"/>
            <a:ext cx="2952750" cy="577850"/>
          </a:xfrm>
          <a:prstGeom prst="curvedDownArrow">
            <a:avLst>
              <a:gd name="adj1" fmla="val 102198"/>
              <a:gd name="adj2" fmla="val 204396"/>
              <a:gd name="adj3" fmla="val 33333"/>
            </a:avLst>
          </a:prstGeom>
          <a:solidFill>
            <a:srgbClr val="3333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37" name="Rectangle 2"/>
          <p:cNvSpPr txBox="1">
            <a:spLocks noChangeArrowheads="1"/>
          </p:cNvSpPr>
          <p:nvPr/>
        </p:nvSpPr>
        <p:spPr bwMode="auto">
          <a:xfrm>
            <a:off x="2571736" y="428604"/>
            <a:ext cx="5000660" cy="5715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lnSpc>
                <a:spcPct val="90000"/>
              </a:lnSpc>
              <a:spcBef>
                <a:spcPct val="20000"/>
              </a:spcBef>
            </a:pPr>
            <a:r>
              <a:rPr lang="ru-RU" sz="3200" b="1" dirty="0" smtClean="0"/>
              <a:t> </a:t>
            </a:r>
          </a:p>
          <a:p>
            <a:pPr>
              <a:lnSpc>
                <a:spcPct val="90000"/>
              </a:lnSpc>
              <a:spcBef>
                <a:spcPct val="20000"/>
              </a:spcBef>
            </a:pPr>
            <a:endParaRPr lang="ru-RU" sz="3200" b="1" dirty="0" smtClean="0"/>
          </a:p>
        </p:txBody>
      </p:sp>
      <p:sp>
        <p:nvSpPr>
          <p:cNvPr id="40" name="Rectangle 18"/>
          <p:cNvSpPr txBox="1">
            <a:spLocks noChangeArrowheads="1"/>
          </p:cNvSpPr>
          <p:nvPr/>
        </p:nvSpPr>
        <p:spPr bwMode="auto">
          <a:xfrm>
            <a:off x="1763713" y="5516563"/>
            <a:ext cx="6697662" cy="1189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ru-RU" sz="3600" b="1" dirty="0">
                <a:solidFill>
                  <a:schemeClr val="tx2"/>
                </a:solidFill>
              </a:rPr>
              <a:t>Ответ: </a:t>
            </a:r>
            <a:r>
              <a:rPr lang="en-US" sz="3600" b="1" dirty="0">
                <a:solidFill>
                  <a:srgbClr val="FF0000"/>
                </a:solidFill>
              </a:rPr>
              <a:t>DC</a:t>
            </a:r>
            <a:r>
              <a:rPr lang="ru-RU" sz="3600" b="1" dirty="0">
                <a:solidFill>
                  <a:srgbClr val="FF0000"/>
                </a:solidFill>
              </a:rPr>
              <a:t>,</a:t>
            </a:r>
            <a:r>
              <a:rPr lang="en-US" sz="3600" b="1" dirty="0">
                <a:solidFill>
                  <a:srgbClr val="FF0000"/>
                </a:solidFill>
              </a:rPr>
              <a:t> CT</a:t>
            </a:r>
            <a:r>
              <a:rPr lang="ru-RU" sz="3600" b="1" dirty="0">
                <a:solidFill>
                  <a:srgbClr val="FF0000"/>
                </a:solidFill>
              </a:rPr>
              <a:t>,</a:t>
            </a:r>
            <a:r>
              <a:rPr lang="en-US" sz="3600" b="1" dirty="0">
                <a:solidFill>
                  <a:srgbClr val="FF0000"/>
                </a:solidFill>
              </a:rPr>
              <a:t> TR</a:t>
            </a:r>
            <a:r>
              <a:rPr lang="ru-RU" sz="3600" b="1" dirty="0">
                <a:solidFill>
                  <a:srgbClr val="FF0000"/>
                </a:solidFill>
              </a:rPr>
              <a:t>,</a:t>
            </a:r>
            <a:r>
              <a:rPr lang="en-US" sz="3600" b="1" dirty="0">
                <a:solidFill>
                  <a:srgbClr val="FF0000"/>
                </a:solidFill>
              </a:rPr>
              <a:t> </a:t>
            </a:r>
            <a:r>
              <a:rPr lang="en-US" sz="3600" b="1" dirty="0">
                <a:solidFill>
                  <a:srgbClr val="3333FF"/>
                </a:solidFill>
              </a:rPr>
              <a:t>DT</a:t>
            </a:r>
            <a:r>
              <a:rPr lang="ru-RU" sz="3600" b="1" dirty="0">
                <a:solidFill>
                  <a:srgbClr val="3333FF"/>
                </a:solidFill>
              </a:rPr>
              <a:t>,</a:t>
            </a:r>
            <a:r>
              <a:rPr lang="en-US" sz="3600" b="1" dirty="0">
                <a:solidFill>
                  <a:srgbClr val="3333FF"/>
                </a:solidFill>
              </a:rPr>
              <a:t> </a:t>
            </a:r>
            <a:r>
              <a:rPr lang="ru-RU" sz="3600" b="1" dirty="0">
                <a:solidFill>
                  <a:srgbClr val="3333FF"/>
                </a:solidFill>
              </a:rPr>
              <a:t>С</a:t>
            </a:r>
            <a:r>
              <a:rPr lang="en-US" sz="3600" b="1" dirty="0">
                <a:solidFill>
                  <a:srgbClr val="3333FF"/>
                </a:solidFill>
              </a:rPr>
              <a:t>R</a:t>
            </a:r>
            <a:r>
              <a:rPr lang="ru-RU" sz="3600" b="1" dirty="0">
                <a:solidFill>
                  <a:srgbClr val="3333FF"/>
                </a:solidFill>
              </a:rPr>
              <a:t>, </a:t>
            </a:r>
            <a:r>
              <a:rPr lang="en-US" sz="3600" b="1" dirty="0"/>
              <a:t>DR</a:t>
            </a:r>
            <a:endParaRPr lang="ru-RU" sz="3600" b="1" dirty="0"/>
          </a:p>
        </p:txBody>
      </p:sp>
      <p:sp>
        <p:nvSpPr>
          <p:cNvPr id="20" name="Прямоугольник 19"/>
          <p:cNvSpPr/>
          <p:nvPr/>
        </p:nvSpPr>
        <p:spPr>
          <a:xfrm>
            <a:off x="2571736" y="428604"/>
            <a:ext cx="3381054" cy="7017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90000"/>
              </a:lnSpc>
              <a:spcBef>
                <a:spcPct val="20000"/>
              </a:spcBef>
            </a:pPr>
            <a:r>
              <a:rPr lang="ru-RU" sz="4400" b="1" dirty="0" smtClean="0">
                <a:solidFill>
                  <a:srgbClr val="002060"/>
                </a:solidFill>
                <a:latin typeface="+mj-lt"/>
              </a:rPr>
              <a:t>Задание №1</a:t>
            </a:r>
            <a:r>
              <a:rPr lang="ru-RU" sz="4400" b="1" dirty="0" smtClean="0">
                <a:latin typeface="+mj-lt"/>
              </a:rPr>
              <a:t> </a:t>
            </a:r>
          </a:p>
        </p:txBody>
      </p:sp>
      <p:sp>
        <p:nvSpPr>
          <p:cNvPr id="22" name="Прямоугольник 21"/>
          <p:cNvSpPr/>
          <p:nvPr/>
        </p:nvSpPr>
        <p:spPr>
          <a:xfrm>
            <a:off x="642910" y="1142984"/>
            <a:ext cx="7699402" cy="14219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90000"/>
              </a:lnSpc>
              <a:spcBef>
                <a:spcPct val="20000"/>
              </a:spcBef>
            </a:pPr>
            <a:r>
              <a:rPr lang="ru-RU" sz="3200" b="1" dirty="0" smtClean="0">
                <a:solidFill>
                  <a:prstClr val="black"/>
                </a:solidFill>
              </a:rPr>
              <a:t>Начертите отрезок </a:t>
            </a:r>
            <a:r>
              <a:rPr lang="en-US" sz="3200" b="1" dirty="0" smtClean="0">
                <a:solidFill>
                  <a:prstClr val="black"/>
                </a:solidFill>
              </a:rPr>
              <a:t>DR</a:t>
            </a:r>
            <a:r>
              <a:rPr lang="ru-RU" sz="3200" b="1" dirty="0" smtClean="0">
                <a:solidFill>
                  <a:prstClr val="black"/>
                </a:solidFill>
              </a:rPr>
              <a:t> и отметьте на нем точки С и Т. Запишите все получившиеся отрезки.</a:t>
            </a:r>
            <a:endParaRPr lang="ru-RU" sz="3200" b="1" dirty="0">
              <a:solidFill>
                <a:prstClr val="black"/>
              </a:solidFill>
            </a:endParaRPr>
          </a:p>
        </p:txBody>
      </p:sp>
    </p:spTree>
  </p:cSld>
  <p:clrMapOvr>
    <a:masterClrMapping/>
  </p:clrMapOvr>
  <p:transition>
    <p:wipe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 nodeType="clickPar">
                      <p:stCondLst>
                        <p:cond delay="indefinite"/>
                      </p:stCondLst>
                      <p:childTnLst>
                        <p:par>
                          <p:cTn id="4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3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3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3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 animBg="1"/>
      <p:bldP spid="33" grpId="0" animBg="1"/>
      <p:bldP spid="34" grpId="0" animBg="1"/>
      <p:bldP spid="35" grpId="0" animBg="1"/>
      <p:bldP spid="36" grpId="0" animBg="1"/>
      <p:bldP spid="37" grpId="0"/>
      <p:bldP spid="40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Line 4"/>
          <p:cNvSpPr>
            <a:spLocks noChangeShapeType="1"/>
          </p:cNvSpPr>
          <p:nvPr/>
        </p:nvSpPr>
        <p:spPr bwMode="auto">
          <a:xfrm flipV="1">
            <a:off x="2124075" y="3284538"/>
            <a:ext cx="4752975" cy="187325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1267" name="WordArt 6"/>
          <p:cNvSpPr>
            <a:spLocks noChangeArrowheads="1" noChangeShapeType="1" noTextEdit="1"/>
          </p:cNvSpPr>
          <p:nvPr/>
        </p:nvSpPr>
        <p:spPr bwMode="auto">
          <a:xfrm>
            <a:off x="1908175" y="4365625"/>
            <a:ext cx="304800" cy="52387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6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0000"/>
                </a:solidFill>
                <a:latin typeface="Arial"/>
                <a:cs typeface="Arial"/>
              </a:rPr>
              <a:t>E</a:t>
            </a:r>
            <a:endParaRPr lang="ru-RU" sz="3600" kern="10">
              <a:ln w="9525">
                <a:solidFill>
                  <a:srgbClr val="000000"/>
                </a:solidFill>
                <a:round/>
                <a:headEnd/>
                <a:tailEnd/>
              </a:ln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11270" name="WordArt 9"/>
          <p:cNvSpPr>
            <a:spLocks noChangeArrowheads="1" noChangeShapeType="1" noTextEdit="1"/>
          </p:cNvSpPr>
          <p:nvPr/>
        </p:nvSpPr>
        <p:spPr bwMode="auto">
          <a:xfrm>
            <a:off x="7019925" y="2708275"/>
            <a:ext cx="304800" cy="52387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600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0000"/>
                </a:solidFill>
                <a:latin typeface="Arial"/>
                <a:cs typeface="Arial"/>
              </a:rPr>
              <a:t>K</a:t>
            </a:r>
            <a:endParaRPr lang="ru-RU" sz="3600" kern="10" dirty="0">
              <a:ln w="9525">
                <a:solidFill>
                  <a:srgbClr val="000000"/>
                </a:solidFill>
                <a:round/>
                <a:headEnd/>
                <a:tailEnd/>
              </a:ln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11271" name="Oval 10"/>
          <p:cNvSpPr>
            <a:spLocks noChangeArrowheads="1"/>
          </p:cNvSpPr>
          <p:nvPr/>
        </p:nvSpPr>
        <p:spPr bwMode="auto">
          <a:xfrm>
            <a:off x="4572000" y="4076700"/>
            <a:ext cx="144463" cy="144463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1272" name="WordArt 11"/>
          <p:cNvSpPr>
            <a:spLocks noChangeArrowheads="1" noChangeShapeType="1" noTextEdit="1"/>
          </p:cNvSpPr>
          <p:nvPr/>
        </p:nvSpPr>
        <p:spPr bwMode="auto">
          <a:xfrm>
            <a:off x="4427538" y="3357563"/>
            <a:ext cx="304800" cy="52387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6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0000"/>
                </a:solidFill>
                <a:latin typeface="Arial"/>
                <a:cs typeface="Arial"/>
              </a:rPr>
              <a:t>O</a:t>
            </a:r>
            <a:endParaRPr lang="ru-RU" sz="3600" kern="10">
              <a:ln w="9525">
                <a:solidFill>
                  <a:srgbClr val="000000"/>
                </a:solidFill>
                <a:round/>
                <a:headEnd/>
                <a:tailEnd/>
              </a:ln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26" name="AutoShape 14"/>
          <p:cNvSpPr>
            <a:spLocks noChangeArrowheads="1"/>
          </p:cNvSpPr>
          <p:nvPr/>
        </p:nvSpPr>
        <p:spPr bwMode="auto">
          <a:xfrm rot="-1254522">
            <a:off x="2460625" y="3876675"/>
            <a:ext cx="1655763" cy="649288"/>
          </a:xfrm>
          <a:prstGeom prst="curvedDownArrow">
            <a:avLst>
              <a:gd name="adj1" fmla="val 51002"/>
              <a:gd name="adj2" fmla="val 102005"/>
              <a:gd name="adj3" fmla="val 33333"/>
            </a:avLst>
          </a:prstGeom>
          <a:solidFill>
            <a:srgbClr val="3333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27" name="AutoShape 15"/>
          <p:cNvSpPr>
            <a:spLocks noChangeArrowheads="1"/>
          </p:cNvSpPr>
          <p:nvPr/>
        </p:nvSpPr>
        <p:spPr bwMode="auto">
          <a:xfrm rot="-1254522">
            <a:off x="4787900" y="2997200"/>
            <a:ext cx="1657350" cy="649288"/>
          </a:xfrm>
          <a:prstGeom prst="curvedDownArrow">
            <a:avLst>
              <a:gd name="adj1" fmla="val 51051"/>
              <a:gd name="adj2" fmla="val 102103"/>
              <a:gd name="adj3" fmla="val 33333"/>
            </a:avLst>
          </a:prstGeom>
          <a:solidFill>
            <a:srgbClr val="3333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28" name="AutoShape 17"/>
          <p:cNvSpPr>
            <a:spLocks noChangeArrowheads="1"/>
          </p:cNvSpPr>
          <p:nvPr/>
        </p:nvSpPr>
        <p:spPr bwMode="auto">
          <a:xfrm rot="9539175" flipH="1">
            <a:off x="3132138" y="4365625"/>
            <a:ext cx="3816350" cy="1008063"/>
          </a:xfrm>
          <a:prstGeom prst="curvedDownArrow">
            <a:avLst>
              <a:gd name="adj1" fmla="val 75716"/>
              <a:gd name="adj2" fmla="val 151433"/>
              <a:gd name="adj3" fmla="val 33333"/>
            </a:avLst>
          </a:prstGeom>
          <a:solidFill>
            <a:srgbClr val="3333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4" name="Прямоугольник 3"/>
          <p:cNvSpPr>
            <a:spLocks noChangeArrowheads="1"/>
          </p:cNvSpPr>
          <p:nvPr/>
        </p:nvSpPr>
        <p:spPr bwMode="auto">
          <a:xfrm>
            <a:off x="500034" y="1357298"/>
            <a:ext cx="7929618" cy="8901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</a:pPr>
            <a:r>
              <a:rPr lang="ru-RU" sz="3200" b="1" dirty="0" smtClean="0"/>
              <a:t>Начертите прямую ЕК</a:t>
            </a:r>
            <a:r>
              <a:rPr lang="ru-RU" sz="3200" b="1" dirty="0"/>
              <a:t> </a:t>
            </a:r>
            <a:r>
              <a:rPr lang="ru-RU" sz="3200" b="1" dirty="0" smtClean="0"/>
              <a:t>и </a:t>
            </a:r>
            <a:r>
              <a:rPr lang="ru-RU" sz="3200" b="1" dirty="0"/>
              <a:t>отметьте на </a:t>
            </a:r>
            <a:r>
              <a:rPr lang="ru-RU" sz="3200" b="1" dirty="0" smtClean="0"/>
              <a:t>ней </a:t>
            </a:r>
            <a:r>
              <a:rPr lang="ru-RU" sz="3200" b="1" dirty="0"/>
              <a:t>точку </a:t>
            </a:r>
            <a:r>
              <a:rPr lang="en-US" sz="3200" b="1" dirty="0"/>
              <a:t>O</a:t>
            </a:r>
            <a:r>
              <a:rPr lang="ru-RU" sz="3200" b="1" dirty="0"/>
              <a:t>. Запишите все </a:t>
            </a:r>
            <a:r>
              <a:rPr lang="ru-RU" sz="3200" b="1" dirty="0" smtClean="0"/>
              <a:t>получившиеся лучи.</a:t>
            </a:r>
            <a:endParaRPr lang="ru-RU" sz="3200" b="1" dirty="0"/>
          </a:p>
        </p:txBody>
      </p:sp>
      <p:sp>
        <p:nvSpPr>
          <p:cNvPr id="14" name="Rectangle 18"/>
          <p:cNvSpPr txBox="1">
            <a:spLocks noChangeArrowheads="1"/>
          </p:cNvSpPr>
          <p:nvPr/>
        </p:nvSpPr>
        <p:spPr bwMode="auto">
          <a:xfrm>
            <a:off x="1763713" y="5786454"/>
            <a:ext cx="6697662" cy="6429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ru-RU" sz="3600" b="1" dirty="0">
                <a:solidFill>
                  <a:schemeClr val="tx2"/>
                </a:solidFill>
              </a:rPr>
              <a:t>Ответ: </a:t>
            </a:r>
            <a:r>
              <a:rPr lang="ru-RU" sz="3600" b="1" dirty="0" smtClean="0">
                <a:solidFill>
                  <a:srgbClr val="FF0000"/>
                </a:solidFill>
              </a:rPr>
              <a:t>ОЕ,</a:t>
            </a:r>
            <a:r>
              <a:rPr lang="en-US" sz="3600" b="1" dirty="0" smtClean="0">
                <a:solidFill>
                  <a:srgbClr val="FF0000"/>
                </a:solidFill>
              </a:rPr>
              <a:t> </a:t>
            </a:r>
            <a:r>
              <a:rPr lang="ru-RU" sz="3600" b="1" dirty="0" smtClean="0">
                <a:solidFill>
                  <a:srgbClr val="FF0000"/>
                </a:solidFill>
              </a:rPr>
              <a:t>ОК</a:t>
            </a:r>
            <a:endParaRPr lang="ru-RU" sz="3600" b="1" dirty="0"/>
          </a:p>
        </p:txBody>
      </p:sp>
      <p:sp>
        <p:nvSpPr>
          <p:cNvPr id="15" name="Прямоугольник 14"/>
          <p:cNvSpPr/>
          <p:nvPr/>
        </p:nvSpPr>
        <p:spPr>
          <a:xfrm>
            <a:off x="2500298" y="428604"/>
            <a:ext cx="3533340" cy="69801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80000"/>
              </a:lnSpc>
            </a:pPr>
            <a:r>
              <a:rPr lang="ru-RU" sz="4800" b="1" dirty="0" smtClean="0">
                <a:solidFill>
                  <a:srgbClr val="002060"/>
                </a:solidFill>
                <a:latin typeface="+mj-lt"/>
              </a:rPr>
              <a:t>Задание №2</a:t>
            </a:r>
          </a:p>
        </p:txBody>
      </p:sp>
    </p:spTree>
  </p:cSld>
  <p:clrMapOvr>
    <a:masterClrMapping/>
  </p:clrMapOvr>
  <p:transition>
    <p:wipe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3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3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animBg="1"/>
      <p:bldP spid="27" grpId="0" animBg="1"/>
      <p:bldP spid="28" grpId="0" animBg="1"/>
      <p:bldP spid="4" grpId="0"/>
      <p:bldP spid="14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143504" y="571480"/>
            <a:ext cx="3578228" cy="29592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507" name="Прямоугольник 1"/>
          <p:cNvSpPr>
            <a:spLocks noChangeArrowheads="1"/>
          </p:cNvSpPr>
          <p:nvPr/>
        </p:nvSpPr>
        <p:spPr bwMode="auto">
          <a:xfrm>
            <a:off x="571472" y="785794"/>
            <a:ext cx="4714908" cy="26776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ru-RU" altLang="ru-RU" sz="2400" b="1" dirty="0">
                <a:solidFill>
                  <a:schemeClr val="accent4">
                    <a:lumMod val="50000"/>
                  </a:schemeClr>
                </a:solidFill>
              </a:rPr>
              <a:t>Вариант I</a:t>
            </a:r>
            <a:endParaRPr lang="ru-RU" altLang="ru-RU" sz="2400" dirty="0">
              <a:solidFill>
                <a:schemeClr val="accent4">
                  <a:lumMod val="50000"/>
                </a:schemeClr>
              </a:solidFill>
            </a:endParaRPr>
          </a:p>
          <a:p>
            <a:r>
              <a:rPr lang="ru-RU" altLang="ru-RU" sz="2400" dirty="0"/>
              <a:t>Рассмотрите рисунок.</a:t>
            </a:r>
          </a:p>
          <a:p>
            <a:r>
              <a:rPr lang="ru-RU" altLang="ru-RU" sz="2400" dirty="0"/>
              <a:t>1. Заполните пропуски. На чертеже даны:</a:t>
            </a:r>
          </a:p>
          <a:p>
            <a:r>
              <a:rPr lang="ru-RU" altLang="ru-RU" sz="2400" dirty="0" smtClean="0"/>
              <a:t>Отрезки:  </a:t>
            </a:r>
            <a:r>
              <a:rPr lang="en-US" altLang="ru-RU" sz="2400" dirty="0" smtClean="0"/>
              <a:t> </a:t>
            </a:r>
            <a:r>
              <a:rPr lang="ru-RU" altLang="ru-RU" sz="2400" dirty="0" smtClean="0"/>
              <a:t>__</a:t>
            </a:r>
            <a:r>
              <a:rPr lang="ru-RU" altLang="ru-RU" sz="2400" u="sng" dirty="0" smtClean="0"/>
              <a:t>_     ;  ____.</a:t>
            </a:r>
            <a:endParaRPr lang="ru-RU" altLang="ru-RU" sz="2400" u="sng" dirty="0"/>
          </a:p>
          <a:p>
            <a:r>
              <a:rPr lang="ru-RU" altLang="ru-RU" sz="2400" dirty="0" smtClean="0"/>
              <a:t>Лучи:          </a:t>
            </a:r>
            <a:r>
              <a:rPr lang="ru-RU" altLang="ru-RU" sz="2400" u="sng" dirty="0" smtClean="0"/>
              <a:t>_____;______.</a:t>
            </a:r>
            <a:endParaRPr lang="ru-RU" altLang="ru-RU" sz="2400" u="sng" dirty="0"/>
          </a:p>
          <a:p>
            <a:r>
              <a:rPr lang="ru-RU" altLang="ru-RU" sz="2400" dirty="0" smtClean="0"/>
              <a:t>Прямые:    </a:t>
            </a:r>
            <a:r>
              <a:rPr lang="ru-RU" altLang="ru-RU" sz="2400" u="sng" dirty="0" smtClean="0"/>
              <a:t>____  ; ______.  </a:t>
            </a:r>
            <a:r>
              <a:rPr lang="ru-RU" altLang="ru-RU" u="sng" dirty="0" smtClean="0"/>
              <a:t>            </a:t>
            </a:r>
            <a:endParaRPr lang="ru-RU" altLang="ru-RU" u="sng" dirty="0"/>
          </a:p>
        </p:txBody>
      </p:sp>
      <p:sp>
        <p:nvSpPr>
          <p:cNvPr id="21508" name="Прямоугольник 2"/>
          <p:cNvSpPr>
            <a:spLocks noChangeArrowheads="1"/>
          </p:cNvSpPr>
          <p:nvPr/>
        </p:nvSpPr>
        <p:spPr bwMode="auto">
          <a:xfrm>
            <a:off x="714348" y="3714752"/>
            <a:ext cx="4572000" cy="34163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ru-RU" altLang="ru-RU" sz="2400" b="1" dirty="0">
                <a:solidFill>
                  <a:srgbClr val="006600"/>
                </a:solidFill>
              </a:rPr>
              <a:t>Вариант II</a:t>
            </a:r>
            <a:endParaRPr lang="ru-RU" altLang="ru-RU" sz="2400" dirty="0">
              <a:solidFill>
                <a:srgbClr val="006600"/>
              </a:solidFill>
            </a:endParaRPr>
          </a:p>
          <a:p>
            <a:r>
              <a:rPr lang="ru-RU" altLang="ru-RU" sz="2400" dirty="0"/>
              <a:t>Рассмотрите рисунок</a:t>
            </a:r>
            <a:r>
              <a:rPr lang="ru-RU" altLang="ru-RU" sz="2400" dirty="0" smtClean="0"/>
              <a:t>.</a:t>
            </a:r>
          </a:p>
          <a:p>
            <a:r>
              <a:rPr lang="ru-RU" altLang="ru-RU" sz="2400" dirty="0" smtClean="0"/>
              <a:t>1. Заполните пропуски. На чертеже даны:</a:t>
            </a:r>
          </a:p>
          <a:p>
            <a:r>
              <a:rPr lang="ru-RU" altLang="ru-RU" sz="2400" dirty="0" smtClean="0"/>
              <a:t>Отрезки:  </a:t>
            </a:r>
            <a:r>
              <a:rPr lang="en-US" altLang="ru-RU" sz="2400" dirty="0" smtClean="0"/>
              <a:t> </a:t>
            </a:r>
            <a:r>
              <a:rPr lang="ru-RU" altLang="ru-RU" sz="2400" dirty="0" smtClean="0"/>
              <a:t>__</a:t>
            </a:r>
            <a:r>
              <a:rPr lang="ru-RU" altLang="ru-RU" sz="2400" u="sng" dirty="0" smtClean="0"/>
              <a:t>_     ;  ____.</a:t>
            </a:r>
          </a:p>
          <a:p>
            <a:r>
              <a:rPr lang="ru-RU" altLang="ru-RU" sz="2400" dirty="0" smtClean="0"/>
              <a:t>Лучи:          </a:t>
            </a:r>
            <a:r>
              <a:rPr lang="ru-RU" altLang="ru-RU" sz="2400" u="sng" dirty="0" smtClean="0"/>
              <a:t>_____;______.</a:t>
            </a:r>
          </a:p>
          <a:p>
            <a:r>
              <a:rPr lang="ru-RU" altLang="ru-RU" sz="2400" dirty="0" smtClean="0"/>
              <a:t>Прямые:    </a:t>
            </a:r>
            <a:r>
              <a:rPr lang="ru-RU" altLang="ru-RU" sz="2400" u="sng" dirty="0" smtClean="0"/>
              <a:t>____  ; ______.              </a:t>
            </a:r>
          </a:p>
          <a:p>
            <a:endParaRPr lang="ru-RU" altLang="ru-RU" sz="2400" dirty="0" smtClean="0"/>
          </a:p>
          <a:p>
            <a:endParaRPr lang="ru-RU" altLang="ru-RU" sz="2400" dirty="0"/>
          </a:p>
        </p:txBody>
      </p:sp>
      <p:pic>
        <p:nvPicPr>
          <p:cNvPr id="2150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929190" y="3571876"/>
            <a:ext cx="3992910" cy="31432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500034" y="214290"/>
            <a:ext cx="5693803" cy="5970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80000"/>
              </a:lnSpc>
            </a:pPr>
            <a:r>
              <a:rPr lang="ru-RU" sz="4000" b="1" dirty="0" smtClean="0">
                <a:solidFill>
                  <a:srgbClr val="002060"/>
                </a:solidFill>
                <a:latin typeface="+mj-lt"/>
              </a:rPr>
              <a:t>Самостоятельная работа</a:t>
            </a:r>
          </a:p>
        </p:txBody>
      </p:sp>
    </p:spTree>
    <p:extLst>
      <p:ext uri="{BB962C8B-B14F-4D97-AF65-F5344CB8AC3E}">
        <p14:creationId xmlns:p14="http://schemas.microsoft.com/office/powerpoint/2010/main" xmlns="" val="1422906603"/>
      </p:ext>
    </p:extLst>
  </p:cSld>
  <p:clrMapOvr>
    <a:masterClrMapping/>
  </p:clrMapOvr>
  <p:transition>
    <p:wipe dir="u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357818" y="357166"/>
            <a:ext cx="3221038" cy="2663825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507" name="Прямоугольник 1"/>
          <p:cNvSpPr>
            <a:spLocks noChangeArrowheads="1"/>
          </p:cNvSpPr>
          <p:nvPr/>
        </p:nvSpPr>
        <p:spPr bwMode="auto">
          <a:xfrm>
            <a:off x="571472" y="1214422"/>
            <a:ext cx="4714908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ru-RU" altLang="ru-RU" sz="2400" b="1" dirty="0" smtClean="0">
                <a:solidFill>
                  <a:schemeClr val="accent4">
                    <a:lumMod val="50000"/>
                  </a:schemeClr>
                </a:solidFill>
              </a:rPr>
              <a:t>Вариант I</a:t>
            </a:r>
            <a:endParaRPr lang="ru-RU" altLang="ru-RU" sz="2400" dirty="0" smtClean="0">
              <a:solidFill>
                <a:schemeClr val="accent4">
                  <a:lumMod val="50000"/>
                </a:schemeClr>
              </a:solidFill>
            </a:endParaRPr>
          </a:p>
          <a:p>
            <a:r>
              <a:rPr lang="ru-RU" altLang="ru-RU" sz="2400" dirty="0" smtClean="0"/>
              <a:t>Отрезки</a:t>
            </a:r>
            <a:r>
              <a:rPr lang="en-US" altLang="ru-RU" sz="2400" dirty="0" smtClean="0"/>
              <a:t> </a:t>
            </a:r>
            <a:r>
              <a:rPr lang="ru-RU" altLang="ru-RU" sz="2400" dirty="0" smtClean="0"/>
              <a:t>__</a:t>
            </a:r>
            <a:r>
              <a:rPr lang="ru-RU" altLang="ru-RU" sz="2400" u="sng" dirty="0" smtClean="0"/>
              <a:t>_АВ; С</a:t>
            </a:r>
            <a:r>
              <a:rPr lang="en-US" altLang="ru-RU" sz="2400" u="sng" dirty="0" smtClean="0"/>
              <a:t>D</a:t>
            </a:r>
            <a:r>
              <a:rPr lang="ru-RU" altLang="ru-RU" sz="2400" u="sng" dirty="0" smtClean="0"/>
              <a:t>____;</a:t>
            </a:r>
            <a:endParaRPr lang="ru-RU" altLang="ru-RU" sz="2400" u="sng" dirty="0"/>
          </a:p>
          <a:p>
            <a:r>
              <a:rPr lang="ru-RU" altLang="ru-RU" sz="2400" dirty="0" err="1"/>
              <a:t>лучи</a:t>
            </a:r>
            <a:r>
              <a:rPr lang="ru-RU" altLang="ru-RU" sz="2400" u="sng" dirty="0" err="1"/>
              <a:t>_____</a:t>
            </a:r>
            <a:r>
              <a:rPr lang="en-US" altLang="ru-RU" sz="2400" u="sng" dirty="0"/>
              <a:t>EF</a:t>
            </a:r>
            <a:r>
              <a:rPr lang="ru-RU" altLang="ru-RU" sz="2400" u="sng" dirty="0"/>
              <a:t>;_</a:t>
            </a:r>
            <a:r>
              <a:rPr lang="en-US" altLang="ru-RU" sz="2400" u="sng" dirty="0"/>
              <a:t>KZ</a:t>
            </a:r>
            <a:r>
              <a:rPr lang="ru-RU" altLang="ru-RU" sz="2400" u="sng" dirty="0"/>
              <a:t>______;</a:t>
            </a:r>
          </a:p>
          <a:p>
            <a:r>
              <a:rPr lang="ru-RU" altLang="ru-RU" sz="2400" dirty="0" err="1"/>
              <a:t>прямые</a:t>
            </a:r>
            <a:r>
              <a:rPr lang="ru-RU" altLang="ru-RU" sz="2400" u="sng" dirty="0" err="1"/>
              <a:t>_____</a:t>
            </a:r>
            <a:r>
              <a:rPr lang="en-US" altLang="ru-RU" sz="2400" u="sng" dirty="0"/>
              <a:t>MN</a:t>
            </a:r>
            <a:r>
              <a:rPr lang="ru-RU" altLang="ru-RU" sz="2400" u="sng" dirty="0"/>
              <a:t>______.  </a:t>
            </a:r>
            <a:r>
              <a:rPr lang="ru-RU" altLang="ru-RU" u="sng" dirty="0"/>
              <a:t>            </a:t>
            </a:r>
          </a:p>
        </p:txBody>
      </p:sp>
      <p:sp>
        <p:nvSpPr>
          <p:cNvPr id="21508" name="Прямоугольник 2"/>
          <p:cNvSpPr>
            <a:spLocks noChangeArrowheads="1"/>
          </p:cNvSpPr>
          <p:nvPr/>
        </p:nvSpPr>
        <p:spPr bwMode="auto">
          <a:xfrm>
            <a:off x="714348" y="3714752"/>
            <a:ext cx="4572000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ru-RU" altLang="ru-RU" sz="2400" b="1" dirty="0">
                <a:solidFill>
                  <a:srgbClr val="006600"/>
                </a:solidFill>
              </a:rPr>
              <a:t>Вариант II</a:t>
            </a:r>
            <a:endParaRPr lang="ru-RU" altLang="ru-RU" sz="2400" dirty="0">
              <a:solidFill>
                <a:srgbClr val="006600"/>
              </a:solidFill>
            </a:endParaRPr>
          </a:p>
          <a:p>
            <a:r>
              <a:rPr lang="ru-RU" altLang="ru-RU" sz="2400" dirty="0" err="1" smtClean="0"/>
              <a:t>Отрезки:___</a:t>
            </a:r>
            <a:r>
              <a:rPr lang="en-US" altLang="ru-RU" sz="2400" u="sng" dirty="0" smtClean="0"/>
              <a:t> </a:t>
            </a:r>
            <a:r>
              <a:rPr lang="en-US" altLang="ru-RU" sz="2400" u="sng" dirty="0"/>
              <a:t>MN</a:t>
            </a:r>
            <a:r>
              <a:rPr lang="ru-RU" altLang="ru-RU" sz="2400" u="sng" dirty="0"/>
              <a:t>;</a:t>
            </a:r>
            <a:r>
              <a:rPr lang="en-US" altLang="ru-RU" sz="2400" u="sng" dirty="0"/>
              <a:t> </a:t>
            </a:r>
            <a:r>
              <a:rPr lang="ru-RU" altLang="ru-RU" sz="2400" dirty="0"/>
              <a:t>_</a:t>
            </a:r>
            <a:r>
              <a:rPr lang="en-US" altLang="ru-RU" sz="2400" u="sng" dirty="0"/>
              <a:t> KZ </a:t>
            </a:r>
            <a:r>
              <a:rPr lang="ru-RU" altLang="ru-RU" sz="2400" dirty="0"/>
              <a:t>_____;</a:t>
            </a:r>
          </a:p>
          <a:p>
            <a:r>
              <a:rPr lang="ru-RU" altLang="ru-RU" sz="2400" dirty="0" err="1"/>
              <a:t>лучи_____</a:t>
            </a:r>
            <a:r>
              <a:rPr lang="ru-RU" altLang="ru-RU" sz="2400" u="sng" dirty="0"/>
              <a:t> С</a:t>
            </a:r>
            <a:r>
              <a:rPr lang="en-US" altLang="ru-RU" sz="2400" u="sng" dirty="0"/>
              <a:t>D </a:t>
            </a:r>
            <a:r>
              <a:rPr lang="ru-RU" altLang="ru-RU" sz="2400" u="sng" dirty="0"/>
              <a:t>;</a:t>
            </a:r>
            <a:r>
              <a:rPr lang="ru-RU" altLang="ru-RU" sz="2400" dirty="0"/>
              <a:t>_</a:t>
            </a:r>
            <a:r>
              <a:rPr lang="en-US" altLang="ru-RU" sz="2400" u="sng" dirty="0"/>
              <a:t> EF </a:t>
            </a:r>
            <a:r>
              <a:rPr lang="ru-RU" altLang="ru-RU" sz="2400" dirty="0"/>
              <a:t>______;</a:t>
            </a:r>
          </a:p>
          <a:p>
            <a:r>
              <a:rPr lang="ru-RU" altLang="ru-RU" sz="2400" dirty="0" err="1"/>
              <a:t>прямые_____</a:t>
            </a:r>
            <a:r>
              <a:rPr lang="ru-RU" altLang="ru-RU" sz="2400" u="sng" dirty="0"/>
              <a:t> АВ </a:t>
            </a:r>
            <a:r>
              <a:rPr lang="ru-RU" altLang="ru-RU" sz="2400" dirty="0"/>
              <a:t>_______.</a:t>
            </a:r>
          </a:p>
        </p:txBody>
      </p:sp>
      <p:pic>
        <p:nvPicPr>
          <p:cNvPr id="21509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698548" y="3286124"/>
            <a:ext cx="4075565" cy="32083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500034" y="214290"/>
            <a:ext cx="4611391" cy="77373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80000"/>
              </a:lnSpc>
            </a:pPr>
            <a:r>
              <a:rPr lang="ru-RU" sz="5400" b="1" dirty="0" smtClean="0">
                <a:solidFill>
                  <a:srgbClr val="002060"/>
                </a:solidFill>
                <a:latin typeface="+mj-lt"/>
              </a:rPr>
              <a:t>Самопроверка</a:t>
            </a:r>
          </a:p>
        </p:txBody>
      </p:sp>
    </p:spTree>
    <p:extLst>
      <p:ext uri="{BB962C8B-B14F-4D97-AF65-F5344CB8AC3E}">
        <p14:creationId xmlns:p14="http://schemas.microsoft.com/office/powerpoint/2010/main" xmlns="" val="1422906603"/>
      </p:ext>
    </p:extLst>
  </p:cSld>
  <p:clrMapOvr>
    <a:masterClrMapping/>
  </p:clrMapOvr>
  <p:transition>
    <p:wipe dir="u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571736" y="428604"/>
            <a:ext cx="4154535" cy="7017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90000"/>
              </a:lnSpc>
              <a:spcBef>
                <a:spcPct val="20000"/>
              </a:spcBef>
            </a:pPr>
            <a:r>
              <a:rPr lang="ru-RU" sz="4400" b="1" dirty="0" smtClean="0">
                <a:solidFill>
                  <a:srgbClr val="002060"/>
                </a:solidFill>
                <a:latin typeface="+mj-lt"/>
              </a:rPr>
              <a:t>Выполните тест:</a:t>
            </a:r>
          </a:p>
        </p:txBody>
      </p:sp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357158" y="1214422"/>
            <a:ext cx="8275471" cy="41549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1.У какой геометрической фигуры нет ни начала, ни конца?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А) отрезок</a:t>
            </a:r>
            <a:r>
              <a:rPr lang="ru-RU" sz="2400" b="1" dirty="0" smtClean="0">
                <a:ea typeface="Calibri" pitchFamily="34" charset="0"/>
                <a:cs typeface="Arial" pitchFamily="34" charset="0"/>
              </a:rPr>
              <a:t>     </a:t>
            </a: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Б) прямая</a:t>
            </a:r>
            <a:r>
              <a:rPr lang="ru-RU" sz="2400" b="1" dirty="0" smtClean="0">
                <a:ea typeface="Calibri" pitchFamily="34" charset="0"/>
                <a:cs typeface="Arial" pitchFamily="34" charset="0"/>
              </a:rPr>
              <a:t>        </a:t>
            </a: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В) луч</a:t>
            </a:r>
            <a:r>
              <a:rPr lang="ru-RU" sz="2400" b="1" dirty="0" smtClean="0">
                <a:ea typeface="Calibri" pitchFamily="34" charset="0"/>
                <a:cs typeface="Arial" pitchFamily="34" charset="0"/>
              </a:rPr>
              <a:t>      </a:t>
            </a: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Г) плоскость</a:t>
            </a:r>
            <a:endParaRPr kumimoji="0" lang="ru-RU" sz="2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2. У какой фигуры есть начало, но нет конца?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400" b="1" dirty="0" smtClean="0">
                <a:ea typeface="Calibri" pitchFamily="34" charset="0"/>
                <a:cs typeface="Times New Roman" pitchFamily="18" charset="0"/>
              </a:rPr>
              <a:t>А) отрезок</a:t>
            </a:r>
            <a:r>
              <a:rPr lang="ru-RU" sz="2400" b="1" dirty="0" smtClean="0">
                <a:ea typeface="Calibri" pitchFamily="34" charset="0"/>
                <a:cs typeface="Arial" pitchFamily="34" charset="0"/>
              </a:rPr>
              <a:t>     </a:t>
            </a:r>
            <a:r>
              <a:rPr lang="ru-RU" sz="2400" b="1" dirty="0" smtClean="0">
                <a:ea typeface="Calibri" pitchFamily="34" charset="0"/>
                <a:cs typeface="Times New Roman" pitchFamily="18" charset="0"/>
              </a:rPr>
              <a:t>Б) прямая</a:t>
            </a:r>
            <a:r>
              <a:rPr lang="ru-RU" sz="2400" b="1" dirty="0" smtClean="0">
                <a:ea typeface="Calibri" pitchFamily="34" charset="0"/>
                <a:cs typeface="Arial" pitchFamily="34" charset="0"/>
              </a:rPr>
              <a:t>        </a:t>
            </a:r>
            <a:r>
              <a:rPr lang="ru-RU" sz="2400" b="1" dirty="0" smtClean="0">
                <a:ea typeface="Calibri" pitchFamily="34" charset="0"/>
                <a:cs typeface="Times New Roman" pitchFamily="18" charset="0"/>
              </a:rPr>
              <a:t>В) луч</a:t>
            </a:r>
            <a:r>
              <a:rPr lang="ru-RU" sz="2400" b="1" dirty="0" smtClean="0">
                <a:ea typeface="Calibri" pitchFamily="34" charset="0"/>
                <a:cs typeface="Arial" pitchFamily="34" charset="0"/>
              </a:rPr>
              <a:t>      </a:t>
            </a:r>
            <a:r>
              <a:rPr lang="ru-RU" sz="2400" b="1" dirty="0" smtClean="0">
                <a:ea typeface="Calibri" pitchFamily="34" charset="0"/>
                <a:cs typeface="Times New Roman" pitchFamily="18" charset="0"/>
              </a:rPr>
              <a:t>Г) плоскость</a:t>
            </a:r>
            <a:endParaRPr lang="ru-RU" sz="2400" b="1" dirty="0" smtClean="0"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3. У какой геометрической фигуры есть начало и конец?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400" b="1" dirty="0" smtClean="0">
                <a:ea typeface="Calibri" pitchFamily="34" charset="0"/>
                <a:cs typeface="Times New Roman" pitchFamily="18" charset="0"/>
              </a:rPr>
              <a:t>А) отрезок</a:t>
            </a:r>
            <a:r>
              <a:rPr lang="ru-RU" sz="2400" b="1" dirty="0" smtClean="0">
                <a:ea typeface="Calibri" pitchFamily="34" charset="0"/>
                <a:cs typeface="Arial" pitchFamily="34" charset="0"/>
              </a:rPr>
              <a:t>     </a:t>
            </a:r>
            <a:r>
              <a:rPr lang="ru-RU" sz="2400" b="1" dirty="0" smtClean="0">
                <a:ea typeface="Calibri" pitchFamily="34" charset="0"/>
                <a:cs typeface="Times New Roman" pitchFamily="18" charset="0"/>
              </a:rPr>
              <a:t>Б) прямая</a:t>
            </a:r>
            <a:r>
              <a:rPr lang="ru-RU" sz="2400" b="1" dirty="0" smtClean="0">
                <a:ea typeface="Calibri" pitchFamily="34" charset="0"/>
                <a:cs typeface="Arial" pitchFamily="34" charset="0"/>
              </a:rPr>
              <a:t>        </a:t>
            </a:r>
            <a:r>
              <a:rPr lang="ru-RU" sz="2400" b="1" dirty="0" smtClean="0">
                <a:ea typeface="Calibri" pitchFamily="34" charset="0"/>
                <a:cs typeface="Times New Roman" pitchFamily="18" charset="0"/>
              </a:rPr>
              <a:t>В) луч</a:t>
            </a:r>
            <a:r>
              <a:rPr lang="ru-RU" sz="2400" b="1" dirty="0" smtClean="0">
                <a:ea typeface="Calibri" pitchFamily="34" charset="0"/>
                <a:cs typeface="Arial" pitchFamily="34" charset="0"/>
              </a:rPr>
              <a:t>      </a:t>
            </a:r>
            <a:r>
              <a:rPr lang="ru-RU" sz="2400" b="1" dirty="0" smtClean="0">
                <a:ea typeface="Calibri" pitchFamily="34" charset="0"/>
                <a:cs typeface="Times New Roman" pitchFamily="18" charset="0"/>
              </a:rPr>
              <a:t>Г) плоскость</a:t>
            </a:r>
            <a:endParaRPr lang="ru-RU" sz="2400" b="1" dirty="0" smtClean="0"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4. У какой фигуры нет края?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400" b="1" dirty="0" smtClean="0">
                <a:ea typeface="Calibri" pitchFamily="34" charset="0"/>
                <a:cs typeface="Times New Roman" pitchFamily="18" charset="0"/>
              </a:rPr>
              <a:t>А) отрезок</a:t>
            </a:r>
            <a:r>
              <a:rPr lang="ru-RU" sz="2400" b="1" dirty="0" smtClean="0">
                <a:ea typeface="Calibri" pitchFamily="34" charset="0"/>
                <a:cs typeface="Arial" pitchFamily="34" charset="0"/>
              </a:rPr>
              <a:t>     </a:t>
            </a:r>
            <a:r>
              <a:rPr lang="ru-RU" sz="2400" b="1" dirty="0" smtClean="0">
                <a:ea typeface="Calibri" pitchFamily="34" charset="0"/>
                <a:cs typeface="Times New Roman" pitchFamily="18" charset="0"/>
              </a:rPr>
              <a:t>Б) прямая</a:t>
            </a:r>
            <a:r>
              <a:rPr lang="ru-RU" sz="2400" b="1" dirty="0" smtClean="0">
                <a:ea typeface="Calibri" pitchFamily="34" charset="0"/>
                <a:cs typeface="Arial" pitchFamily="34" charset="0"/>
              </a:rPr>
              <a:t>        </a:t>
            </a:r>
            <a:r>
              <a:rPr lang="ru-RU" sz="2400" b="1" dirty="0" smtClean="0">
                <a:ea typeface="Calibri" pitchFamily="34" charset="0"/>
                <a:cs typeface="Times New Roman" pitchFamily="18" charset="0"/>
              </a:rPr>
              <a:t>В) луч</a:t>
            </a:r>
            <a:r>
              <a:rPr lang="ru-RU" sz="2400" b="1" dirty="0" smtClean="0">
                <a:ea typeface="Calibri" pitchFamily="34" charset="0"/>
                <a:cs typeface="Arial" pitchFamily="34" charset="0"/>
              </a:rPr>
              <a:t>      </a:t>
            </a:r>
            <a:r>
              <a:rPr lang="ru-RU" sz="2400" b="1" dirty="0" smtClean="0">
                <a:ea typeface="Calibri" pitchFamily="34" charset="0"/>
                <a:cs typeface="Times New Roman" pitchFamily="18" charset="0"/>
              </a:rPr>
              <a:t>Г) плоскость</a:t>
            </a:r>
            <a:endParaRPr lang="ru-RU" sz="2400" b="1" dirty="0" smtClean="0"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5. Такие фигуры, как треугольник, четырехугольник состоят: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А) Из точек</a:t>
            </a:r>
            <a:r>
              <a:rPr lang="ru-RU" sz="2400" b="1" dirty="0" smtClean="0">
                <a:ea typeface="Calibri" pitchFamily="34" charset="0"/>
                <a:cs typeface="Arial" pitchFamily="34" charset="0"/>
              </a:rPr>
              <a:t>      </a:t>
            </a: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Б) Из отрезков</a:t>
            </a:r>
            <a:r>
              <a:rPr kumimoji="0" lang="ru-RU" sz="2400" b="1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   </a:t>
            </a: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В) Из прямых</a:t>
            </a:r>
            <a:r>
              <a:rPr lang="ru-RU" sz="2400" b="1" dirty="0" smtClean="0">
                <a:ea typeface="Calibri" pitchFamily="34" charset="0"/>
                <a:cs typeface="Arial" pitchFamily="34" charset="0"/>
              </a:rPr>
              <a:t>       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Г) Отрезков и точек.</a:t>
            </a:r>
            <a:endParaRPr kumimoji="0" lang="ru-RU" sz="2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</p:txBody>
      </p:sp>
    </p:spTree>
  </p:cSld>
  <p:clrMapOvr>
    <a:masterClrMapping/>
  </p:clrMapOvr>
  <p:transition>
    <p:wipe dir="u"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571604" y="500042"/>
            <a:ext cx="5311903" cy="77373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80000"/>
              </a:lnSpc>
            </a:pPr>
            <a:r>
              <a:rPr lang="ru-RU" sz="54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Взаимопроверка</a:t>
            </a: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/>
        </p:nvGraphicFramePr>
        <p:xfrm>
          <a:off x="1500166" y="1714488"/>
          <a:ext cx="6096000" cy="1280160"/>
        </p:xfrm>
        <a:graphic>
          <a:graphicData uri="http://schemas.openxmlformats.org/drawingml/2006/table">
            <a:tbl>
              <a:tblPr firstRow="1" bandRow="1">
                <a:effectLst>
                  <a:innerShdw blurRad="63500" dist="50800" dir="5400000">
                    <a:prstClr val="black">
                      <a:alpha val="50000"/>
                    </a:prstClr>
                  </a:innerShdw>
                </a:effectLst>
                <a:tableStyleId>{5C22544A-7EE6-4342-B048-85BDC9FD1C3A}</a:tableStyleId>
              </a:tblPr>
              <a:tblGrid>
                <a:gridCol w="1219200"/>
                <a:gridCol w="1219200"/>
                <a:gridCol w="1219200"/>
                <a:gridCol w="1219200"/>
                <a:gridCol w="12192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3600" dirty="0" smtClean="0">
                          <a:latin typeface="+mn-lt"/>
                        </a:rPr>
                        <a:t>1</a:t>
                      </a:r>
                      <a:endParaRPr lang="ru-RU" sz="36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600" dirty="0" smtClean="0">
                          <a:latin typeface="+mn-lt"/>
                        </a:rPr>
                        <a:t>2</a:t>
                      </a:r>
                      <a:endParaRPr lang="ru-RU" sz="36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600" dirty="0" smtClean="0">
                          <a:latin typeface="+mn-lt"/>
                        </a:rPr>
                        <a:t>3</a:t>
                      </a:r>
                      <a:endParaRPr lang="ru-RU" sz="36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600" dirty="0" smtClean="0">
                          <a:latin typeface="+mn-lt"/>
                        </a:rPr>
                        <a:t>4</a:t>
                      </a:r>
                      <a:endParaRPr lang="ru-RU" sz="36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600" dirty="0" smtClean="0">
                          <a:latin typeface="+mn-lt"/>
                        </a:rPr>
                        <a:t>5</a:t>
                      </a:r>
                      <a:endParaRPr lang="ru-RU" sz="3600" dirty="0">
                        <a:latin typeface="+mn-lt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3600" b="1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+mn-lt"/>
                        </a:rPr>
                        <a:t>Б</a:t>
                      </a:r>
                      <a:endParaRPr lang="ru-RU" sz="3600" b="1" dirty="0">
                        <a:solidFill>
                          <a:schemeClr val="accent6">
                            <a:lumMod val="50000"/>
                          </a:schemeClr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600" b="1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+mn-lt"/>
                        </a:rPr>
                        <a:t>В</a:t>
                      </a:r>
                      <a:endParaRPr lang="ru-RU" sz="3600" b="1" dirty="0">
                        <a:solidFill>
                          <a:schemeClr val="accent6">
                            <a:lumMod val="50000"/>
                          </a:schemeClr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600" b="1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+mn-lt"/>
                        </a:rPr>
                        <a:t>А</a:t>
                      </a:r>
                      <a:endParaRPr lang="ru-RU" sz="3600" b="1" dirty="0">
                        <a:solidFill>
                          <a:schemeClr val="accent6">
                            <a:lumMod val="50000"/>
                          </a:schemeClr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600" b="1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+mn-lt"/>
                        </a:rPr>
                        <a:t>Г</a:t>
                      </a:r>
                      <a:endParaRPr lang="ru-RU" sz="3600" b="1" dirty="0">
                        <a:solidFill>
                          <a:schemeClr val="accent6">
                            <a:lumMod val="50000"/>
                          </a:schemeClr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600" b="1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+mn-lt"/>
                        </a:rPr>
                        <a:t>Г</a:t>
                      </a:r>
                      <a:endParaRPr lang="ru-RU" sz="3600" b="1" dirty="0">
                        <a:solidFill>
                          <a:schemeClr val="accent6">
                            <a:lumMod val="50000"/>
                          </a:schemeClr>
                        </a:solidFill>
                        <a:latin typeface="+mn-lt"/>
                      </a:endParaRPr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4" name="Picture 4" descr="D:\Лена\картинки\анимация\смайлики\smiles-emocii-316.gif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57488" y="3357562"/>
            <a:ext cx="3071834" cy="3071834"/>
          </a:xfrm>
          <a:prstGeom prst="rect">
            <a:avLst/>
          </a:prstGeom>
          <a:noFill/>
        </p:spPr>
      </p:pic>
    </p:spTree>
  </p:cSld>
  <p:clrMapOvr>
    <a:masterClrMapping/>
  </p:clrMapOvr>
  <p:transition>
    <p:wipe dir="u"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302" name="AutoShape 6"/>
          <p:cNvSpPr>
            <a:spLocks noChangeArrowheads="1"/>
          </p:cNvSpPr>
          <p:nvPr/>
        </p:nvSpPr>
        <p:spPr bwMode="auto">
          <a:xfrm>
            <a:off x="928688" y="4857750"/>
            <a:ext cx="865187" cy="782638"/>
          </a:xfrm>
          <a:prstGeom prst="cube">
            <a:avLst>
              <a:gd name="adj" fmla="val 25000"/>
            </a:avLst>
          </a:prstGeom>
          <a:solidFill>
            <a:srgbClr val="41A0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55300" name="AutoShape 4"/>
          <p:cNvSpPr>
            <a:spLocks noChangeArrowheads="1"/>
          </p:cNvSpPr>
          <p:nvPr/>
        </p:nvSpPr>
        <p:spPr bwMode="auto">
          <a:xfrm>
            <a:off x="1500188" y="5000625"/>
            <a:ext cx="862012" cy="782638"/>
          </a:xfrm>
          <a:prstGeom prst="cube">
            <a:avLst>
              <a:gd name="adj" fmla="val 25000"/>
            </a:avLst>
          </a:prstGeom>
          <a:solidFill>
            <a:srgbClr val="00AC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7172" name="WordArt 3"/>
          <p:cNvSpPr>
            <a:spLocks noChangeArrowheads="1" noChangeShapeType="1" noTextEdit="1"/>
          </p:cNvSpPr>
          <p:nvPr/>
        </p:nvSpPr>
        <p:spPr bwMode="auto">
          <a:xfrm>
            <a:off x="1142976" y="500042"/>
            <a:ext cx="7572428" cy="450833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>
              <a:defRPr/>
            </a:pPr>
            <a:r>
              <a:rPr lang="ru-RU" b="1" dirty="0">
                <a:solidFill>
                  <a:schemeClr val="accent6">
                    <a:lumMod val="50000"/>
                  </a:schemeClr>
                </a:solidFill>
                <a:latin typeface="+mj-lt"/>
              </a:rPr>
              <a:t>Установить  </a:t>
            </a:r>
            <a:r>
              <a:rPr lang="ru-RU" b="1" dirty="0" smtClean="0">
                <a:solidFill>
                  <a:schemeClr val="accent6">
                    <a:lumMod val="50000"/>
                  </a:schemeClr>
                </a:solidFill>
                <a:latin typeface="+mj-lt"/>
              </a:rPr>
              <a:t>соответствие</a:t>
            </a:r>
            <a:r>
              <a:rPr lang="ru-RU" b="1" kern="10" dirty="0" smtClean="0">
                <a:ln w="9525" cap="sq">
                  <a:noFill/>
                  <a:round/>
                  <a:headEnd type="none" w="sm" len="sm"/>
                  <a:tailEnd type="none" w="sm" len="sm"/>
                </a:ln>
                <a:solidFill>
                  <a:schemeClr val="accent6">
                    <a:lumMod val="50000"/>
                  </a:schemeClr>
                </a:solidFill>
                <a:effectLst>
                  <a:outerShdw dist="45791" dir="2021404" algn="ctr" rotWithShape="0">
                    <a:srgbClr val="B2B2B2">
                      <a:alpha val="79999"/>
                    </a:srgbClr>
                  </a:outerShdw>
                </a:effectLst>
                <a:latin typeface="Times New Roman"/>
                <a:cs typeface="Times New Roman"/>
              </a:rPr>
              <a:t>:</a:t>
            </a:r>
            <a:endParaRPr lang="ru-RU" b="1" kern="10" dirty="0">
              <a:ln w="9525" cap="sq">
                <a:noFill/>
                <a:round/>
                <a:headEnd type="none" w="sm" len="sm"/>
                <a:tailEnd type="none" w="sm" len="sm"/>
              </a:ln>
              <a:solidFill>
                <a:schemeClr val="accent6">
                  <a:lumMod val="50000"/>
                </a:schemeClr>
              </a:solidFill>
              <a:effectLst>
                <a:outerShdw dist="45791" dir="2021404" algn="ctr" rotWithShape="0">
                  <a:srgbClr val="B2B2B2">
                    <a:alpha val="79999"/>
                  </a:srgbClr>
                </a:outerShdw>
              </a:effectLst>
              <a:latin typeface="Times New Roman"/>
              <a:cs typeface="Times New Roman"/>
            </a:endParaRPr>
          </a:p>
        </p:txBody>
      </p:sp>
      <p:sp>
        <p:nvSpPr>
          <p:cNvPr id="55301" name="AutoShape 5"/>
          <p:cNvSpPr>
            <a:spLocks noChangeArrowheads="1"/>
          </p:cNvSpPr>
          <p:nvPr/>
        </p:nvSpPr>
        <p:spPr bwMode="auto">
          <a:xfrm>
            <a:off x="1928813" y="5286375"/>
            <a:ext cx="952500" cy="782638"/>
          </a:xfrm>
          <a:prstGeom prst="cube">
            <a:avLst>
              <a:gd name="adj" fmla="val 25000"/>
            </a:avLst>
          </a:prstGeom>
          <a:gradFill rotWithShape="0">
            <a:gsLst>
              <a:gs pos="0">
                <a:srgbClr val="FF00FF"/>
              </a:gs>
              <a:gs pos="100000">
                <a:srgbClr val="760076"/>
              </a:gs>
            </a:gsLst>
            <a:lin ang="5400000" scaled="1"/>
          </a:gra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pic>
        <p:nvPicPr>
          <p:cNvPr id="55303" name="Picture 7" descr="мышь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643063" y="5500688"/>
            <a:ext cx="879475" cy="450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559" name="Picture 8" descr="kocshka"/>
          <p:cNvPicPr>
            <a:picLocks noChangeAspect="1" noChangeArrowheads="1" noCrop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 rot="-224752">
            <a:off x="458630" y="5443715"/>
            <a:ext cx="2662238" cy="1006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11" name="Таблица 10"/>
          <p:cNvGraphicFramePr>
            <a:graphicFrameLocks noGrp="1"/>
          </p:cNvGraphicFramePr>
          <p:nvPr/>
        </p:nvGraphicFramePr>
        <p:xfrm>
          <a:off x="714348" y="1428736"/>
          <a:ext cx="7858181" cy="3200400"/>
        </p:xfrm>
        <a:graphic>
          <a:graphicData uri="http://schemas.openxmlformats.org/drawingml/2006/table">
            <a:tbl>
              <a:tblPr>
                <a:effectLst>
                  <a:innerShdw blurRad="114300">
                    <a:prstClr val="black"/>
                  </a:innerShdw>
                </a:effectLst>
              </a:tblPr>
              <a:tblGrid>
                <a:gridCol w="1716638"/>
                <a:gridCol w="6141543"/>
              </a:tblGrid>
              <a:tr h="77222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Луч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обозначается  заглавной латинской буквой</a:t>
                      </a:r>
                      <a:endParaRPr kumimoji="0" lang="ru-RU" sz="2800" b="1" i="1" u="none" strike="noStrike" cap="none" normalizeH="0" baseline="0" dirty="0" smtClean="0">
                        <a:ln>
                          <a:noFill/>
                        </a:ln>
                        <a:solidFill>
                          <a:srgbClr val="000099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99"/>
                    </a:solidFill>
                  </a:tcPr>
                </a:tc>
              </a:tr>
              <a:tr h="42347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1" i="1" u="none" strike="noStrike" cap="none" normalizeH="0" baseline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Отрезок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состоит из звеньев</a:t>
                      </a:r>
                      <a:endParaRPr kumimoji="0" lang="ru-RU" sz="2800" b="1" i="1" u="none" strike="noStrike" cap="none" normalizeH="0" baseline="0" dirty="0" smtClean="0">
                        <a:ln>
                          <a:noFill/>
                        </a:ln>
                        <a:solidFill>
                          <a:srgbClr val="000099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99"/>
                    </a:solidFill>
                  </a:tcPr>
                </a:tc>
              </a:tr>
              <a:tr h="57294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ts val="1200"/>
                        </a:lnSpc>
                        <a:spcBef>
                          <a:spcPct val="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800" b="1" i="1" u="none" strike="noStrike" cap="none" normalizeH="0" baseline="0" smtClean="0">
                        <a:ln>
                          <a:noFill/>
                        </a:ln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ts val="1200"/>
                        </a:lnSpc>
                        <a:spcBef>
                          <a:spcPct val="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800" b="1" i="1" u="none" strike="noStrike" cap="none" normalizeH="0" baseline="0" smtClean="0">
                        <a:ln>
                          <a:noFill/>
                        </a:ln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ts val="1200"/>
                        </a:lnSpc>
                        <a:spcBef>
                          <a:spcPct val="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1" i="1" u="none" strike="noStrike" cap="none" normalizeH="0" baseline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Прямая</a:t>
                      </a:r>
                      <a:endParaRPr kumimoji="0" lang="ru-RU" sz="2800" b="1" i="1" u="none" strike="noStrike" cap="none" normalizeH="0" baseline="0" smtClean="0">
                        <a:ln>
                          <a:noFill/>
                        </a:ln>
                        <a:solidFill>
                          <a:srgbClr val="000099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имеет начало, но не имеет конца.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99"/>
                    </a:solidFill>
                  </a:tcPr>
                </a:tc>
              </a:tr>
              <a:tr h="44626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1" i="1" u="none" strike="noStrike" cap="none" normalizeH="0" baseline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Ломаная</a:t>
                      </a:r>
                      <a:endParaRPr kumimoji="0" lang="ru-RU" sz="2800" b="1" i="1" u="none" strike="noStrike" cap="none" normalizeH="0" baseline="0" smtClean="0">
                        <a:ln>
                          <a:noFill/>
                        </a:ln>
                        <a:solidFill>
                          <a:srgbClr val="000099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имеет начало и конец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99"/>
                    </a:solidFill>
                  </a:tcPr>
                </a:tc>
              </a:tr>
              <a:tr h="42347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1" i="1" u="none" strike="noStrike" cap="none" normalizeH="0" baseline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Точка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не имеет ни начала, ни конца</a:t>
                      </a:r>
                      <a:endParaRPr kumimoji="0" lang="ru-RU" sz="2800" b="1" i="1" u="none" strike="noStrike" cap="none" normalizeH="0" baseline="0" dirty="0" smtClean="0">
                        <a:ln>
                          <a:noFill/>
                        </a:ln>
                        <a:solidFill>
                          <a:srgbClr val="000099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99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ransition>
    <p:wipe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553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1" dur="500"/>
                                        <p:tgtEl>
                                          <p:spTgt spid="553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5" dur="500"/>
                                        <p:tgtEl>
                                          <p:spTgt spid="553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3" presetClass="entr" presetSubtype="5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19" dur="500"/>
                                        <p:tgtEl>
                                          <p:spTgt spid="553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5302" grpId="0" animBg="1" autoUpdateAnimBg="0"/>
      <p:bldP spid="55300" grpId="0" animBg="1" autoUpdateAnimBg="0"/>
      <p:bldP spid="55301" grpId="0" animBg="1" autoUpdateAnimBg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8172450" y="6381750"/>
            <a:ext cx="849313" cy="365125"/>
          </a:xfrm>
        </p:spPr>
        <p:txBody>
          <a:bodyPr/>
          <a:lstStyle/>
          <a:p>
            <a:pPr>
              <a:defRPr/>
            </a:pPr>
            <a:fld id="{BB722FC3-C3E5-4E3B-88D4-F0D4254E9C2E}" type="slidenum">
              <a:rPr lang="ru-RU" b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pPr>
                <a:defRPr/>
              </a:pPr>
              <a:t>19</a:t>
            </a:fld>
            <a:endParaRPr lang="ru-R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cxnSp>
        <p:nvCxnSpPr>
          <p:cNvPr id="9" name="Прямая соединительная линия 8"/>
          <p:cNvCxnSpPr/>
          <p:nvPr/>
        </p:nvCxnSpPr>
        <p:spPr>
          <a:xfrm>
            <a:off x="428596" y="1428736"/>
            <a:ext cx="8353425" cy="0"/>
          </a:xfrm>
          <a:prstGeom prst="line">
            <a:avLst/>
          </a:prstGeom>
          <a:ln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12" name="Заголовок 1"/>
          <p:cNvSpPr txBox="1">
            <a:spLocks/>
          </p:cNvSpPr>
          <p:nvPr/>
        </p:nvSpPr>
        <p:spPr bwMode="auto">
          <a:xfrm>
            <a:off x="500063" y="1571625"/>
            <a:ext cx="8353425" cy="3143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normAutofit fontScale="75000" lnSpcReduction="20000"/>
          </a:bodyPr>
          <a:lstStyle/>
          <a:p>
            <a:pPr eaLnBrk="0" hangingPunct="0">
              <a:defRPr/>
            </a:pPr>
            <a:endParaRPr lang="ru-RU" sz="4000" b="1" kern="0" dirty="0">
              <a:solidFill>
                <a:srgbClr val="002060"/>
              </a:solidFill>
              <a:latin typeface="+mj-lt"/>
              <a:ea typeface="+mj-ea"/>
              <a:cs typeface="+mj-cs"/>
            </a:endParaRPr>
          </a:p>
          <a:p>
            <a:pPr>
              <a:buFont typeface="Arial" pitchFamily="34" charset="0"/>
              <a:buChar char="•"/>
            </a:pPr>
            <a:r>
              <a:rPr lang="ru-RU" sz="4000" b="1" kern="0" dirty="0">
                <a:solidFill>
                  <a:srgbClr val="002060"/>
                </a:solidFill>
                <a:latin typeface="+mj-lt"/>
                <a:ea typeface="+mj-ea"/>
                <a:cs typeface="+mj-cs"/>
              </a:rPr>
              <a:t> </a:t>
            </a:r>
            <a:r>
              <a:rPr lang="ru-RU" sz="3900" b="1" dirty="0" smtClean="0">
                <a:solidFill>
                  <a:schemeClr val="accent6">
                    <a:lumMod val="50000"/>
                  </a:schemeClr>
                </a:solidFill>
              </a:rPr>
              <a:t>Учебник П. 2.1; №357, Стр.80.</a:t>
            </a:r>
          </a:p>
          <a:p>
            <a:pPr>
              <a:buFont typeface="Arial" pitchFamily="34" charset="0"/>
              <a:buChar char="•"/>
            </a:pPr>
            <a:r>
              <a:rPr lang="ru-RU" sz="40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Эталон!</a:t>
            </a:r>
          </a:p>
          <a:p>
            <a:pPr>
              <a:buFont typeface="Arial" pitchFamily="34" charset="0"/>
              <a:buChar char="•"/>
            </a:pPr>
            <a:r>
              <a:rPr lang="ru-RU" sz="3900" b="1" dirty="0" smtClean="0">
                <a:solidFill>
                  <a:schemeClr val="accent6">
                    <a:lumMod val="50000"/>
                  </a:schemeClr>
                </a:solidFill>
              </a:rPr>
              <a:t>Выучить определения отрезка, </a:t>
            </a:r>
          </a:p>
          <a:p>
            <a:r>
              <a:rPr lang="ru-RU" sz="3900" b="1" dirty="0" smtClean="0">
                <a:solidFill>
                  <a:schemeClr val="accent6">
                    <a:lumMod val="50000"/>
                  </a:schemeClr>
                </a:solidFill>
              </a:rPr>
              <a:t>прямой, луча. </a:t>
            </a:r>
          </a:p>
          <a:p>
            <a:pPr>
              <a:buFont typeface="Arial" pitchFamily="34" charset="0"/>
              <a:buChar char="•"/>
            </a:pPr>
            <a:r>
              <a:rPr lang="ru-RU" sz="3900" b="1" i="1" dirty="0" smtClean="0">
                <a:solidFill>
                  <a:schemeClr val="accent6">
                    <a:lumMod val="50000"/>
                  </a:schemeClr>
                </a:solidFill>
              </a:rPr>
              <a:t>Игра </a:t>
            </a:r>
            <a:r>
              <a:rPr lang="ru-RU" sz="3900" b="1" i="1" dirty="0" smtClean="0">
                <a:solidFill>
                  <a:schemeClr val="accent1">
                    <a:lumMod val="75000"/>
                  </a:schemeClr>
                </a:solidFill>
              </a:rPr>
              <a:t>“Веселый конструктор” </a:t>
            </a:r>
          </a:p>
          <a:p>
            <a:r>
              <a:rPr lang="ru-RU" sz="3600" b="1" dirty="0" smtClean="0">
                <a:solidFill>
                  <a:srgbClr val="002060"/>
                </a:solidFill>
              </a:rPr>
              <a:t>Нарисуйте фигуры, состоящие из отрезков, прямых и лучей.</a:t>
            </a:r>
          </a:p>
        </p:txBody>
      </p:sp>
      <p:sp>
        <p:nvSpPr>
          <p:cNvPr id="8" name="Солнце 7"/>
          <p:cNvSpPr/>
          <p:nvPr/>
        </p:nvSpPr>
        <p:spPr>
          <a:xfrm>
            <a:off x="1142976" y="1000108"/>
            <a:ext cx="914400" cy="914400"/>
          </a:xfrm>
          <a:prstGeom prst="su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Солнце 10"/>
          <p:cNvSpPr/>
          <p:nvPr/>
        </p:nvSpPr>
        <p:spPr>
          <a:xfrm>
            <a:off x="6929454" y="1000108"/>
            <a:ext cx="914400" cy="914400"/>
          </a:xfrm>
          <a:prstGeom prst="su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3" name="Picture 4" descr="D:\Лена\картинки\анимация\смайлики\smiles-emocii-316.gif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572132" y="4286256"/>
            <a:ext cx="2214578" cy="2214578"/>
          </a:xfrm>
          <a:prstGeom prst="rect">
            <a:avLst/>
          </a:prstGeom>
          <a:noFill/>
        </p:spPr>
      </p:pic>
      <p:sp>
        <p:nvSpPr>
          <p:cNvPr id="14" name="Заголовок 1"/>
          <p:cNvSpPr txBox="1">
            <a:spLocks/>
          </p:cNvSpPr>
          <p:nvPr/>
        </p:nvSpPr>
        <p:spPr>
          <a:xfrm>
            <a:off x="457200" y="320040"/>
            <a:ext cx="8258204" cy="6606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0000" lnSpcReduction="10000"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400" b="1" i="0" u="none" strike="noStrike" kern="1200" cap="none" spc="0" normalizeH="0" baseline="0" noProof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Домашнее задание: </a:t>
            </a:r>
            <a:endParaRPr kumimoji="0" lang="ru-RU" sz="4400" b="1" i="0" u="none" strike="noStrike" kern="1200" cap="none" spc="0" normalizeH="0" baseline="0" noProof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ransition>
    <p:wipe dir="u"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 descr="Рисунок43.emf"/>
          <p:cNvPicPr>
            <a:picLocks noChangeAspect="1"/>
          </p:cNvPicPr>
          <p:nvPr/>
        </p:nvPicPr>
        <p:blipFill>
          <a:blip r:embed="rId2"/>
          <a:srcRect b="28070"/>
          <a:stretch>
            <a:fillRect/>
          </a:stretch>
        </p:blipFill>
        <p:spPr bwMode="auto">
          <a:xfrm rot="18762549">
            <a:off x="1296130" y="-97966"/>
            <a:ext cx="1020208" cy="33912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Рисунок 9" descr="Рисунок43.emf"/>
          <p:cNvPicPr>
            <a:picLocks noChangeAspect="1"/>
          </p:cNvPicPr>
          <p:nvPr/>
        </p:nvPicPr>
        <p:blipFill>
          <a:blip r:embed="rId2"/>
          <a:srcRect b="28070"/>
          <a:stretch>
            <a:fillRect/>
          </a:stretch>
        </p:blipFill>
        <p:spPr bwMode="auto">
          <a:xfrm rot="16200000">
            <a:off x="1306578" y="1941269"/>
            <a:ext cx="810736" cy="29289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Рисунок 10" descr="Рисунок43.emf"/>
          <p:cNvPicPr>
            <a:picLocks noChangeAspect="1"/>
          </p:cNvPicPr>
          <p:nvPr/>
        </p:nvPicPr>
        <p:blipFill>
          <a:blip r:embed="rId2"/>
          <a:srcRect b="28070"/>
          <a:stretch>
            <a:fillRect/>
          </a:stretch>
        </p:blipFill>
        <p:spPr bwMode="auto">
          <a:xfrm rot="2714012">
            <a:off x="5844396" y="-595978"/>
            <a:ext cx="1061600" cy="39384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Рисунок 11" descr="Рисунок43.emf"/>
          <p:cNvPicPr>
            <a:picLocks noChangeAspect="1"/>
          </p:cNvPicPr>
          <p:nvPr/>
        </p:nvPicPr>
        <p:blipFill>
          <a:blip r:embed="rId2"/>
          <a:srcRect b="28070"/>
          <a:stretch>
            <a:fillRect/>
          </a:stretch>
        </p:blipFill>
        <p:spPr bwMode="auto">
          <a:xfrm>
            <a:off x="3428992" y="0"/>
            <a:ext cx="881020" cy="30500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Рисунок 12" descr="Рисунок43.emf"/>
          <p:cNvPicPr>
            <a:picLocks noChangeAspect="1"/>
          </p:cNvPicPr>
          <p:nvPr/>
        </p:nvPicPr>
        <p:blipFill>
          <a:blip r:embed="rId2"/>
          <a:srcRect b="28070"/>
          <a:stretch>
            <a:fillRect/>
          </a:stretch>
        </p:blipFill>
        <p:spPr bwMode="auto">
          <a:xfrm rot="13809043">
            <a:off x="921291" y="3688325"/>
            <a:ext cx="1052191" cy="37186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" name="Рисунок 13" descr="Рисунок43.emf"/>
          <p:cNvPicPr>
            <a:picLocks noChangeAspect="1"/>
          </p:cNvPicPr>
          <p:nvPr/>
        </p:nvPicPr>
        <p:blipFill>
          <a:blip r:embed="rId2"/>
          <a:srcRect b="28070"/>
          <a:stretch>
            <a:fillRect/>
          </a:stretch>
        </p:blipFill>
        <p:spPr bwMode="auto">
          <a:xfrm rot="6138817">
            <a:off x="6666223" y="1896012"/>
            <a:ext cx="1312843" cy="35752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" name="Рисунок 14" descr="Рисунок43.emf"/>
          <p:cNvPicPr>
            <a:picLocks noChangeAspect="1"/>
          </p:cNvPicPr>
          <p:nvPr/>
        </p:nvPicPr>
        <p:blipFill>
          <a:blip r:embed="rId2"/>
          <a:srcRect b="28070"/>
          <a:stretch>
            <a:fillRect/>
          </a:stretch>
        </p:blipFill>
        <p:spPr bwMode="auto">
          <a:xfrm rot="7465522">
            <a:off x="6289344" y="3414067"/>
            <a:ext cx="1188447" cy="41593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" name="Рисунок 15" descr="Рисунок43.emf"/>
          <p:cNvPicPr>
            <a:picLocks noChangeAspect="1"/>
          </p:cNvPicPr>
          <p:nvPr/>
        </p:nvPicPr>
        <p:blipFill>
          <a:blip r:embed="rId2"/>
          <a:srcRect b="28070"/>
          <a:stretch>
            <a:fillRect/>
          </a:stretch>
        </p:blipFill>
        <p:spPr bwMode="auto">
          <a:xfrm rot="9370573">
            <a:off x="4199452" y="3745944"/>
            <a:ext cx="847677" cy="32862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3010" name="AutoShape 6"/>
          <p:cNvSpPr>
            <a:spLocks noGrp="1" noChangeArrowheads="1"/>
          </p:cNvSpPr>
          <p:nvPr>
            <p:ph idx="1"/>
          </p:nvPr>
        </p:nvSpPr>
        <p:spPr>
          <a:xfrm>
            <a:off x="2500298" y="1643050"/>
            <a:ext cx="3143272" cy="3357586"/>
          </a:xfrm>
          <a:prstGeom prst="smileyFace">
            <a:avLst>
              <a:gd name="adj" fmla="val 4653"/>
            </a:avLst>
          </a:prstGeom>
          <a:solidFill>
            <a:srgbClr val="FFFF00"/>
          </a:solidFill>
          <a:ln>
            <a:solidFill>
              <a:schemeClr val="tx1"/>
            </a:solidFill>
            <a:round/>
          </a:ln>
        </p:spPr>
        <p:txBody>
          <a:bodyPr wrap="none" anchor="ctr"/>
          <a:lstStyle/>
          <a:p>
            <a:pPr>
              <a:buFontTx/>
              <a:buNone/>
            </a:pPr>
            <a:endParaRPr lang="ru-RU" dirty="0" smtClean="0"/>
          </a:p>
        </p:txBody>
      </p:sp>
      <p:sp>
        <p:nvSpPr>
          <p:cNvPr id="17" name="Прямоугольник 16"/>
          <p:cNvSpPr/>
          <p:nvPr/>
        </p:nvSpPr>
        <p:spPr>
          <a:xfrm rot="5064076">
            <a:off x="2972430" y="839867"/>
            <a:ext cx="1885999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i="1" dirty="0" smtClean="0">
                <a:solidFill>
                  <a:schemeClr val="accent6">
                    <a:lumMod val="50000"/>
                  </a:schemeClr>
                </a:solidFill>
                <a:latin typeface="Century Schoolbook" pitchFamily="18" charset="0"/>
              </a:rPr>
              <a:t>Я узнал… </a:t>
            </a:r>
            <a:endParaRPr lang="ru-RU" sz="2400" b="1" i="1" dirty="0">
              <a:solidFill>
                <a:schemeClr val="accent6">
                  <a:lumMod val="50000"/>
                </a:schemeClr>
              </a:solidFill>
              <a:latin typeface="Century Schoolbook" pitchFamily="18" charset="0"/>
            </a:endParaRPr>
          </a:p>
        </p:txBody>
      </p:sp>
      <p:sp>
        <p:nvSpPr>
          <p:cNvPr id="18" name="Прямоугольник 17"/>
          <p:cNvSpPr/>
          <p:nvPr/>
        </p:nvSpPr>
        <p:spPr>
          <a:xfrm rot="1950856">
            <a:off x="5690260" y="5310530"/>
            <a:ext cx="2858107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i="1" dirty="0" smtClean="0">
                <a:solidFill>
                  <a:schemeClr val="accent6">
                    <a:lumMod val="50000"/>
                  </a:schemeClr>
                </a:solidFill>
                <a:latin typeface="Century Schoolbook" pitchFamily="18" charset="0"/>
              </a:rPr>
              <a:t>Я научился… </a:t>
            </a:r>
            <a:endParaRPr lang="ru-RU" sz="2800" b="1" i="1" dirty="0">
              <a:solidFill>
                <a:schemeClr val="accent6">
                  <a:lumMod val="50000"/>
                </a:schemeClr>
              </a:solidFill>
              <a:latin typeface="Century Schoolbook" pitchFamily="18" charset="0"/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357158" y="3143248"/>
            <a:ext cx="249299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b="1" i="1" dirty="0" smtClean="0">
                <a:solidFill>
                  <a:schemeClr val="accent6">
                    <a:lumMod val="50000"/>
                  </a:schemeClr>
                </a:solidFill>
                <a:latin typeface="Century Schoolbook" pitchFamily="18" charset="0"/>
              </a:rPr>
              <a:t>Я не знал… </a:t>
            </a:r>
            <a:endParaRPr lang="ru-RU" sz="2800" b="1" i="1" dirty="0">
              <a:solidFill>
                <a:schemeClr val="accent6">
                  <a:lumMod val="50000"/>
                </a:schemeClr>
              </a:solidFill>
              <a:latin typeface="Century Schoolbook" pitchFamily="18" charset="0"/>
            </a:endParaRPr>
          </a:p>
        </p:txBody>
      </p:sp>
      <p:sp>
        <p:nvSpPr>
          <p:cNvPr id="20" name="Прямоугольник 19"/>
          <p:cNvSpPr/>
          <p:nvPr/>
        </p:nvSpPr>
        <p:spPr>
          <a:xfrm rot="19094036">
            <a:off x="-524026" y="5116348"/>
            <a:ext cx="431079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b="1" i="1" dirty="0" smtClean="0">
                <a:solidFill>
                  <a:schemeClr val="accent6">
                    <a:lumMod val="50000"/>
                  </a:schemeClr>
                </a:solidFill>
                <a:latin typeface="Century Schoolbook" pitchFamily="18" charset="0"/>
              </a:rPr>
              <a:t>У меня получилось… </a:t>
            </a:r>
            <a:endParaRPr lang="ru-RU" sz="2800" b="1" i="1" dirty="0">
              <a:solidFill>
                <a:schemeClr val="accent6">
                  <a:lumMod val="50000"/>
                </a:schemeClr>
              </a:solidFill>
              <a:latin typeface="Century Schoolbook" pitchFamily="18" charset="0"/>
            </a:endParaRPr>
          </a:p>
        </p:txBody>
      </p:sp>
      <p:sp>
        <p:nvSpPr>
          <p:cNvPr id="21" name="Прямоугольник 20"/>
          <p:cNvSpPr/>
          <p:nvPr/>
        </p:nvSpPr>
        <p:spPr>
          <a:xfrm rot="4188390">
            <a:off x="3783683" y="5600729"/>
            <a:ext cx="212388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i="1" dirty="0" smtClean="0">
                <a:solidFill>
                  <a:schemeClr val="accent6">
                    <a:lumMod val="50000"/>
                  </a:schemeClr>
                </a:solidFill>
                <a:latin typeface="Century Schoolbook" pitchFamily="18" charset="0"/>
              </a:rPr>
              <a:t>Я умею… </a:t>
            </a:r>
            <a:endParaRPr lang="ru-RU" sz="2800" b="1" i="1" dirty="0">
              <a:solidFill>
                <a:schemeClr val="accent6">
                  <a:lumMod val="50000"/>
                </a:schemeClr>
              </a:solidFill>
              <a:latin typeface="Century Schoolbook" pitchFamily="18" charset="0"/>
            </a:endParaRPr>
          </a:p>
        </p:txBody>
      </p:sp>
      <p:sp>
        <p:nvSpPr>
          <p:cNvPr id="22" name="Прямоугольник 21"/>
          <p:cNvSpPr/>
          <p:nvPr/>
        </p:nvSpPr>
        <p:spPr>
          <a:xfrm rot="631618">
            <a:off x="6450688" y="3441374"/>
            <a:ext cx="223294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i="1" dirty="0" smtClean="0">
                <a:solidFill>
                  <a:schemeClr val="accent6">
                    <a:lumMod val="50000"/>
                  </a:schemeClr>
                </a:solidFill>
                <a:latin typeface="Century Schoolbook" pitchFamily="18" charset="0"/>
              </a:rPr>
              <a:t>Я понял… </a:t>
            </a:r>
            <a:endParaRPr lang="ru-RU" sz="2800" b="1" i="1" dirty="0">
              <a:solidFill>
                <a:schemeClr val="accent6">
                  <a:lumMod val="50000"/>
                </a:schemeClr>
              </a:solidFill>
              <a:latin typeface="Century Schoolbook" pitchFamily="18" charset="0"/>
            </a:endParaRPr>
          </a:p>
        </p:txBody>
      </p:sp>
      <p:sp>
        <p:nvSpPr>
          <p:cNvPr id="23" name="Прямоугольник 22"/>
          <p:cNvSpPr/>
          <p:nvPr/>
        </p:nvSpPr>
        <p:spPr>
          <a:xfrm rot="18962184">
            <a:off x="4916525" y="960968"/>
            <a:ext cx="33460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i="1" dirty="0" smtClean="0">
                <a:solidFill>
                  <a:schemeClr val="accent6">
                    <a:lumMod val="50000"/>
                  </a:schemeClr>
                </a:solidFill>
                <a:latin typeface="Century Schoolbook" pitchFamily="18" charset="0"/>
              </a:rPr>
              <a:t>Мое настроение … </a:t>
            </a:r>
            <a:endParaRPr lang="ru-RU" sz="2400" b="1" i="1" dirty="0">
              <a:solidFill>
                <a:schemeClr val="accent6">
                  <a:lumMod val="50000"/>
                </a:schemeClr>
              </a:solidFill>
              <a:latin typeface="Century Schoolbook" pitchFamily="18" charset="0"/>
            </a:endParaRPr>
          </a:p>
        </p:txBody>
      </p:sp>
      <p:sp>
        <p:nvSpPr>
          <p:cNvPr id="26" name="Прямоугольник 25"/>
          <p:cNvSpPr/>
          <p:nvPr/>
        </p:nvSpPr>
        <p:spPr>
          <a:xfrm rot="2193607">
            <a:off x="211147" y="1106651"/>
            <a:ext cx="2898101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i="1" dirty="0" smtClean="0">
                <a:solidFill>
                  <a:schemeClr val="accent6">
                    <a:lumMod val="50000"/>
                  </a:schemeClr>
                </a:solidFill>
                <a:latin typeface="Century" pitchFamily="18" charset="0"/>
              </a:rPr>
              <a:t>Я повторил … </a:t>
            </a:r>
            <a:endParaRPr lang="ru-RU" sz="2800" b="1" i="1" dirty="0">
              <a:solidFill>
                <a:schemeClr val="accent6">
                  <a:lumMod val="50000"/>
                </a:schemeClr>
              </a:solidFill>
              <a:latin typeface="Century" pitchFamily="18" charset="0"/>
            </a:endParaRPr>
          </a:p>
        </p:txBody>
      </p:sp>
    </p:spTree>
  </p:cSld>
  <p:clrMapOvr>
    <a:masterClrMapping/>
  </p:clrMapOvr>
  <p:transition>
    <p:wipe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082" name="Picture 2" descr="C:\Documents and Settings\1\Рабочий стол\звёзды\25.gif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833813" y="376238"/>
            <a:ext cx="4881562" cy="5338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6083" name="Picture 10" descr="E:\PPBestDesign\фон\34.png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3"/>
          <a:srcRect/>
          <a:stretch>
            <a:fillRect/>
          </a:stretch>
        </p:blipFill>
        <p:spPr>
          <a:xfrm>
            <a:off x="428625" y="1214438"/>
            <a:ext cx="3252788" cy="3252787"/>
          </a:xfrm>
        </p:spPr>
      </p:pic>
      <p:pic>
        <p:nvPicPr>
          <p:cNvPr id="5" name="Picture 3" descr="D:\великолепные клипарты\цирк\78.gif"/>
          <p:cNvPicPr>
            <a:picLocks noChangeAspect="1" noChangeArrowheads="1" noCrop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500438" y="3500438"/>
            <a:ext cx="5286375" cy="1000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6085" name="Прямоугольник 5"/>
          <p:cNvPicPr>
            <a:picLocks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786188" y="1322388"/>
            <a:ext cx="4583112" cy="1652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wipe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Тема Office">
  <a:themeElements>
    <a:clrScheme name="Яркая">
      <a:dk1>
        <a:sysClr val="windowText" lastClr="000000"/>
      </a:dk1>
      <a:lt1>
        <a:sysClr val="window" lastClr="FFFFFF"/>
      </a:lt1>
      <a:dk2>
        <a:srgbClr val="666666"/>
      </a:dk2>
      <a:lt2>
        <a:srgbClr val="D2D2D2"/>
      </a:lt2>
      <a:accent1>
        <a:srgbClr val="FF388C"/>
      </a:accent1>
      <a:accent2>
        <a:srgbClr val="E40059"/>
      </a:accent2>
      <a:accent3>
        <a:srgbClr val="9C007F"/>
      </a:accent3>
      <a:accent4>
        <a:srgbClr val="68007F"/>
      </a:accent4>
      <a:accent5>
        <a:srgbClr val="005BD3"/>
      </a:accent5>
      <a:accent6>
        <a:srgbClr val="00349E"/>
      </a:accent6>
      <a:hlink>
        <a:srgbClr val="17BBFD"/>
      </a:hlink>
      <a:folHlink>
        <a:srgbClr val="FF79C2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1063</TotalTime>
  <Words>751</Words>
  <Application>Microsoft Office PowerPoint</Application>
  <PresentationFormat>Экран (4:3)</PresentationFormat>
  <Paragraphs>259</Paragraphs>
  <Slides>21</Slides>
  <Notes>2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21</vt:i4>
      </vt:variant>
    </vt:vector>
  </HeadingPairs>
  <TitlesOfParts>
    <vt:vector size="22" baseType="lpstr">
      <vt:lpstr>Тема Office</vt:lpstr>
      <vt:lpstr>Загадка</vt:lpstr>
      <vt:lpstr>Слайд 2</vt:lpstr>
      <vt:lpstr>Отгадайте кроссворд  </vt:lpstr>
      <vt:lpstr>Слайд 4</vt:lpstr>
      <vt:lpstr>Слайд 5</vt:lpstr>
      <vt:lpstr>Слайд 6</vt:lpstr>
      <vt:lpstr>Слайд 7</vt:lpstr>
      <vt:lpstr>Слайд 8</vt:lpstr>
      <vt:lpstr>Практическое задание</vt:lpstr>
      <vt:lpstr>Укажите лишнюю фигуру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Относительные прилагательные</dc:title>
  <dc:creator>Оксана</dc:creator>
  <cp:lastModifiedBy>Яковлева С.В.</cp:lastModifiedBy>
  <cp:revision>78</cp:revision>
  <dcterms:created xsi:type="dcterms:W3CDTF">2013-01-19T08:57:50Z</dcterms:created>
  <dcterms:modified xsi:type="dcterms:W3CDTF">2017-02-02T05:20:11Z</dcterms:modified>
  <cp:contentStatus>Запись</cp:contentStatus>
</cp:coreProperties>
</file>