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1" r:id="rId2"/>
  </p:sldMasterIdLst>
  <p:sldIdLst>
    <p:sldId id="256" r:id="rId3"/>
    <p:sldId id="275" r:id="rId4"/>
    <p:sldId id="263" r:id="rId5"/>
    <p:sldId id="273" r:id="rId6"/>
    <p:sldId id="274" r:id="rId7"/>
    <p:sldId id="258" r:id="rId8"/>
    <p:sldId id="259" r:id="rId9"/>
    <p:sldId id="264" r:id="rId10"/>
    <p:sldId id="260" r:id="rId11"/>
    <p:sldId id="262" r:id="rId12"/>
    <p:sldId id="257" r:id="rId13"/>
    <p:sldId id="265" r:id="rId14"/>
    <p:sldId id="266" r:id="rId15"/>
    <p:sldId id="267" r:id="rId16"/>
    <p:sldId id="268" r:id="rId17"/>
    <p:sldId id="269" r:id="rId18"/>
    <p:sldId id="270" r:id="rId19"/>
    <p:sldId id="271" r:id="rId20"/>
    <p:sldId id="276" r:id="rId21"/>
    <p:sldId id="277" r:id="rId22"/>
    <p:sldId id="278" r:id="rId23"/>
    <p:sldId id="279" r:id="rId24"/>
    <p:sldId id="280" r:id="rId25"/>
    <p:sldId id="281" r:id="rId26"/>
    <p:sldId id="272" r:id="rId27"/>
  </p:sldIdLst>
  <p:sldSz cx="9144000" cy="6858000" type="screen4x3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0" d="100"/>
          <a:sy n="90" d="100"/>
        </p:scale>
        <p:origin x="-1608" y="-46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3241669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0" y="16778"/>
            <a:ext cx="9144000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1"/>
            <a:ext cx="8229600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4" name="Content Placeholder 2"/>
          <p:cNvSpPr>
            <a:spLocks noGrp="1"/>
          </p:cNvSpPr>
          <p:nvPr>
            <p:ph idx="10"/>
          </p:nvPr>
        </p:nvSpPr>
        <p:spPr>
          <a:xfrm>
            <a:off x="467544" y="2276872"/>
            <a:ext cx="8229600" cy="3600400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36940157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Title and Content"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619672" y="0"/>
            <a:ext cx="7524328" cy="1069514"/>
          </a:xfrm>
          <a:prstGeom prst="rect">
            <a:avLst/>
          </a:prstGeom>
        </p:spPr>
        <p:txBody>
          <a:bodyPr anchor="ctr"/>
          <a:lstStyle>
            <a:lvl1pPr>
              <a:defRPr b="1" baseline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defRPr>
            </a:lvl1pPr>
          </a:lstStyle>
          <a:p>
            <a:r>
              <a:rPr lang="en-US" altLang="ko-KR" dirty="0" smtClean="0"/>
              <a:t> Click to add title</a:t>
            </a:r>
            <a:endParaRPr lang="ko-KR" altLang="en-US" dirty="0"/>
          </a:p>
        </p:txBody>
      </p:sp>
      <p:sp>
        <p:nvSpPr>
          <p:cNvPr id="4" name="Content Placeholder 2"/>
          <p:cNvSpPr>
            <a:spLocks noGrp="1"/>
          </p:cNvSpPr>
          <p:nvPr>
            <p:ph idx="1"/>
          </p:nvPr>
        </p:nvSpPr>
        <p:spPr>
          <a:xfrm>
            <a:off x="2123728" y="1268760"/>
            <a:ext cx="6563072" cy="460648"/>
          </a:xfrm>
          <a:prstGeom prst="rect">
            <a:avLst/>
          </a:prstGeom>
        </p:spPr>
        <p:txBody>
          <a:bodyPr anchor="ctr"/>
          <a:lstStyle>
            <a:lvl1pPr marL="0" indent="0">
              <a:buNone/>
              <a:defRPr sz="2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  <p:sp>
        <p:nvSpPr>
          <p:cNvPr id="5" name="Content Placeholder 2"/>
          <p:cNvSpPr>
            <a:spLocks noGrp="1"/>
          </p:cNvSpPr>
          <p:nvPr>
            <p:ph idx="10"/>
          </p:nvPr>
        </p:nvSpPr>
        <p:spPr>
          <a:xfrm>
            <a:off x="2134072" y="1844824"/>
            <a:ext cx="6563072" cy="4147865"/>
          </a:xfrm>
          <a:prstGeom prst="rect">
            <a:avLst/>
          </a:prstGeom>
        </p:spPr>
        <p:txBody>
          <a:bodyPr lIns="396000" anchor="t"/>
          <a:lstStyle>
            <a:lvl1pPr marL="0" indent="0">
              <a:buNone/>
              <a:defRPr sz="1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pPr lvl="0"/>
            <a:r>
              <a:rPr lang="en-US" altLang="ko-KR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3268185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5608693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242866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779332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7879046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1981148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181198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629187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68842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87035001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9237461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28572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33820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60" r:id="rId3"/>
  </p:sldLayoutIdLst>
  <p:txStyles>
    <p:titleStyle>
      <a:lvl1pPr algn="l" defTabSz="914400" rtl="0" eaLnBrk="1" latinLnBrk="1" hangingPunct="1">
        <a:spcBef>
          <a:spcPct val="0"/>
        </a:spcBef>
        <a:buNone/>
        <a:defRPr sz="4000" b="1" kern="1200">
          <a:solidFill>
            <a:schemeClr val="tx1"/>
          </a:solidFill>
          <a:latin typeface="Arial" pitchFamily="34" charset="0"/>
          <a:ea typeface="+mj-ea"/>
          <a:cs typeface="Arial" pitchFamily="34" charset="0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DCCD61-643D-44A5-A450-3A42A50CBC1E}" type="datetimeFigureOut">
              <a:rPr lang="en-US" smtClean="0"/>
              <a:t>5/10/2017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2F0832-F084-422D-97D1-AF848F4F2C3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863573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5496" y="4077072"/>
            <a:ext cx="9108504" cy="2304256"/>
          </a:xfrm>
          <a:prstGeom prst="rect">
            <a:avLst/>
          </a:prstGeom>
          <a:gradFill flip="none" rotWithShape="1">
            <a:gsLst>
              <a:gs pos="0">
                <a:schemeClr val="bg1">
                  <a:lumMod val="98000"/>
                  <a:lumOff val="2000"/>
                  <a:alpha val="0"/>
                </a:schemeClr>
              </a:gs>
              <a:gs pos="50000">
                <a:schemeClr val="bg1">
                  <a:alpha val="48000"/>
                </a:schemeClr>
              </a:gs>
              <a:gs pos="100000">
                <a:schemeClr val="bg1">
                  <a:alpha val="75000"/>
                </a:schemeClr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1"/>
          <p:cNvSpPr txBox="1">
            <a:spLocks noChangeArrowheads="1"/>
          </p:cNvSpPr>
          <p:nvPr/>
        </p:nvSpPr>
        <p:spPr bwMode="auto">
          <a:xfrm>
            <a:off x="2987824" y="3789040"/>
            <a:ext cx="5796136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ru-RU" altLang="ko-KR" sz="4800" b="1" dirty="0" smtClean="0">
                <a:solidFill>
                  <a:srgbClr val="FF000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Урок русского языка </a:t>
            </a:r>
          </a:p>
          <a:p>
            <a:pPr algn="ctr"/>
            <a:r>
              <a:rPr lang="ru-RU" altLang="ko-KR" sz="4800" b="1" dirty="0" smtClean="0">
                <a:solidFill>
                  <a:srgbClr val="0070C0"/>
                </a:solidFill>
                <a:latin typeface="Arial" pitchFamily="34" charset="0"/>
                <a:ea typeface="맑은 고딕" pitchFamily="50" charset="-127"/>
                <a:cs typeface="Arial" pitchFamily="34" charset="0"/>
              </a:rPr>
              <a:t>во 2 классе</a:t>
            </a:r>
            <a:endParaRPr lang="en-US" altLang="ko-KR" sz="4800" b="1" dirty="0" smtClean="0">
              <a:solidFill>
                <a:srgbClr val="0070C0"/>
              </a:solidFill>
              <a:latin typeface="Arial" pitchFamily="34" charset="0"/>
              <a:ea typeface="맑은 고딕" pitchFamily="50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412217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Девиз урока: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467544" y="1412776"/>
            <a:ext cx="8229600" cy="4464496"/>
          </a:xfrm>
        </p:spPr>
        <p:txBody>
          <a:bodyPr/>
          <a:lstStyle/>
          <a:p>
            <a:pPr algn="ctr"/>
            <a:r>
              <a:rPr lang="ru-RU" sz="5400" b="1" dirty="0" smtClean="0">
                <a:solidFill>
                  <a:srgbClr val="7030A0"/>
                </a:solidFill>
              </a:rPr>
              <a:t>Пиши красиво, </a:t>
            </a:r>
            <a:endParaRPr lang="ru-RU" sz="5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5400" b="1" dirty="0" smtClean="0">
                <a:solidFill>
                  <a:srgbClr val="7030A0"/>
                </a:solidFill>
              </a:rPr>
              <a:t>быстро </a:t>
            </a:r>
            <a:endParaRPr lang="ru-RU" sz="5400" b="1" dirty="0" smtClean="0">
              <a:solidFill>
                <a:srgbClr val="7030A0"/>
              </a:solidFill>
            </a:endParaRPr>
          </a:p>
          <a:p>
            <a:pPr algn="ctr"/>
            <a:r>
              <a:rPr lang="ru-RU" sz="5400" b="1" dirty="0" smtClean="0">
                <a:solidFill>
                  <a:srgbClr val="7030A0"/>
                </a:solidFill>
              </a:rPr>
              <a:t>и грамотно!</a:t>
            </a:r>
            <a:endParaRPr lang="ru-RU" sz="54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7415113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Найди лишнее слово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179512" y="1052736"/>
            <a:ext cx="8712968" cy="4824536"/>
          </a:xfrm>
        </p:spPr>
        <p:txBody>
          <a:bodyPr/>
          <a:lstStyle/>
          <a:p>
            <a:pPr algn="ctr"/>
            <a:r>
              <a:rPr lang="ru-RU" sz="7200" b="1" dirty="0" err="1">
                <a:solidFill>
                  <a:srgbClr val="7030A0"/>
                </a:solidFill>
              </a:rPr>
              <a:t>к</a:t>
            </a:r>
            <a:r>
              <a:rPr lang="ru-RU" sz="7200" b="1" dirty="0" err="1" smtClean="0">
                <a:solidFill>
                  <a:srgbClr val="7030A0"/>
                </a:solidFill>
              </a:rPr>
              <a:t>апус</a:t>
            </a:r>
            <a:r>
              <a:rPr lang="ru-RU" sz="7200" b="1" dirty="0" smtClean="0">
                <a:solidFill>
                  <a:srgbClr val="7030A0"/>
                </a:solidFill>
              </a:rPr>
              <a:t>..</a:t>
            </a:r>
            <a:r>
              <a:rPr lang="ru-RU" sz="7200" b="1" dirty="0" err="1" smtClean="0">
                <a:solidFill>
                  <a:srgbClr val="7030A0"/>
                </a:solidFill>
              </a:rPr>
              <a:t>ный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л..сок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п..</a:t>
            </a:r>
            <a:r>
              <a:rPr lang="ru-RU" sz="7200" b="1" dirty="0" err="1" smtClean="0">
                <a:solidFill>
                  <a:srgbClr val="7030A0"/>
                </a:solidFill>
              </a:rPr>
              <a:t>лянка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пт</a:t>
            </a:r>
            <a:r>
              <a:rPr lang="ru-RU" sz="7200" b="1" dirty="0" smtClean="0">
                <a:solidFill>
                  <a:srgbClr val="7030A0"/>
                </a:solidFill>
              </a:rPr>
              <a:t>..</a:t>
            </a:r>
            <a:r>
              <a:rPr lang="ru-RU" sz="7200" b="1" dirty="0" err="1" smtClean="0">
                <a:solidFill>
                  <a:srgbClr val="7030A0"/>
                </a:solidFill>
              </a:rPr>
              <a:t>нцы</a:t>
            </a:r>
            <a:endParaRPr lang="ru-RU" sz="7200" b="1" dirty="0" smtClean="0">
              <a:solidFill>
                <a:srgbClr val="7030A0"/>
              </a:solidFill>
            </a:endParaRPr>
          </a:p>
          <a:p>
            <a:pPr algn="ctr"/>
            <a:endParaRPr lang="ru-RU" sz="7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503744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Найди лишнее слово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179512" y="1052736"/>
            <a:ext cx="8712968" cy="4824536"/>
          </a:xfrm>
        </p:spPr>
        <p:txBody>
          <a:bodyPr/>
          <a:lstStyle/>
          <a:p>
            <a:pPr algn="ctr"/>
            <a:r>
              <a:rPr lang="ru-RU" sz="7200" b="1" dirty="0" err="1">
                <a:solidFill>
                  <a:srgbClr val="7030A0"/>
                </a:solidFill>
              </a:rPr>
              <a:t>к</a:t>
            </a:r>
            <a:r>
              <a:rPr lang="ru-RU" sz="7200" b="1" dirty="0" err="1" smtClean="0">
                <a:solidFill>
                  <a:srgbClr val="7030A0"/>
                </a:solidFill>
              </a:rPr>
              <a:t>оро</a:t>
            </a:r>
            <a:r>
              <a:rPr lang="ru-RU" sz="7200" b="1" dirty="0" smtClean="0">
                <a:solidFill>
                  <a:srgbClr val="7030A0"/>
                </a:solidFill>
              </a:rPr>
              <a:t>..ка</a:t>
            </a: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ло</a:t>
            </a:r>
            <a:r>
              <a:rPr lang="ru-RU" sz="7200" b="1" dirty="0" smtClean="0">
                <a:solidFill>
                  <a:srgbClr val="7030A0"/>
                </a:solidFill>
              </a:rPr>
              <a:t>..ка</a:t>
            </a: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мес</a:t>
            </a:r>
            <a:r>
              <a:rPr lang="ru-RU" sz="7200" b="1" dirty="0" smtClean="0">
                <a:solidFill>
                  <a:srgbClr val="7030A0"/>
                </a:solidFill>
              </a:rPr>
              <a:t>..</a:t>
            </a:r>
            <a:r>
              <a:rPr lang="ru-RU" sz="7200" b="1" dirty="0" err="1" smtClean="0">
                <a:solidFill>
                  <a:srgbClr val="7030A0"/>
                </a:solidFill>
              </a:rPr>
              <a:t>ный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шу..ка</a:t>
            </a:r>
            <a:endParaRPr lang="ru-RU" sz="7200" b="1" dirty="0" smtClean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59538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FF0000"/>
                </a:solidFill>
              </a:rPr>
              <a:t>Найди лишнее слово</a:t>
            </a:r>
            <a:endParaRPr lang="ru-RU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179512" y="1052736"/>
            <a:ext cx="8712968" cy="4824536"/>
          </a:xfrm>
        </p:spPr>
        <p:txBody>
          <a:bodyPr/>
          <a:lstStyle/>
          <a:p>
            <a:pPr algn="ctr"/>
            <a:r>
              <a:rPr lang="ru-RU" sz="7200" b="1" dirty="0" err="1">
                <a:solidFill>
                  <a:srgbClr val="7030A0"/>
                </a:solidFill>
              </a:rPr>
              <a:t>с</a:t>
            </a:r>
            <a:r>
              <a:rPr lang="ru-RU" sz="7200" b="1" dirty="0" err="1" smtClean="0">
                <a:solidFill>
                  <a:srgbClr val="7030A0"/>
                </a:solidFill>
              </a:rPr>
              <a:t>ем..я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бел..ё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в..юга</a:t>
            </a:r>
            <a:endParaRPr lang="ru-RU" sz="7200" b="1" dirty="0">
              <a:solidFill>
                <a:srgbClr val="7030A0"/>
              </a:solidFill>
            </a:endParaRPr>
          </a:p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 </a:t>
            </a:r>
            <a:r>
              <a:rPr lang="ru-RU" sz="7200" b="1" dirty="0" err="1" smtClean="0">
                <a:solidFill>
                  <a:srgbClr val="7030A0"/>
                </a:solidFill>
              </a:rPr>
              <a:t>звёз</a:t>
            </a:r>
            <a:r>
              <a:rPr lang="ru-RU" sz="7200" b="1" dirty="0" smtClean="0">
                <a:solidFill>
                  <a:srgbClr val="7030A0"/>
                </a:solidFill>
              </a:rPr>
              <a:t>..</a:t>
            </a:r>
            <a:r>
              <a:rPr lang="ru-RU" sz="7200" b="1" dirty="0" err="1" smtClean="0">
                <a:solidFill>
                  <a:srgbClr val="7030A0"/>
                </a:solidFill>
              </a:rPr>
              <a:t>ный</a:t>
            </a:r>
            <a:endParaRPr lang="ru-RU" sz="72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0924580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Тема урока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</a:rPr>
              <a:t>Непроизносимые </a:t>
            </a:r>
          </a:p>
          <a:p>
            <a:pPr algn="ctr"/>
            <a:r>
              <a:rPr lang="ru-RU" sz="4800" b="1" dirty="0" smtClean="0">
                <a:solidFill>
                  <a:srgbClr val="7030A0"/>
                </a:solidFill>
              </a:rPr>
              <a:t>согласные.</a:t>
            </a:r>
          </a:p>
          <a:p>
            <a:pPr algn="ctr"/>
            <a:r>
              <a:rPr lang="ru-RU" sz="4800" b="1" dirty="0" smtClean="0">
                <a:solidFill>
                  <a:srgbClr val="7030A0"/>
                </a:solidFill>
              </a:rPr>
              <a:t> </a:t>
            </a:r>
            <a:r>
              <a:rPr lang="ru-RU" sz="4800" b="1" dirty="0" smtClean="0">
                <a:solidFill>
                  <a:srgbClr val="00B050"/>
                </a:solidFill>
              </a:rPr>
              <a:t>4 урок</a:t>
            </a:r>
            <a:endParaRPr lang="ru-RU" sz="4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122034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400" dirty="0" smtClean="0">
                <a:solidFill>
                  <a:srgbClr val="FF0000"/>
                </a:solidFill>
              </a:rPr>
              <a:t>Цель урока:</a:t>
            </a:r>
            <a:endParaRPr lang="ru-RU" sz="44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179512" y="1340768"/>
            <a:ext cx="8517632" cy="4536504"/>
          </a:xfrm>
        </p:spPr>
        <p:txBody>
          <a:bodyPr/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Закрепить умение 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подбирать…</a:t>
            </a:r>
          </a:p>
          <a:p>
            <a:r>
              <a:rPr lang="ru-RU" sz="4800" b="1" dirty="0">
                <a:solidFill>
                  <a:srgbClr val="7030A0"/>
                </a:solidFill>
              </a:rPr>
              <a:t> </a:t>
            </a:r>
            <a:r>
              <a:rPr lang="ru-RU" sz="4800" b="1" dirty="0" smtClean="0">
                <a:solidFill>
                  <a:srgbClr val="00B050"/>
                </a:solidFill>
              </a:rPr>
              <a:t>проверочные слова к </a:t>
            </a:r>
          </a:p>
          <a:p>
            <a:r>
              <a:rPr lang="ru-RU" sz="4800" b="1" dirty="0">
                <a:solidFill>
                  <a:srgbClr val="00B050"/>
                </a:solidFill>
              </a:rPr>
              <a:t>н</a:t>
            </a:r>
            <a:r>
              <a:rPr lang="ru-RU" sz="4800" b="1" dirty="0" smtClean="0">
                <a:solidFill>
                  <a:srgbClr val="00B050"/>
                </a:solidFill>
              </a:rPr>
              <a:t>епроизносимым</a:t>
            </a:r>
          </a:p>
          <a:p>
            <a:r>
              <a:rPr lang="ru-RU" sz="4800" b="1" dirty="0" smtClean="0">
                <a:solidFill>
                  <a:srgbClr val="00B050"/>
                </a:solidFill>
              </a:rPr>
              <a:t> согласным</a:t>
            </a:r>
            <a:endParaRPr lang="ru-RU" sz="4800" b="1" dirty="0">
              <a:solidFill>
                <a:srgbClr val="00B05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26739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4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7200" dirty="0" smtClean="0">
                <a:solidFill>
                  <a:srgbClr val="00B050"/>
                </a:solidFill>
              </a:rPr>
              <a:t>Правило</a:t>
            </a:r>
            <a:endParaRPr lang="ru-RU" sz="7200" dirty="0">
              <a:solidFill>
                <a:srgbClr val="00B05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611560" y="1484784"/>
            <a:ext cx="8085584" cy="4392488"/>
          </a:xfrm>
        </p:spPr>
        <p:txBody>
          <a:bodyPr/>
          <a:lstStyle/>
          <a:p>
            <a:pPr marL="27432" lvl="0" algn="ctr" latinLnBrk="0">
              <a:spcBef>
                <a:spcPts val="600"/>
              </a:spcBef>
              <a:buClr>
                <a:srgbClr val="3891A7"/>
              </a:buClr>
              <a:buSzPct val="80000"/>
            </a:pPr>
            <a:r>
              <a:rPr lang="ru-RU" sz="5400" b="1" dirty="0">
                <a:solidFill>
                  <a:srgbClr val="FF0000"/>
                </a:solidFill>
                <a:latin typeface="Corbel"/>
              </a:rPr>
              <a:t>Непроизносимый </a:t>
            </a:r>
            <a:r>
              <a:rPr lang="ru-RU" sz="5400" b="1" dirty="0">
                <a:solidFill>
                  <a:srgbClr val="7030A0"/>
                </a:solidFill>
                <a:latin typeface="Corbel"/>
              </a:rPr>
              <a:t>согласный проверяй, Рядом с </a:t>
            </a:r>
            <a:r>
              <a:rPr lang="ru-RU" sz="5400" b="1" dirty="0">
                <a:solidFill>
                  <a:srgbClr val="FF0000"/>
                </a:solidFill>
                <a:latin typeface="Corbel"/>
              </a:rPr>
              <a:t>гласным </a:t>
            </a:r>
            <a:r>
              <a:rPr lang="ru-RU" sz="5400" b="1" dirty="0">
                <a:solidFill>
                  <a:srgbClr val="7030A0"/>
                </a:solidFill>
                <a:latin typeface="Corbel"/>
              </a:rPr>
              <a:t>подставляй!</a:t>
            </a: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1925921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683568" y="332656"/>
            <a:ext cx="8013576" cy="5544616"/>
          </a:xfrm>
        </p:spPr>
        <p:txBody>
          <a:bodyPr/>
          <a:lstStyle/>
          <a:p>
            <a:pPr algn="ctr"/>
            <a:r>
              <a:rPr lang="ru-RU" sz="7200" b="1" dirty="0" smtClean="0">
                <a:solidFill>
                  <a:srgbClr val="7030A0"/>
                </a:solidFill>
              </a:rPr>
              <a:t>Диктант </a:t>
            </a:r>
          </a:p>
          <a:p>
            <a:pPr algn="ctr"/>
            <a:r>
              <a:rPr lang="ru-RU" sz="6600" b="1" dirty="0" smtClean="0">
                <a:solidFill>
                  <a:srgbClr val="7030A0"/>
                </a:solidFill>
              </a:rPr>
              <a:t>объяснительный</a:t>
            </a:r>
            <a:endParaRPr lang="ru-RU" sz="6600" b="1" dirty="0">
              <a:solidFill>
                <a:srgbClr val="7030A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3768" y="3212976"/>
            <a:ext cx="4323780" cy="32416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5532356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7" name="Picture 5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014" y="548680"/>
            <a:ext cx="8348450" cy="61901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78" name="Picture 6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7" y="554850"/>
            <a:ext cx="8906149" cy="604867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2" name="Picture 10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357" y="241734"/>
            <a:ext cx="8846377" cy="63337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083" name="Picture 11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85" y="28244"/>
            <a:ext cx="8906149" cy="654327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33205447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2" dur="500"/>
                                        <p:tgtEl>
                                          <p:spTgt spid="30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7" dur="500"/>
                                        <p:tgtEl>
                                          <p:spTgt spid="30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2" dur="500"/>
                                        <p:tgtEl>
                                          <p:spTgt spid="308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611560" y="404664"/>
            <a:ext cx="8229600" cy="460648"/>
          </a:xfrm>
        </p:spPr>
        <p:txBody>
          <a:bodyPr/>
          <a:lstStyle/>
          <a:p>
            <a:pPr algn="ctr"/>
            <a:r>
              <a:rPr lang="ru-RU" sz="4800" b="1" dirty="0" smtClean="0">
                <a:solidFill>
                  <a:srgbClr val="7030A0"/>
                </a:solidFill>
              </a:rPr>
              <a:t>Охота не удалась.</a:t>
            </a:r>
            <a:endParaRPr lang="ru-RU" sz="4800" b="1" dirty="0">
              <a:solidFill>
                <a:srgbClr val="7030A0"/>
              </a:solidFill>
            </a:endParaRPr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251520" y="1268760"/>
            <a:ext cx="8445624" cy="4608512"/>
          </a:xfrm>
        </p:spPr>
        <p:txBody>
          <a:bodyPr/>
          <a:lstStyle/>
          <a:p>
            <a:r>
              <a:rPr lang="ru-RU" dirty="0" smtClean="0">
                <a:solidFill>
                  <a:srgbClr val="000000"/>
                </a:solidFill>
                <a:latin typeface="Tahoma"/>
              </a:rPr>
              <a:t>	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Охота 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не удалась. День был </a:t>
            </a:r>
            <a:endParaRPr lang="ru-RU" sz="3600" dirty="0" smtClean="0">
              <a:solidFill>
                <a:schemeClr val="tx1"/>
              </a:solidFill>
              <a:latin typeface="robotoregular"/>
            </a:endParaRPr>
          </a:p>
          <a:p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ненас</a:t>
            </a:r>
            <a:r>
              <a:rPr lang="ru-RU" sz="3600" dirty="0" smtClean="0">
                <a:solidFill>
                  <a:srgbClr val="00B050"/>
                </a:solidFill>
                <a:latin typeface="robotoregular"/>
              </a:rPr>
              <a:t>т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ный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Со</a:t>
            </a:r>
            <a:r>
              <a:rPr lang="ru-RU" sz="3600" dirty="0">
                <a:solidFill>
                  <a:srgbClr val="00B050"/>
                </a:solidFill>
                <a:latin typeface="robotoregular"/>
              </a:rPr>
              <a:t>л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нце спряталось за </a:t>
            </a:r>
            <a:endParaRPr lang="ru-RU" sz="3600" dirty="0" smtClean="0">
              <a:solidFill>
                <a:schemeClr val="tx1"/>
              </a:solidFill>
              <a:latin typeface="robotoregular"/>
            </a:endParaRPr>
          </a:p>
          <a:p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тучами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Моросил мелкий 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дождь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</a:t>
            </a:r>
            <a:endParaRPr lang="ru-RU" sz="3600" dirty="0" smtClean="0">
              <a:solidFill>
                <a:schemeClr val="tx1"/>
              </a:solidFill>
              <a:latin typeface="robotoregular"/>
            </a:endParaRPr>
          </a:p>
          <a:p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Было 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грус</a:t>
            </a:r>
            <a:r>
              <a:rPr lang="ru-RU" sz="3600" dirty="0">
                <a:solidFill>
                  <a:srgbClr val="00B050"/>
                </a:solidFill>
                <a:latin typeface="robotoregular"/>
              </a:rPr>
              <a:t>т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но. Мы 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выбрались 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из </a:t>
            </a:r>
            <a:endParaRPr lang="ru-RU" sz="3600" dirty="0" smtClean="0">
              <a:solidFill>
                <a:schemeClr val="tx1"/>
              </a:solidFill>
              <a:latin typeface="robotoregular"/>
            </a:endParaRPr>
          </a:p>
          <a:p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чащи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Мес</a:t>
            </a:r>
            <a:r>
              <a:rPr lang="ru-RU" sz="3600" dirty="0">
                <a:solidFill>
                  <a:srgbClr val="00B050"/>
                </a:solidFill>
                <a:latin typeface="robotoregular"/>
              </a:rPr>
              <a:t>т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ность эта была нам </a:t>
            </a:r>
            <a:endParaRPr lang="ru-RU" sz="3600" dirty="0" smtClean="0">
              <a:solidFill>
                <a:schemeClr val="tx1"/>
              </a:solidFill>
              <a:latin typeface="robotoregular"/>
            </a:endParaRPr>
          </a:p>
          <a:p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извес</a:t>
            </a:r>
            <a:r>
              <a:rPr lang="ru-RU" sz="3600" dirty="0" smtClean="0">
                <a:solidFill>
                  <a:srgbClr val="00B050"/>
                </a:solidFill>
                <a:latin typeface="robotoregular"/>
              </a:rPr>
              <a:t>т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на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Вот 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пас</a:t>
            </a:r>
            <a:r>
              <a:rPr lang="ru-RU" sz="3600" dirty="0" smtClean="0">
                <a:solidFill>
                  <a:srgbClr val="00B050"/>
                </a:solidFill>
                <a:latin typeface="robotoregular"/>
              </a:rPr>
              <a:t>т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бища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Тут шалаш пастуха. Здесь мы </a:t>
            </a:r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отдохнём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 Охота </a:t>
            </a:r>
            <a:endParaRPr lang="ru-RU" sz="3600" dirty="0" smtClean="0">
              <a:solidFill>
                <a:schemeClr val="tx1"/>
              </a:solidFill>
              <a:latin typeface="robotoregular"/>
            </a:endParaRPr>
          </a:p>
          <a:p>
            <a:r>
              <a:rPr lang="ru-RU" sz="3600" dirty="0" smtClean="0">
                <a:solidFill>
                  <a:schemeClr val="tx1"/>
                </a:solidFill>
                <a:latin typeface="robotoregular"/>
              </a:rPr>
              <a:t>не удалась</a:t>
            </a:r>
            <a:r>
              <a:rPr lang="ru-RU" sz="3600" dirty="0">
                <a:solidFill>
                  <a:schemeClr val="tx1"/>
                </a:solidFill>
                <a:latin typeface="robotoregular"/>
              </a:rPr>
              <a:t>.</a:t>
            </a:r>
            <a:endParaRPr lang="ru-RU" sz="36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989710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Упр. 147. с. 140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539552" y="1124744"/>
            <a:ext cx="8157592" cy="4752528"/>
          </a:xfrm>
        </p:spPr>
        <p:txBody>
          <a:bodyPr/>
          <a:lstStyle/>
          <a:p>
            <a:endParaRPr lang="ru-RU" sz="4000" b="1" dirty="0">
              <a:solidFill>
                <a:srgbClr val="7030A0"/>
              </a:solidFill>
            </a:endParaRPr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1124744"/>
            <a:ext cx="3847133" cy="52972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952442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solidFill>
                  <a:srgbClr val="7030A0"/>
                </a:solidFill>
              </a:rPr>
              <a:t/>
            </a:r>
            <a:br>
              <a:rPr lang="ru-RU" sz="4800" dirty="0" smtClean="0">
                <a:solidFill>
                  <a:srgbClr val="7030A0"/>
                </a:solidFill>
              </a:rPr>
            </a:br>
            <a:r>
              <a:rPr lang="ru-RU" sz="4800" dirty="0" smtClean="0">
                <a:solidFill>
                  <a:srgbClr val="7030A0"/>
                </a:solidFill>
              </a:rPr>
              <a:t>Извес</a:t>
            </a:r>
            <a:r>
              <a:rPr lang="ru-RU" sz="4800" u="sng" dirty="0" smtClean="0">
                <a:solidFill>
                  <a:srgbClr val="7030A0"/>
                </a:solidFill>
              </a:rPr>
              <a:t>те</a:t>
            </a:r>
            <a:r>
              <a:rPr lang="ru-RU" sz="4800" dirty="0" smtClean="0">
                <a:solidFill>
                  <a:srgbClr val="7030A0"/>
                </a:solidFill>
              </a:rPr>
              <a:t>н- </a:t>
            </a:r>
            <a:r>
              <a:rPr lang="ru-RU" sz="4800" dirty="0">
                <a:solidFill>
                  <a:srgbClr val="7030A0"/>
                </a:solidFill>
              </a:rPr>
              <a:t>изве</a:t>
            </a:r>
            <a:r>
              <a:rPr lang="ru-RU" sz="4800" dirty="0">
                <a:solidFill>
                  <a:srgbClr val="00B050"/>
                </a:solidFill>
              </a:rPr>
              <a:t>ст</a:t>
            </a:r>
            <a:r>
              <a:rPr lang="ru-RU" sz="4800" dirty="0">
                <a:solidFill>
                  <a:srgbClr val="7030A0"/>
                </a:solidFill>
              </a:rPr>
              <a:t>ный поэт</a:t>
            </a:r>
            <a:br>
              <a:rPr lang="ru-RU" sz="4800" dirty="0">
                <a:solidFill>
                  <a:srgbClr val="7030A0"/>
                </a:solidFill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03648" y="1628800"/>
            <a:ext cx="6858000" cy="481203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3994494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spcBef>
                <a:spcPct val="20000"/>
              </a:spcBef>
            </a:pP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/>
            </a:r>
            <a:b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Влас</a:t>
            </a:r>
            <a:r>
              <a:rPr lang="ru-RU" sz="4800" u="sng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те</a:t>
            </a: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н- 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вла</a:t>
            </a:r>
            <a:r>
              <a:rPr lang="ru-RU" sz="4800" dirty="0">
                <a:solidFill>
                  <a:srgbClr val="00B050"/>
                </a:solidFill>
                <a:latin typeface="맑은 고딕"/>
                <a:ea typeface="+mn-ea"/>
                <a:cs typeface="+mn-cs"/>
              </a:rPr>
              <a:t>ст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ный голос</a:t>
            </a:r>
            <a:b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74947" y="1412776"/>
            <a:ext cx="5948338" cy="52449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22961065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spcBef>
                <a:spcPct val="20000"/>
              </a:spcBef>
            </a:pP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/>
            </a:r>
            <a:b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Чес</a:t>
            </a:r>
            <a:r>
              <a:rPr lang="ru-RU" sz="4800" u="sng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те</a:t>
            </a: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н- 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че</a:t>
            </a:r>
            <a:r>
              <a:rPr lang="ru-RU" sz="4800" dirty="0">
                <a:solidFill>
                  <a:srgbClr val="00B050"/>
                </a:solidFill>
                <a:latin typeface="맑은 고딕"/>
                <a:ea typeface="+mn-ea"/>
                <a:cs typeface="+mn-cs"/>
              </a:rPr>
              <a:t>ст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ный поступок</a:t>
            </a:r>
            <a:b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1556792"/>
            <a:ext cx="6804248" cy="510318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1083572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spcBef>
                <a:spcPct val="20000"/>
              </a:spcBef>
            </a:pP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/>
            </a:r>
            <a:b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Мес</a:t>
            </a:r>
            <a:r>
              <a:rPr lang="ru-RU" sz="4800" u="sng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то</a:t>
            </a: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- 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ме</a:t>
            </a:r>
            <a:r>
              <a:rPr lang="ru-RU" sz="4800" dirty="0">
                <a:solidFill>
                  <a:srgbClr val="00B050"/>
                </a:solidFill>
                <a:latin typeface="맑은 고딕"/>
                <a:ea typeface="+mn-ea"/>
                <a:cs typeface="+mn-cs"/>
              </a:rPr>
              <a:t>ст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ное время</a:t>
            </a:r>
            <a:b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500188"/>
            <a:ext cx="6858000" cy="473712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1210094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lvl="0" algn="ctr">
              <a:spcBef>
                <a:spcPct val="20000"/>
              </a:spcBef>
            </a:pP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/>
            </a:r>
            <a:b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Опа</a:t>
            </a:r>
            <a:r>
              <a:rPr lang="ru-RU" sz="4800" u="sng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се</a:t>
            </a:r>
            <a:r>
              <a:rPr lang="ru-RU" sz="4800" dirty="0" smtClean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н- 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опа</a:t>
            </a:r>
            <a:r>
              <a:rPr lang="ru-RU" sz="4800" dirty="0">
                <a:solidFill>
                  <a:srgbClr val="00B050"/>
                </a:solidFill>
                <a:latin typeface="맑은 고딕"/>
                <a:ea typeface="+mn-ea"/>
                <a:cs typeface="+mn-cs"/>
              </a:rPr>
              <a:t>сн</a:t>
            </a:r>
            <a: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  <a:t>ый зверь</a:t>
            </a:r>
            <a:br>
              <a:rPr lang="ru-RU" sz="4800" dirty="0">
                <a:solidFill>
                  <a:srgbClr val="7030A0"/>
                </a:solidFill>
                <a:latin typeface="맑은 고딕"/>
                <a:ea typeface="+mn-ea"/>
                <a:cs typeface="+mn-cs"/>
              </a:rPr>
            </a:br>
            <a:endParaRPr lang="ru-RU" sz="4800" dirty="0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2783" y="980728"/>
            <a:ext cx="7620000" cy="49720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0305939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solidFill>
                  <a:srgbClr val="7030A0"/>
                </a:solidFill>
              </a:rPr>
              <a:t>Ус</a:t>
            </a:r>
            <a:r>
              <a:rPr lang="ru-RU" sz="4800" u="sng" dirty="0" smtClean="0">
                <a:solidFill>
                  <a:srgbClr val="7030A0"/>
                </a:solidFill>
              </a:rPr>
              <a:t>та</a:t>
            </a:r>
            <a:r>
              <a:rPr lang="ru-RU" sz="4800" dirty="0" smtClean="0">
                <a:solidFill>
                  <a:srgbClr val="7030A0"/>
                </a:solidFill>
              </a:rPr>
              <a:t>- у</a:t>
            </a:r>
            <a:r>
              <a:rPr lang="ru-RU" sz="4800" dirty="0" smtClean="0">
                <a:solidFill>
                  <a:srgbClr val="00B050"/>
                </a:solidFill>
              </a:rPr>
              <a:t>ст</a:t>
            </a:r>
            <a:r>
              <a:rPr lang="ru-RU" sz="4800" dirty="0" smtClean="0">
                <a:solidFill>
                  <a:srgbClr val="7030A0"/>
                </a:solidFill>
              </a:rPr>
              <a:t>ный ответ</a:t>
            </a:r>
            <a:endParaRPr lang="ru-RU" sz="4800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1" y="1340768"/>
            <a:ext cx="7920880" cy="504676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028576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" dur="500"/>
                                        <p:tgtEl>
                                          <p:spTgt spid="92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Чуде</a:t>
            </a:r>
            <a:r>
              <a:rPr lang="ru-RU" u="sng" dirty="0" smtClean="0">
                <a:solidFill>
                  <a:srgbClr val="7030A0"/>
                </a:solidFill>
              </a:rPr>
              <a:t>се</a:t>
            </a:r>
            <a:r>
              <a:rPr lang="ru-RU" dirty="0" smtClean="0">
                <a:solidFill>
                  <a:srgbClr val="7030A0"/>
                </a:solidFill>
              </a:rPr>
              <a:t>н-чуде</a:t>
            </a:r>
            <a:r>
              <a:rPr lang="ru-RU" dirty="0" smtClean="0">
                <a:solidFill>
                  <a:srgbClr val="00B050"/>
                </a:solidFill>
              </a:rPr>
              <a:t>сн</a:t>
            </a:r>
            <a:r>
              <a:rPr lang="ru-RU" dirty="0" smtClean="0">
                <a:solidFill>
                  <a:srgbClr val="7030A0"/>
                </a:solidFill>
              </a:rPr>
              <a:t>ый день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39188" y="1124744"/>
            <a:ext cx="6858000" cy="51816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352714913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Прелес</a:t>
            </a:r>
            <a:r>
              <a:rPr lang="ru-RU" u="sng" dirty="0" smtClean="0">
                <a:solidFill>
                  <a:srgbClr val="7030A0"/>
                </a:solidFill>
              </a:rPr>
              <a:t>те</a:t>
            </a:r>
            <a:r>
              <a:rPr lang="ru-RU" dirty="0" smtClean="0">
                <a:solidFill>
                  <a:srgbClr val="7030A0"/>
                </a:solidFill>
              </a:rPr>
              <a:t>н- преле</a:t>
            </a:r>
            <a:r>
              <a:rPr lang="ru-RU" dirty="0" smtClean="0">
                <a:solidFill>
                  <a:srgbClr val="00B050"/>
                </a:solidFill>
              </a:rPr>
              <a:t>ст</a:t>
            </a:r>
            <a:r>
              <a:rPr lang="ru-RU" dirty="0" smtClean="0">
                <a:solidFill>
                  <a:srgbClr val="7030A0"/>
                </a:solidFill>
              </a:rPr>
              <a:t>ная улыбка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576" y="1124744"/>
            <a:ext cx="7740352" cy="514651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66741733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205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Контрас</a:t>
            </a:r>
            <a:r>
              <a:rPr lang="ru-RU" u="sng" dirty="0" smtClean="0">
                <a:solidFill>
                  <a:srgbClr val="7030A0"/>
                </a:solidFill>
              </a:rPr>
              <a:t>ты</a:t>
            </a:r>
            <a:r>
              <a:rPr lang="ru-RU" dirty="0" smtClean="0">
                <a:solidFill>
                  <a:srgbClr val="7030A0"/>
                </a:solidFill>
              </a:rPr>
              <a:t>- контра</a:t>
            </a:r>
            <a:r>
              <a:rPr lang="ru-RU" dirty="0" smtClean="0">
                <a:solidFill>
                  <a:srgbClr val="00B050"/>
                </a:solidFill>
              </a:rPr>
              <a:t>ст</a:t>
            </a:r>
            <a:r>
              <a:rPr lang="ru-RU" dirty="0" smtClean="0">
                <a:solidFill>
                  <a:srgbClr val="7030A0"/>
                </a:solidFill>
              </a:rPr>
              <a:t>ный душ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1600" y="1052736"/>
            <a:ext cx="7186239" cy="53627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63734050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Горес</a:t>
            </a:r>
            <a:r>
              <a:rPr lang="ru-RU" u="sng" dirty="0" smtClean="0">
                <a:solidFill>
                  <a:srgbClr val="7030A0"/>
                </a:solidFill>
              </a:rPr>
              <a:t>ти</a:t>
            </a:r>
            <a:r>
              <a:rPr lang="ru-RU" dirty="0" smtClean="0">
                <a:solidFill>
                  <a:srgbClr val="7030A0"/>
                </a:solidFill>
              </a:rPr>
              <a:t>-горе</a:t>
            </a:r>
            <a:r>
              <a:rPr lang="ru-RU" dirty="0" smtClean="0">
                <a:solidFill>
                  <a:srgbClr val="00B050"/>
                </a:solidFill>
              </a:rPr>
              <a:t>ст</a:t>
            </a:r>
            <a:r>
              <a:rPr lang="ru-RU" dirty="0" smtClean="0">
                <a:solidFill>
                  <a:srgbClr val="7030A0"/>
                </a:solidFill>
              </a:rPr>
              <a:t>ный взгляд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1124744"/>
            <a:ext cx="7990856" cy="51125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302295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Прекрас</a:t>
            </a:r>
            <a:r>
              <a:rPr lang="ru-RU" u="sng" dirty="0" smtClean="0">
                <a:solidFill>
                  <a:srgbClr val="7030A0"/>
                </a:solidFill>
              </a:rPr>
              <a:t>ен</a:t>
            </a:r>
            <a:r>
              <a:rPr lang="ru-RU" dirty="0" smtClean="0">
                <a:solidFill>
                  <a:srgbClr val="7030A0"/>
                </a:solidFill>
              </a:rPr>
              <a:t>-прекра</a:t>
            </a:r>
            <a:r>
              <a:rPr lang="ru-RU" dirty="0" smtClean="0">
                <a:solidFill>
                  <a:srgbClr val="00B050"/>
                </a:solidFill>
              </a:rPr>
              <a:t>сн</a:t>
            </a:r>
            <a:r>
              <a:rPr lang="ru-RU" dirty="0" smtClean="0">
                <a:solidFill>
                  <a:srgbClr val="7030A0"/>
                </a:solidFill>
              </a:rPr>
              <a:t>ая картина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21972" y="1204433"/>
            <a:ext cx="4873724" cy="53773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5325097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solidFill>
                  <a:srgbClr val="7030A0"/>
                </a:solidFill>
              </a:rPr>
              <a:t>Вкус</a:t>
            </a:r>
            <a:r>
              <a:rPr lang="ru-RU" u="sng" dirty="0" smtClean="0">
                <a:solidFill>
                  <a:srgbClr val="7030A0"/>
                </a:solidFill>
              </a:rPr>
              <a:t>ен</a:t>
            </a:r>
            <a:r>
              <a:rPr lang="ru-RU" dirty="0" smtClean="0">
                <a:solidFill>
                  <a:srgbClr val="7030A0"/>
                </a:solidFill>
              </a:rPr>
              <a:t>-вку</a:t>
            </a:r>
            <a:r>
              <a:rPr lang="ru-RU" dirty="0" smtClean="0">
                <a:solidFill>
                  <a:srgbClr val="00B050"/>
                </a:solidFill>
              </a:rPr>
              <a:t>сн</a:t>
            </a:r>
            <a:r>
              <a:rPr lang="ru-RU" dirty="0" smtClean="0">
                <a:solidFill>
                  <a:srgbClr val="7030A0"/>
                </a:solidFill>
              </a:rPr>
              <a:t>ый обед</a:t>
            </a:r>
            <a:endParaRPr lang="ru-RU" dirty="0">
              <a:solidFill>
                <a:srgbClr val="7030A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/>
        <p:txBody>
          <a:bodyPr/>
          <a:lstStyle/>
          <a:p>
            <a:endParaRPr lang="ru-RU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4400" y="1268760"/>
            <a:ext cx="7315200" cy="4876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08647867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800" dirty="0" smtClean="0">
                <a:solidFill>
                  <a:srgbClr val="FF0000"/>
                </a:solidFill>
              </a:rPr>
              <a:t>Итог урока</a:t>
            </a:r>
            <a:endParaRPr lang="ru-RU" sz="4800" dirty="0">
              <a:solidFill>
                <a:srgbClr val="FF0000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idx="10"/>
          </p:nvPr>
        </p:nvSpPr>
        <p:spPr>
          <a:xfrm>
            <a:off x="467544" y="1340768"/>
            <a:ext cx="8229600" cy="4536504"/>
          </a:xfrm>
        </p:spPr>
        <p:txBody>
          <a:bodyPr/>
          <a:lstStyle/>
          <a:p>
            <a:r>
              <a:rPr lang="ru-RU" sz="4800" b="1" dirty="0" smtClean="0">
                <a:solidFill>
                  <a:srgbClr val="7030A0"/>
                </a:solidFill>
              </a:rPr>
              <a:t>Тема урока?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Чем сложна эта тема?</a:t>
            </a:r>
          </a:p>
          <a:p>
            <a:r>
              <a:rPr lang="ru-RU" sz="4800" b="1" dirty="0" smtClean="0">
                <a:solidFill>
                  <a:srgbClr val="7030A0"/>
                </a:solidFill>
              </a:rPr>
              <a:t>Приведите примеры по теме урока.</a:t>
            </a:r>
            <a:endParaRPr lang="ru-RU" sz="4800" b="1" dirty="0">
              <a:solidFill>
                <a:srgbClr val="7030A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28180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build="p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Custom Design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549</TotalTime>
  <Words>148</Words>
  <Application>Microsoft Office PowerPoint</Application>
  <PresentationFormat>Экран (4:3)</PresentationFormat>
  <Paragraphs>60</Paragraphs>
  <Slides>25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2</vt:i4>
      </vt:variant>
      <vt:variant>
        <vt:lpstr>Заголовки слайдов</vt:lpstr>
      </vt:variant>
      <vt:variant>
        <vt:i4>25</vt:i4>
      </vt:variant>
    </vt:vector>
  </HeadingPairs>
  <TitlesOfParts>
    <vt:vector size="27" baseType="lpstr">
      <vt:lpstr>Office Theme</vt:lpstr>
      <vt:lpstr>Custom Design</vt:lpstr>
      <vt:lpstr>Презентация PowerPoint</vt:lpstr>
      <vt:lpstr>Девиз урока:</vt:lpstr>
      <vt:lpstr>Найди лишнее слово</vt:lpstr>
      <vt:lpstr>Найди лишнее слово</vt:lpstr>
      <vt:lpstr>Найди лишнее слово</vt:lpstr>
      <vt:lpstr>Тема урока</vt:lpstr>
      <vt:lpstr>Цель урока:</vt:lpstr>
      <vt:lpstr>Правило</vt:lpstr>
      <vt:lpstr>Презентация PowerPoint</vt:lpstr>
      <vt:lpstr>Презентация PowerPoint</vt:lpstr>
      <vt:lpstr>Презентация PowerPoint</vt:lpstr>
      <vt:lpstr>Упр. 147. с. 140</vt:lpstr>
      <vt:lpstr> Известен- известный поэт </vt:lpstr>
      <vt:lpstr> Властен- властный голос </vt:lpstr>
      <vt:lpstr> Честен- честный поступок </vt:lpstr>
      <vt:lpstr> Место- местное время </vt:lpstr>
      <vt:lpstr> Опасен- опасный зверь </vt:lpstr>
      <vt:lpstr>Уста- устный ответ</vt:lpstr>
      <vt:lpstr>Чудесен-чудесный день</vt:lpstr>
      <vt:lpstr>Прелестен- прелестная улыбка</vt:lpstr>
      <vt:lpstr>Контрасты- контрастный душ</vt:lpstr>
      <vt:lpstr>Горести-горестный взгляд</vt:lpstr>
      <vt:lpstr>Прекрасен-прекрасная картина</vt:lpstr>
      <vt:lpstr>Вкусен-вкусный обед</vt:lpstr>
      <vt:lpstr>Итог урока</vt:lpstr>
    </vt:vector>
  </TitlesOfParts>
  <Company>Microsoft Corporation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Registered User</dc:creator>
  <cp:lastModifiedBy>Admin</cp:lastModifiedBy>
  <cp:revision>36</cp:revision>
  <dcterms:created xsi:type="dcterms:W3CDTF">2014-04-01T16:35:38Z</dcterms:created>
  <dcterms:modified xsi:type="dcterms:W3CDTF">2017-05-10T16:18:00Z</dcterms:modified>
</cp:coreProperties>
</file>