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59" r:id="rId3"/>
    <p:sldId id="260" r:id="rId4"/>
    <p:sldId id="261" r:id="rId5"/>
    <p:sldId id="262" r:id="rId6"/>
    <p:sldId id="272" r:id="rId7"/>
    <p:sldId id="268" r:id="rId8"/>
    <p:sldId id="270" r:id="rId9"/>
    <p:sldId id="27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BAF74-4B1D-411E-B656-562AD038B98A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E5804-8B77-4334-ABB6-663669557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5567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9F5-0591-43C5-9066-1AAC5721DBAB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3DCD-DB93-4372-BE6E-12D59609B9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9F5-0591-43C5-9066-1AAC5721DBAB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3DCD-DB93-4372-BE6E-12D59609B9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9F5-0591-43C5-9066-1AAC5721DBAB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3DCD-DB93-4372-BE6E-12D59609B9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9F5-0591-43C5-9066-1AAC5721DBAB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3DCD-DB93-4372-BE6E-12D59609B9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9F5-0591-43C5-9066-1AAC5721DBAB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3DCD-DB93-4372-BE6E-12D59609B9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9F5-0591-43C5-9066-1AAC5721DBAB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3DCD-DB93-4372-BE6E-12D59609B9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9F5-0591-43C5-9066-1AAC5721DBAB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3DCD-DB93-4372-BE6E-12D59609B9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9F5-0591-43C5-9066-1AAC5721DBAB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3DCD-DB93-4372-BE6E-12D59609B9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9F5-0591-43C5-9066-1AAC5721DBAB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D153DCD-DB93-4372-BE6E-12D59609B9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9F5-0591-43C5-9066-1AAC5721DBAB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3DCD-DB93-4372-BE6E-12D59609B9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E09F5-0591-43C5-9066-1AAC5721DBAB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3DCD-DB93-4372-BE6E-12D59609B9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BAE09F5-0591-43C5-9066-1AAC5721DBAB}" type="datetimeFigureOut">
              <a:rPr lang="ru-RU" smtClean="0"/>
              <a:pPr/>
              <a:t>21.11.2013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153DCD-DB93-4372-BE6E-12D59609B95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шабл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27584" y="1142984"/>
            <a:ext cx="71287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Тема: </a:t>
            </a:r>
            <a:r>
              <a:rPr lang="ru-RU" sz="2800" dirty="0"/>
              <a:t>Закрепление по теме </a:t>
            </a:r>
            <a:endParaRPr lang="ru-RU" sz="2800" dirty="0" smtClean="0"/>
          </a:p>
          <a:p>
            <a:pPr algn="ctr"/>
            <a:r>
              <a:rPr lang="ru-RU" sz="2800" dirty="0" smtClean="0"/>
              <a:t>«</a:t>
            </a:r>
            <a:r>
              <a:rPr lang="ru-RU" sz="2800" dirty="0"/>
              <a:t>Сложение и вычитание в пределах </a:t>
            </a:r>
            <a:r>
              <a:rPr lang="ru-RU" sz="2800" dirty="0" smtClean="0"/>
              <a:t> 10»</a:t>
            </a:r>
          </a:p>
          <a:p>
            <a:pPr algn="ctr"/>
            <a:endParaRPr lang="ru-RU" sz="3200" dirty="0"/>
          </a:p>
        </p:txBody>
      </p:sp>
      <p:pic>
        <p:nvPicPr>
          <p:cNvPr id="5" name="Рисунок 4" descr="http://im0-tub-ru.yandex.net/i?id=181452093-51-72&amp;n=2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500306"/>
            <a:ext cx="435771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шабл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733256"/>
            <a:ext cx="864096" cy="864096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</a:rPr>
              <a:t>1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3372" y="1914364"/>
            <a:ext cx="3146445" cy="2902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 flipH="1">
            <a:off x="1403648" y="5445224"/>
            <a:ext cx="5760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39752" y="5589240"/>
            <a:ext cx="648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endParaRPr lang="ru-RU" sz="5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3131840" y="5445224"/>
            <a:ext cx="64807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 smtClean="0">
                <a:solidFill>
                  <a:srgbClr val="FF0000"/>
                </a:solidFill>
              </a:rPr>
              <a:t>4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23929" y="5445224"/>
            <a:ext cx="6480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6600" dirty="0" smtClean="0">
                <a:solidFill>
                  <a:schemeClr val="accent6">
                    <a:lumMod val="50000"/>
                  </a:schemeClr>
                </a:solidFill>
              </a:rPr>
              <a:t>5</a:t>
            </a:r>
            <a:endParaRPr lang="ru-RU" sz="6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16016" y="5661249"/>
            <a:ext cx="5040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6000" dirty="0" smtClean="0">
                <a:solidFill>
                  <a:srgbClr val="00B050"/>
                </a:solidFill>
              </a:rPr>
              <a:t>6</a:t>
            </a:r>
            <a:endParaRPr lang="ru-RU" sz="6000" dirty="0">
              <a:solidFill>
                <a:srgbClr val="00B050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372472" y="1412776"/>
            <a:ext cx="576064" cy="944488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36096" y="5661248"/>
            <a:ext cx="648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6000" dirty="0" smtClean="0">
                <a:solidFill>
                  <a:srgbClr val="00B0F0"/>
                </a:solidFill>
                <a:latin typeface="Calibri"/>
              </a:rPr>
              <a:t>7</a:t>
            </a:r>
            <a:endParaRPr lang="ru-RU" sz="6000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300192" y="5661249"/>
            <a:ext cx="7200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8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10800000" flipV="1">
            <a:off x="7020272" y="5576465"/>
            <a:ext cx="7920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00B050"/>
                </a:solidFill>
              </a:rPr>
              <a:t>9</a:t>
            </a:r>
            <a:endParaRPr lang="ru-RU" sz="5400" dirty="0">
              <a:solidFill>
                <a:srgbClr val="00B05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812360" y="5517232"/>
            <a:ext cx="100811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rgbClr val="002060"/>
                </a:solidFill>
              </a:rPr>
              <a:t>10</a:t>
            </a:r>
            <a:endParaRPr lang="ru-RU" sz="6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шабл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08720"/>
            <a:ext cx="8496944" cy="102008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sz="6400" b="1" dirty="0" smtClean="0">
                <a:solidFill>
                  <a:srgbClr val="FF0000"/>
                </a:solidFill>
              </a:rPr>
              <a:t>Поиграем в игру: «Не зевай!» </a:t>
            </a:r>
            <a:endParaRPr lang="ru-RU" sz="64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2276872"/>
            <a:ext cx="432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2736796"/>
            <a:ext cx="5760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>
                <a:solidFill>
                  <a:srgbClr val="C00000"/>
                </a:solidFill>
              </a:rPr>
              <a:t>1</a:t>
            </a:r>
            <a:endParaRPr lang="ru-RU" sz="7200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75857" y="3045153"/>
            <a:ext cx="7200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dirty="0" smtClean="0">
                <a:solidFill>
                  <a:srgbClr val="92D050"/>
                </a:solidFill>
              </a:rPr>
              <a:t>2</a:t>
            </a:r>
            <a:endParaRPr lang="ru-RU" sz="8000" dirty="0">
              <a:solidFill>
                <a:srgbClr val="92D05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31840" y="2429272"/>
            <a:ext cx="576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96336" y="2348880"/>
            <a:ext cx="11521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endParaRPr lang="ru-RU" sz="6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1" y="3909249"/>
            <a:ext cx="6480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 smtClean="0">
                <a:solidFill>
                  <a:srgbClr val="FF0000"/>
                </a:solidFill>
              </a:rPr>
              <a:t>4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71999" y="1412776"/>
            <a:ext cx="9361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7200" dirty="0" smtClean="0">
                <a:solidFill>
                  <a:srgbClr val="FF0000"/>
                </a:solidFill>
              </a:rPr>
              <a:t>5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7584" y="1868924"/>
            <a:ext cx="864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7200" dirty="0" smtClean="0">
                <a:solidFill>
                  <a:srgbClr val="00B050"/>
                </a:solidFill>
              </a:rPr>
              <a:t>6</a:t>
            </a:r>
            <a:endParaRPr lang="ru-RU" sz="7200" dirty="0">
              <a:solidFill>
                <a:srgbClr val="00B05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868144" y="2613105"/>
            <a:ext cx="720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7200" dirty="0">
                <a:solidFill>
                  <a:srgbClr val="00B0F0"/>
                </a:solidFill>
                <a:latin typeface="Calibri"/>
              </a:rPr>
              <a:t>7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059832" y="2182798"/>
            <a:ext cx="7920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/>
              <a:t>8</a:t>
            </a:r>
            <a:endParaRPr lang="ru-RU" sz="6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740352" y="1268760"/>
            <a:ext cx="8640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rgbClr val="C00000"/>
                </a:solidFill>
              </a:rPr>
              <a:t>9</a:t>
            </a:r>
            <a:endParaRPr lang="ru-RU" sz="6600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04048" y="3706873"/>
            <a:ext cx="12241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dirty="0" smtClean="0"/>
              <a:t>10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шабл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980728"/>
            <a:ext cx="6889398" cy="94807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«</a:t>
            </a:r>
            <a:r>
              <a:rPr lang="ru-RU" sz="3600" b="1" dirty="0" smtClean="0">
                <a:solidFill>
                  <a:srgbClr val="FF0000"/>
                </a:solidFill>
              </a:rPr>
              <a:t>Вставь пропущенное число</a:t>
            </a:r>
            <a:r>
              <a:rPr lang="ru-RU" sz="3600" dirty="0" smtClean="0">
                <a:solidFill>
                  <a:srgbClr val="FF0000"/>
                </a:solidFill>
              </a:rPr>
              <a:t>»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971600" y="2278066"/>
            <a:ext cx="817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ko-KR" sz="4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0, …, ….., 3, 4, …., 6, ….,8, …,10</a:t>
            </a:r>
            <a:endParaRPr kumimoji="0" lang="ru-RU" altLang="ko-KR" sz="4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4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шабл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3020068" y="1474765"/>
            <a:ext cx="4176464" cy="1839563"/>
          </a:xfrm>
          <a:prstGeom prst="triangle">
            <a:avLst>
              <a:gd name="adj" fmla="val 50000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516216" y="1916832"/>
            <a:ext cx="342900" cy="685800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4651100" y="2425346"/>
            <a:ext cx="1073028" cy="643613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020068" y="3314328"/>
            <a:ext cx="4176464" cy="3078088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275856" y="4455592"/>
            <a:ext cx="864096" cy="821729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4670069" y="4425542"/>
            <a:ext cx="903860" cy="855657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6012160" y="4425542"/>
            <a:ext cx="846956" cy="851779"/>
          </a:xfrm>
          <a:prstGeom prst="rect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шабл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и неравенства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ko-KR" sz="2800" dirty="0" smtClean="0">
                <a:latin typeface="Times New Roman" pitchFamily="18" charset="0"/>
                <a:ea typeface="Batang" charset="-127"/>
                <a:cs typeface="Times New Roman" pitchFamily="18" charset="0"/>
              </a:rPr>
              <a:t>                  </a:t>
            </a:r>
          </a:p>
          <a:p>
            <a:pPr lvl="0"/>
            <a:r>
              <a:rPr lang="ru-RU" altLang="ko-KR" sz="2800" dirty="0" smtClean="0">
                <a:latin typeface="Times New Roman" pitchFamily="18" charset="0"/>
                <a:ea typeface="Batang" charset="-127"/>
                <a:cs typeface="Times New Roman" pitchFamily="18" charset="0"/>
              </a:rPr>
              <a:t> 3+5        2+ 4      1+3        8 + 2</a:t>
            </a:r>
            <a:endParaRPr lang="ru-RU" altLang="ko-KR" sz="3600" dirty="0" smtClean="0">
              <a:latin typeface="Arial" pitchFamily="34" charset="0"/>
            </a:endParaRPr>
          </a:p>
          <a:p>
            <a:r>
              <a:rPr lang="ru-RU" altLang="ko-KR" sz="2800" dirty="0" smtClean="0">
                <a:latin typeface="Times New Roman" pitchFamily="18" charset="0"/>
                <a:ea typeface="Batang" charset="-127"/>
                <a:cs typeface="Times New Roman" pitchFamily="18" charset="0"/>
              </a:rPr>
              <a:t>                     </a:t>
            </a:r>
          </a:p>
          <a:p>
            <a:r>
              <a:rPr lang="ru-RU" altLang="ko-KR" sz="2800" dirty="0" smtClean="0">
                <a:latin typeface="Times New Roman" pitchFamily="18" charset="0"/>
                <a:ea typeface="Batang" charset="-127"/>
                <a:cs typeface="Times New Roman" pitchFamily="18" charset="0"/>
              </a:rPr>
              <a:t>7 +3         6 – 5     9 -5       10 -5</a:t>
            </a:r>
            <a:endParaRPr lang="ru-RU" dirty="0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147" name="Picture 3" descr="F:\бельчонок.JPG"/>
          <p:cNvPicPr>
            <a:picLocks noChangeAspect="1" noChangeArrowheads="1"/>
          </p:cNvPicPr>
          <p:nvPr/>
        </p:nvPicPr>
        <p:blipFill>
          <a:blip r:embed="rId3"/>
          <a:srcRect l="29244" r="1538"/>
          <a:stretch>
            <a:fillRect/>
          </a:stretch>
        </p:blipFill>
        <p:spPr bwMode="auto">
          <a:xfrm>
            <a:off x="5868738" y="3429000"/>
            <a:ext cx="2275162" cy="2462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шабл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lum bright="-18000" contrast="48000"/>
          </a:blip>
          <a:srcRect/>
          <a:stretch>
            <a:fillRect/>
          </a:stretch>
        </p:blipFill>
        <p:spPr bwMode="auto">
          <a:xfrm>
            <a:off x="360512" y="2393001"/>
            <a:ext cx="2016223" cy="2663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724544"/>
            <a:ext cx="3072341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7" name="Picture 3" descr="BD18253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6735" y="1248121"/>
            <a:ext cx="1990725" cy="2108200"/>
          </a:xfrm>
          <a:prstGeom prst="rect">
            <a:avLst/>
          </a:prstGeom>
          <a:noFill/>
          <a:effectLst/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9" name="Picture 5" descr="BD18253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1845" y="3356321"/>
            <a:ext cx="1600200" cy="2108200"/>
          </a:xfrm>
          <a:prstGeom prst="rect">
            <a:avLst/>
          </a:prstGeom>
          <a:noFill/>
          <a:effectLst/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764704"/>
            <a:ext cx="317682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шабл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19256" cy="2357616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ko-KR" sz="4000" b="1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Решение:    9 – 3 = 6(г)</a:t>
            </a:r>
            <a:endParaRPr lang="ru-RU" altLang="ko-KR" sz="4000" b="1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ko-KR" sz="4000" b="1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Ответ:   6 белых грибов собрала белка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шабл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9600" dirty="0" smtClean="0">
                <a:solidFill>
                  <a:srgbClr val="FF0000"/>
                </a:solidFill>
              </a:rPr>
              <a:t>Молодцы!</a:t>
            </a:r>
            <a:endParaRPr lang="ru-RU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336</TotalTime>
  <Words>106</Words>
  <Application>Microsoft Office PowerPoint</Application>
  <PresentationFormat>Экран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Слайд 1</vt:lpstr>
      <vt:lpstr>1</vt:lpstr>
      <vt:lpstr>Слайд 3</vt:lpstr>
      <vt:lpstr>«Вставь пропущенное число»</vt:lpstr>
      <vt:lpstr>Слайд 5</vt:lpstr>
      <vt:lpstr>Примеры и неравенства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математики  в   1  классе .         Учитель Панина НН</dc:title>
  <dc:creator>Наталья</dc:creator>
  <cp:lastModifiedBy>user</cp:lastModifiedBy>
  <cp:revision>44</cp:revision>
  <dcterms:created xsi:type="dcterms:W3CDTF">2011-07-22T11:48:53Z</dcterms:created>
  <dcterms:modified xsi:type="dcterms:W3CDTF">2013-11-21T12:49:00Z</dcterms:modified>
</cp:coreProperties>
</file>