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3" r:id="rId12"/>
    <p:sldId id="273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B8C6-143C-4272-BA30-5BF8E01B624A}" type="datetimeFigureOut">
              <a:rPr lang="ru-RU" smtClean="0"/>
              <a:pPr/>
              <a:t>21.06.2016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29EB-E461-4B8A-B84E-900F309231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B8C6-143C-4272-BA30-5BF8E01B624A}" type="datetimeFigureOut">
              <a:rPr lang="ru-RU" smtClean="0"/>
              <a:pPr/>
              <a:t>21.06.2016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29EB-E461-4B8A-B84E-900F309231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B8C6-143C-4272-BA30-5BF8E01B624A}" type="datetimeFigureOut">
              <a:rPr lang="ru-RU" smtClean="0"/>
              <a:pPr/>
              <a:t>21.06.2016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0A129EB-E461-4B8A-B84E-900F309231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B8C6-143C-4272-BA30-5BF8E01B624A}" type="datetimeFigureOut">
              <a:rPr lang="ru-RU" smtClean="0"/>
              <a:pPr/>
              <a:t>21.06.2016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29EB-E461-4B8A-B84E-900F309231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B8C6-143C-4272-BA30-5BF8E01B624A}" type="datetimeFigureOut">
              <a:rPr lang="ru-RU" smtClean="0"/>
              <a:pPr/>
              <a:t>21.06.2016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29EB-E461-4B8A-B84E-900F309231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B8C6-143C-4272-BA30-5BF8E01B624A}" type="datetimeFigureOut">
              <a:rPr lang="ru-RU" smtClean="0"/>
              <a:pPr/>
              <a:t>21.06.2016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29EB-E461-4B8A-B84E-900F309231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B8C6-143C-4272-BA30-5BF8E01B624A}" type="datetimeFigureOut">
              <a:rPr lang="ru-RU" smtClean="0"/>
              <a:pPr/>
              <a:t>21.06.2016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29EB-E461-4B8A-B84E-900F309231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B8C6-143C-4272-BA30-5BF8E01B624A}" type="datetimeFigureOut">
              <a:rPr lang="ru-RU" smtClean="0"/>
              <a:pPr/>
              <a:t>21.06.2016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29EB-E461-4B8A-B84E-900F309231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B8C6-143C-4272-BA30-5BF8E01B624A}" type="datetimeFigureOut">
              <a:rPr lang="ru-RU" smtClean="0"/>
              <a:pPr/>
              <a:t>21.06.2016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29EB-E461-4B8A-B84E-900F309231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B8C6-143C-4272-BA30-5BF8E01B624A}" type="datetimeFigureOut">
              <a:rPr lang="ru-RU" smtClean="0"/>
              <a:pPr/>
              <a:t>21.06.2016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29EB-E461-4B8A-B84E-900F309231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8B8C6-143C-4272-BA30-5BF8E01B624A}" type="datetimeFigureOut">
              <a:rPr lang="ru-RU" smtClean="0"/>
              <a:pPr/>
              <a:t>21.06.2016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129EB-E461-4B8A-B84E-900F309231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F78B8C6-143C-4272-BA30-5BF8E01B624A}" type="datetimeFigureOut">
              <a:rPr lang="ru-RU" smtClean="0"/>
              <a:pPr/>
              <a:t>21.06.2016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0A129EB-E461-4B8A-B84E-900F309231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Нервная система. Рефлекс. Инстинкт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Урок для 7 класса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Строение нервной клетки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 descr="C:\Users\User\Documents\green-neuron-hd-wallpaper-Optimiz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357297"/>
            <a:ext cx="7500990" cy="4926027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Нейрон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User\Documents\img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9" y="1600200"/>
            <a:ext cx="6282288" cy="470852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Раздражимость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Способность реагировать на раздражение извне.</a:t>
            </a:r>
          </a:p>
          <a:p>
            <a:pPr>
              <a:buNone/>
            </a:pPr>
            <a:r>
              <a:rPr lang="ru-RU" dirty="0" smtClean="0"/>
              <a:t>Раздражители </a:t>
            </a:r>
            <a:r>
              <a:rPr lang="ru-RU" dirty="0" err="1" smtClean="0"/>
              <a:t>быают</a:t>
            </a:r>
            <a:r>
              <a:rPr lang="ru-RU" dirty="0" smtClean="0"/>
              <a:t> разных видов:</a:t>
            </a:r>
          </a:p>
          <a:p>
            <a:pPr marL="651510" indent="-514350">
              <a:buAutoNum type="arabicPeriod"/>
            </a:pPr>
            <a:r>
              <a:rPr lang="ru-RU" dirty="0" smtClean="0"/>
              <a:t>Физические – температура окружающей среды, влажность, давление.</a:t>
            </a:r>
          </a:p>
          <a:p>
            <a:pPr marL="651510" indent="-514350">
              <a:buAutoNum type="arabicPeriod" startAt="2"/>
            </a:pPr>
            <a:r>
              <a:rPr lang="ru-RU" dirty="0" smtClean="0"/>
              <a:t>Химические – действие химических веществ: кислот, щелочей, химических элементов.</a:t>
            </a:r>
          </a:p>
          <a:p>
            <a:pPr marL="651510" indent="-514350">
              <a:buAutoNum type="arabicPeriod" startAt="2"/>
            </a:pPr>
            <a:r>
              <a:rPr lang="ru-RU" dirty="0" smtClean="0"/>
              <a:t>Биологические – другие живые организмы.</a:t>
            </a:r>
          </a:p>
          <a:p>
            <a:pPr marL="651510" indent="-514350">
              <a:buAutoNum type="arabicPeriod" startAt="2"/>
            </a:pPr>
            <a:endParaRPr lang="ru-RU" dirty="0" smtClean="0"/>
          </a:p>
          <a:p>
            <a:pPr marL="651510" indent="-514350">
              <a:buAutoNum type="arabicPeriod" startAt="2"/>
            </a:pPr>
            <a:endParaRPr lang="ru-RU" dirty="0" smtClean="0"/>
          </a:p>
          <a:p>
            <a:pPr marL="651510" indent="-514350">
              <a:buNone/>
            </a:pPr>
            <a:endParaRPr lang="ru-RU" dirty="0" smtClean="0"/>
          </a:p>
          <a:p>
            <a:pPr marL="651510" indent="-514350">
              <a:buNone/>
            </a:pPr>
            <a:endParaRPr lang="ru-RU" dirty="0" smtClean="0"/>
          </a:p>
          <a:p>
            <a:pPr marL="651510" indent="-514350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Кишечнополостные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/>
          </a:p>
        </p:txBody>
      </p:sp>
      <p:pic>
        <p:nvPicPr>
          <p:cNvPr id="3074" name="Picture 2" descr="C:\Users\User\Documents\img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85860"/>
            <a:ext cx="8501122" cy="507209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Рефлекс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800" dirty="0" smtClean="0"/>
              <a:t>Ответная реакция организма на любое воздействие раздражителя при помощи нервной системы.</a:t>
            </a:r>
            <a:endParaRPr lang="ru-RU" sz="4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Плоские черви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Формирование нервной ткани. Скопление нервных клеток привело к образованию парных головных </a:t>
            </a:r>
            <a:r>
              <a:rPr lang="ru-RU" dirty="0" smtClean="0">
                <a:solidFill>
                  <a:srgbClr val="FF0000"/>
                </a:solidFill>
              </a:rPr>
              <a:t>нервных узлов</a:t>
            </a:r>
          </a:p>
          <a:p>
            <a:pPr algn="ctr"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User\Documents\0005-005-Nervnaja-sistema-ploskikh-cherve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357298"/>
            <a:ext cx="8072494" cy="521497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Круглые черви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Users\User\Documents\2281_html_18c4154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428736"/>
            <a:ext cx="7500990" cy="471490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Кольчатые черви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146" name="Picture 2" descr="C:\Users\User\Documents\52ff733e1254ccd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57298"/>
            <a:ext cx="8229600" cy="492922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Моллюски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170" name="Picture 2" descr="C:\Users\User\Documents\nervnaja_sistema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357298"/>
            <a:ext cx="7286676" cy="471490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Нервная система позвоночных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Головной мозг                             Спинной мозг</a:t>
            </a:r>
          </a:p>
          <a:p>
            <a:pPr marL="651510" indent="-514350">
              <a:buAutoNum type="arabicPeriod"/>
            </a:pPr>
            <a:r>
              <a:rPr lang="ru-RU" dirty="0" smtClean="0"/>
              <a:t>Передний мозг</a:t>
            </a:r>
          </a:p>
          <a:p>
            <a:pPr marL="651510" indent="-514350">
              <a:buAutoNum type="arabicPeriod"/>
            </a:pPr>
            <a:r>
              <a:rPr lang="ru-RU" dirty="0" smtClean="0"/>
              <a:t>Промежуточный мозг</a:t>
            </a:r>
          </a:p>
          <a:p>
            <a:pPr marL="651510" indent="-514350">
              <a:buAutoNum type="arabicPeriod"/>
            </a:pPr>
            <a:r>
              <a:rPr lang="ru-RU" dirty="0" smtClean="0"/>
              <a:t>Средний мозг</a:t>
            </a:r>
          </a:p>
          <a:p>
            <a:pPr marL="651510" indent="-514350">
              <a:buAutoNum type="arabicPeriod"/>
            </a:pPr>
            <a:r>
              <a:rPr lang="ru-RU" dirty="0" smtClean="0"/>
              <a:t>Продолговатый мозг</a:t>
            </a:r>
          </a:p>
          <a:p>
            <a:pPr marL="651510" indent="-514350">
              <a:buAutoNum type="arabicPeriod"/>
            </a:pPr>
            <a:r>
              <a:rPr lang="ru-RU" dirty="0" err="1" smtClean="0"/>
              <a:t>Мозжчок</a:t>
            </a:r>
            <a:endParaRPr lang="ru-RU" dirty="0" smtClean="0"/>
          </a:p>
          <a:p>
            <a:pPr marL="651510" indent="-514350">
              <a:buNone/>
            </a:pPr>
            <a:r>
              <a:rPr lang="ru-RU" dirty="0" smtClean="0"/>
              <a:t>                                  </a:t>
            </a:r>
          </a:p>
          <a:p>
            <a:pPr marL="651510" indent="-514350">
              <a:buNone/>
            </a:pPr>
            <a:r>
              <a:rPr lang="ru-RU" dirty="0" smtClean="0"/>
              <a:t>                                   Нервы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Нервная система хордовых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8194" name="Picture 2" descr="C:\Users\User\Documents\1394503566_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428736"/>
            <a:ext cx="7429552" cy="457203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Нервная система рыб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9218" name="Picture 2" descr="C:\Users\User\Documents\okun-we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500175"/>
            <a:ext cx="7286676" cy="314327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28662" y="4929198"/>
            <a:ext cx="7286676" cy="15001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800" dirty="0" smtClean="0"/>
              <a:t>Нервная система рыб представлена головным и спинным мозгом и отходящими от них многочисленными нервами</a:t>
            </a:r>
            <a:endParaRPr lang="ru-RU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Нервная система земноводных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42" name="Picture 2" descr="C:\Users\User\Documents\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428737"/>
            <a:ext cx="7500990" cy="334011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14348" y="5072074"/>
            <a:ext cx="7572428" cy="14287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 smtClean="0"/>
              <a:t>Значительно развит передний мозг, мозжечок слабо развит.</a:t>
            </a:r>
          </a:p>
          <a:p>
            <a:r>
              <a:rPr lang="ru-RU" sz="2400" dirty="0" smtClean="0"/>
              <a:t>Хорошо развиты такие органы чувств развиты зрение и обоняние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Нервная система пресмыкающихся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1266" name="Picture 2" descr="C:\Users\User\Documents\13833_html_m7beebcaf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500175"/>
            <a:ext cx="7858180" cy="378621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14348" y="5572140"/>
            <a:ext cx="7786742" cy="10001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/>
              <a:t>Как у земноводных развит передний отдел мозга и мозжечок. Органы чувств усовершенствуются из-за «агрессивности» окружающей среды</a:t>
            </a:r>
            <a:endParaRPr lang="ru-RU" sz="2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Нервная система птиц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2291" name="Picture 3" descr="C:\Users\User\Documents\Снимок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285861"/>
            <a:ext cx="7286676" cy="421484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000100" y="5786454"/>
            <a:ext cx="7286676" cy="8572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Усовершенствуются все пять отделов головного мозга, особенно мозжечок</a:t>
            </a:r>
            <a:endParaRPr lang="ru-RU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Нервная система млекопитающих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3314" name="Picture 2" descr="C:\Users\User\Documents\s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1" y="1428736"/>
            <a:ext cx="4857783" cy="5000660"/>
          </a:xfrm>
          <a:prstGeom prst="rect">
            <a:avLst/>
          </a:prstGeom>
          <a:noFill/>
        </p:spPr>
      </p:pic>
      <p:pic>
        <p:nvPicPr>
          <p:cNvPr id="13315" name="Picture 3" descr="C:\Users\User\Documents\img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1428736"/>
            <a:ext cx="3500462" cy="500066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Нервная система животных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Развитие всех отделов нервной системы приводит к ее усложнению. Внешне это проявляется в поведении животных, которое становится все более сложным и разноплановым в зависимости от характера воздействия среды на организм. В основе всех реакций лежит РЕФЛЕКС</a:t>
            </a:r>
            <a:endParaRPr lang="ru-RU" sz="3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Виды рефлексов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4000" dirty="0" smtClean="0">
                          <a:solidFill>
                            <a:schemeClr val="bg1"/>
                          </a:solidFill>
                        </a:rPr>
                        <a:t>Рефлексы</a:t>
                      </a:r>
                      <a:r>
                        <a:rPr lang="ru-RU" sz="4000" baseline="0" dirty="0" smtClean="0">
                          <a:solidFill>
                            <a:schemeClr val="bg1"/>
                          </a:solidFill>
                        </a:rPr>
                        <a:t> врожденные</a:t>
                      </a:r>
                      <a:endParaRPr lang="ru-RU" sz="4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4000" dirty="0" smtClean="0">
                          <a:solidFill>
                            <a:schemeClr val="bg1"/>
                          </a:solidFill>
                        </a:rPr>
                        <a:t>Рефлексы приобретенные</a:t>
                      </a:r>
                      <a:endParaRPr lang="ru-RU" sz="4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Пищевые</a:t>
                      </a:r>
                    </a:p>
                    <a:p>
                      <a:r>
                        <a:rPr lang="ru-RU" sz="3600" dirty="0" smtClean="0"/>
                        <a:t>Оборонительные</a:t>
                      </a:r>
                    </a:p>
                    <a:p>
                      <a:r>
                        <a:rPr lang="ru-RU" sz="3600" dirty="0" smtClean="0"/>
                        <a:t>Половые</a:t>
                      </a:r>
                    </a:p>
                    <a:p>
                      <a:r>
                        <a:rPr lang="ru-RU" sz="3600" dirty="0" smtClean="0"/>
                        <a:t>Ориентировочные</a:t>
                      </a:r>
                    </a:p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Любой новый </a:t>
                      </a:r>
                    </a:p>
                    <a:p>
                      <a:r>
                        <a:rPr lang="ru-RU" sz="3600" dirty="0" smtClean="0"/>
                        <a:t> рефлекс в течение</a:t>
                      </a:r>
                      <a:r>
                        <a:rPr lang="ru-RU" sz="3600" baseline="0" dirty="0" smtClean="0"/>
                        <a:t> жизни</a:t>
                      </a:r>
                      <a:endParaRPr lang="ru-RU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Врожденные рефлексы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4338" name="Picture 2" descr="C:\Users\User\Documents\wpid-vse-sobaki-s-udovol-stviem-edyat-myaso-i-subprodukty_i_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1285860"/>
            <a:ext cx="4071965" cy="5214974"/>
          </a:xfrm>
          <a:prstGeom prst="rect">
            <a:avLst/>
          </a:prstGeom>
          <a:noFill/>
        </p:spPr>
      </p:pic>
      <p:pic>
        <p:nvPicPr>
          <p:cNvPr id="14339" name="Picture 3" descr="C:\Users\User\Documents\7bba3c98868067a696d74afedfbf8f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285860"/>
            <a:ext cx="4190994" cy="521497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User\Documents\86_mai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4813300" cy="3460752"/>
          </a:xfrm>
          <a:prstGeom prst="rect">
            <a:avLst/>
          </a:prstGeom>
          <a:noFill/>
        </p:spPr>
      </p:pic>
      <p:pic>
        <p:nvPicPr>
          <p:cNvPr id="15363" name="Picture 3" descr="C:\Users\User\Documents\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214290"/>
            <a:ext cx="4429156" cy="3500462"/>
          </a:xfrm>
          <a:prstGeom prst="rect">
            <a:avLst/>
          </a:prstGeom>
          <a:noFill/>
        </p:spPr>
      </p:pic>
      <p:pic>
        <p:nvPicPr>
          <p:cNvPr id="15364" name="Picture 4" descr="C:\Users\User\Documents\post-28167-13783927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643314"/>
            <a:ext cx="4286280" cy="3214686"/>
          </a:xfrm>
          <a:prstGeom prst="rect">
            <a:avLst/>
          </a:prstGeom>
          <a:noFill/>
        </p:spPr>
      </p:pic>
      <p:pic>
        <p:nvPicPr>
          <p:cNvPr id="15365" name="Picture 5" descr="C:\Users\User\Documents\6410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643314"/>
            <a:ext cx="4357718" cy="321468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Приобретенные рефлексы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6386" name="Picture 2" descr="C:\Users\User\Documents\i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428736"/>
            <a:ext cx="8001056" cy="500065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Users\User\Documents\32_strannaya-i-trogatelnaya-druzhba-v-mire-zhivotnyh-39-fot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8501122" cy="614366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User\Documents\025fe70f0724cc79e6ff4a5f20c2f4f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8501122" cy="609443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Параграф 43, устно ответить на вопросы после параграфа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129</TotalTime>
  <Words>262</Words>
  <Application>Microsoft Office PowerPoint</Application>
  <PresentationFormat>Экран (4:3)</PresentationFormat>
  <Paragraphs>60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Апекс</vt:lpstr>
      <vt:lpstr>Нервная система. Рефлекс. Инстинкт</vt:lpstr>
      <vt:lpstr>Строение нервной клетки</vt:lpstr>
      <vt:lpstr>Нейрон</vt:lpstr>
      <vt:lpstr>Раздражимость</vt:lpstr>
      <vt:lpstr>Кишечнополостные</vt:lpstr>
      <vt:lpstr>Рефлекс</vt:lpstr>
      <vt:lpstr>Плоские черви</vt:lpstr>
      <vt:lpstr>Круглые черви</vt:lpstr>
      <vt:lpstr>Кольчатые черви</vt:lpstr>
      <vt:lpstr>Моллюски</vt:lpstr>
      <vt:lpstr>Нервная система позвоночных</vt:lpstr>
      <vt:lpstr>Нервная система хордовых</vt:lpstr>
      <vt:lpstr>Нервная система рыб</vt:lpstr>
      <vt:lpstr>Нервная система земноводных</vt:lpstr>
      <vt:lpstr>Нервная система пресмыкающихся</vt:lpstr>
      <vt:lpstr>Нервная система птиц</vt:lpstr>
      <vt:lpstr>Нервная система млекопитающих</vt:lpstr>
      <vt:lpstr>Нервная система животных</vt:lpstr>
      <vt:lpstr>Виды рефлексов</vt:lpstr>
      <vt:lpstr>Врожденные рефлексы</vt:lpstr>
      <vt:lpstr>Слайд 21</vt:lpstr>
      <vt:lpstr>Приобретенные рефлексы</vt:lpstr>
      <vt:lpstr>Слайд 23</vt:lpstr>
      <vt:lpstr>Слайд 24</vt:lpstr>
      <vt:lpstr>Домашнее задание</vt:lpstr>
    </vt:vector>
  </TitlesOfParts>
  <Company>WolfishLair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Нервная система. Рефлекс. Инстинкт</dc:title>
  <dc:creator>User</dc:creator>
  <cp:lastModifiedBy>User</cp:lastModifiedBy>
  <cp:revision>14</cp:revision>
  <dcterms:created xsi:type="dcterms:W3CDTF">2016-03-13T13:32:15Z</dcterms:created>
  <dcterms:modified xsi:type="dcterms:W3CDTF">2016-06-21T10:12:07Z</dcterms:modified>
</cp:coreProperties>
</file>