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61161-F7A8-4897-9104-99934BC18B29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AD8EE-0896-4160-B73A-C37F70E99D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02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3926AA5-2632-4C87-892C-13ECCA0823E6}" type="slidenum">
              <a:rPr lang="ru-RU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CD82A-0729-4CF7-BC0D-4B1ACD1B6C57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C6F8B-CC5F-4D79-99E6-C47ED3AE7940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54995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2C415-6470-41BF-8F90-D9403D5F0D32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31D93-2F2E-425A-8ACB-A03BA6CDDB01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46410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F7206-608A-49D6-A100-7EAA9702AB6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7F6BE-21F0-42A5-B426-BAEA2FF561E6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7695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1A165-AE23-4FA6-99DB-AEBA626E38C7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DCEBE-7883-4491-BE66-A1655260879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2915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741EC-581A-4A57-A947-5D346EB8A416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82AA8-A79E-47C1-B381-C2C574533DD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35045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4FC64-C9D8-46EC-AB6F-07F489AF0DD6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00D68-041E-411A-B646-33A2C5BB3C4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3433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9095A-071E-42AE-97D0-ABE59C1654F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03EC6-65FC-4A4A-9851-72F1D72F3B7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0331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52E38-2654-45BC-B115-82E6475A6C51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20DA4-B599-446E-ABB6-9CC4089D567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67019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EE9F9-38FD-452A-A977-F5612B084A57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CA3C4-C52B-4D78-89D2-D0D4D9EB2FF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1607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A4FB4-1A17-4E19-9A71-C3F05D24D59F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3C144-A51D-4F77-B316-95A01F7346BE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1535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75798-80F2-4F7D-91DB-0C57A8D2BF6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12AFF-366F-4A67-B445-4410A113F356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318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491D77-1B41-47F8-B7FB-4D7383015DD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04.04.2016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8B43EB-A9B8-49C3-BCD5-7581D21B5BE0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omputer_i_moz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52400"/>
            <a:ext cx="8686800" cy="655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90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62000" y="3425331"/>
            <a:ext cx="7620000" cy="1015663"/>
          </a:xfrm>
          <a:prstGeom prst="rect">
            <a:avLst/>
          </a:prstGeom>
          <a:noFill/>
        </p:spPr>
        <p:txBody>
          <a:bodyPr wrap="none">
            <a:prstTxWarp prst="textCan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 w="11430"/>
                <a:solidFill>
                  <a:srgbClr val="031B9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Строение и функции головной мозга</a:t>
            </a: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533400" y="4343400"/>
            <a:ext cx="4343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  <a:t>«Мозг необъятен как Вселенная» </a:t>
            </a:r>
            <a:b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</a:b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 </a:t>
            </a:r>
            <a:r>
              <a:rPr lang="ru-RU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cs typeface="Times New Roman" pitchFamily="18" charset="0"/>
              </a:rPr>
              <a:t> </a:t>
            </a:r>
            <a:endParaRPr lang="en-US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3318" name="Прямоугольник 4"/>
          <p:cNvSpPr>
            <a:spLocks noChangeArrowheads="1"/>
          </p:cNvSpPr>
          <p:nvPr/>
        </p:nvSpPr>
        <p:spPr bwMode="auto">
          <a:xfrm>
            <a:off x="762000" y="5486400"/>
            <a:ext cx="7812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</a:rPr>
              <a:t>Учитель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</a:rPr>
              <a:t>биологии Егорова Ю.В.</a:t>
            </a:r>
            <a:endParaRPr lang="ru-RU" sz="1600" b="1" dirty="0">
              <a:solidFill>
                <a:prstClr val="black"/>
              </a:solidFill>
              <a:latin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336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381000"/>
            <a:ext cx="4038600" cy="6019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sz="2800" dirty="0" smtClean="0"/>
              <a:t>« Мозг человека самый сложный объект во Вселенной, чем больше мы понимаем как он устроен, тем лучше мы можем заботиться о нём»</a:t>
            </a:r>
          </a:p>
        </p:txBody>
      </p:sp>
      <p:pic>
        <p:nvPicPr>
          <p:cNvPr id="14339" name="Picture 4" descr="genii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533400"/>
            <a:ext cx="4191000" cy="5588000"/>
          </a:xfrm>
        </p:spPr>
      </p:pic>
    </p:spTree>
    <p:extLst>
      <p:ext uri="{BB962C8B-B14F-4D97-AF65-F5344CB8AC3E}">
        <p14:creationId xmlns:p14="http://schemas.microsoft.com/office/powerpoint/2010/main" val="1779899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175351" cy="2971800"/>
          </a:xfrm>
        </p:spPr>
        <p:txBody>
          <a:bodyPr/>
          <a:lstStyle/>
          <a:p>
            <a:pPr marL="182880" indent="0" eaLnBrk="1" fontAlgn="auto" hangingPunct="1">
              <a:lnSpc>
                <a:spcPct val="115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8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Найдите ошибки</a:t>
            </a:r>
            <a:br>
              <a:rPr lang="ru-RU" sz="18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18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1</a:t>
            </a:r>
            <a:r>
              <a:rPr lang="ru-RU" sz="1800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Спинной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мозг находится в позвоночном канале, защищен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двумя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оболочками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. Он имеет вид длинного шнура, заостренного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внизу,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диаметром 2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см.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2.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На уровне большого затылочного отверстия он переходит в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головной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мозг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, а на уровне 3-4 поясничного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позвонка заканчивается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3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. В спинном мозге различают белое вещество, состоящее из тел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нейронов и дендритов, и серое вещество – из длинных отростков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(аксонов). На поперечном разрезе спинного мозга белое вещество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напоминает бабочку.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4.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 От спинного мозга отходит 21 пара нервов, связывающих его с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органами. Каждый нерв имеет задние и передние корешки.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Передние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корешки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имеют узлы, в которых находятся тела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исполнительных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нейронов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. В белом веществе «бабочки» размещены тела вставочных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и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чувствительных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нейронов.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5.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 Помимо рефлекторной спинной мозг выполняет защитную и</a:t>
            </a:r>
            <a: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проводящую функции.</a:t>
            </a:r>
            <a:r>
              <a:rPr lang="ru-RU" sz="1800" dirty="0"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1800" dirty="0">
                <a:effectLst/>
                <a:latin typeface="Calibri"/>
                <a:ea typeface="Times New Roman"/>
                <a:cs typeface="Times New Roman"/>
              </a:rPr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701998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714500"/>
          </a:xfrm>
        </p:spPr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Пусть думает тот, у кого голова больше!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4294967295"/>
          </p:nvPr>
        </p:nvSpPr>
        <p:spPr>
          <a:xfrm>
            <a:off x="381000" y="2590800"/>
            <a:ext cx="3910013" cy="1785938"/>
          </a:xfrm>
        </p:spPr>
        <p:txBody>
          <a:bodyPr/>
          <a:lstStyle/>
          <a:p>
            <a:pPr algn="ctr" eaLnBrk="1" hangingPunct="1">
              <a:buFont typeface="Georgia" pitchFamily="18" charset="0"/>
              <a:buNone/>
              <a:defRPr/>
            </a:pPr>
            <a:r>
              <a:rPr lang="ru-RU" i="1" dirty="0" smtClean="0"/>
              <a:t>Чем больше голова (мозг), тем разумнее организм?</a:t>
            </a:r>
          </a:p>
          <a:p>
            <a:pPr algn="ctr" eaLnBrk="1" hangingPunct="1">
              <a:buFont typeface="Georgia" pitchFamily="18" charset="0"/>
              <a:buNone/>
              <a:defRPr/>
            </a:pPr>
            <a:endParaRPr lang="ru-RU" i="1" dirty="0" smtClean="0"/>
          </a:p>
          <a:p>
            <a:pPr algn="ctr" eaLnBrk="1" hangingPunct="1">
              <a:buFont typeface="Georgia" pitchFamily="18" charset="0"/>
              <a:buNone/>
              <a:defRPr/>
            </a:pP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Можно ли утверждать, что чем больше мозг (голова), тем умнее человек?</a:t>
            </a:r>
            <a:endParaRPr lang="ru-RU" i="1" dirty="0" smtClean="0"/>
          </a:p>
        </p:txBody>
      </p:sp>
      <p:pic>
        <p:nvPicPr>
          <p:cNvPr id="4" name="Picture 8" descr="f&amp;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67200" y="2819400"/>
            <a:ext cx="4260304" cy="2792513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42430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ca26c5e5777e1c19e64f18ccb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257800" y="3017520"/>
            <a:ext cx="31242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  <p:pic>
        <p:nvPicPr>
          <p:cNvPr id="4" name="Picture 2" descr="C:\Users\Natasha\Desktop\image0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070287"/>
            <a:ext cx="4329937" cy="4071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31B93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38200" y="609600"/>
            <a:ext cx="7239000" cy="1323439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q"/>
              <a:defRPr/>
            </a:pPr>
            <a:r>
              <a:rPr lang="ru-RU" sz="40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Головной мозг расположен в полости черепа.</a:t>
            </a:r>
          </a:p>
        </p:txBody>
      </p:sp>
    </p:spTree>
    <p:extLst>
      <p:ext uri="{BB962C8B-B14F-4D97-AF65-F5344CB8AC3E}">
        <p14:creationId xmlns:p14="http://schemas.microsoft.com/office/powerpoint/2010/main" val="33280093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3" descr="Cerveau_WMV V9[(001971)19-27-29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67238"/>
            <a:ext cx="27432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066800"/>
          </a:xfrm>
        </p:spPr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mtClean="0"/>
              <a:t>Строение головного мозга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304800" y="1295400"/>
            <a:ext cx="8643938" cy="5145088"/>
          </a:xfrm>
        </p:spPr>
        <p:txBody>
          <a:bodyPr rtlCol="0">
            <a:normAutofit/>
          </a:bodyPr>
          <a:lstStyle/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Белое и серое вещество головного мозга составляет основу его функционирования.</a:t>
            </a:r>
            <a:endParaRPr lang="ru-RU" dirty="0" smtClean="0">
              <a:solidFill>
                <a:srgbClr val="0070C0"/>
              </a:solidFill>
            </a:endParaRPr>
          </a:p>
          <a:p>
            <a:pPr indent="-182880" algn="just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rgbClr val="0070C0"/>
                </a:solidFill>
              </a:rPr>
              <a:t> Белое вещество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образует </a:t>
            </a:r>
            <a:r>
              <a:rPr lang="ru-RU" dirty="0" smtClean="0">
                <a:solidFill>
                  <a:srgbClr val="0070C0"/>
                </a:solidFill>
              </a:rPr>
              <a:t>проводящие пути.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Они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связывают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головной мозг со спинным, а также части головного мозга между собой.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Серое вещество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виде отдельных скоплений –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ядер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располагается внутри белого вещества. Серое вещество образует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кору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головного мозга, на поверхности головного мозга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складчатость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От скоплений серого вещества разных отделов головного мозга отходит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12 пар черепно-мозговых нервов</a:t>
            </a:r>
          </a:p>
          <a:p>
            <a:pPr indent="-182880" algn="just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477173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3" descr="0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643063"/>
            <a:ext cx="2427288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714500" y="4714875"/>
            <a:ext cx="2214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Georgia" pitchFamily="18" charset="0"/>
              </a:rPr>
              <a:t>И.С. Тургенева вес мозга - 2012 г.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Georgia" pitchFamily="18" charset="0"/>
              </a:rPr>
              <a:t>Великий писатель</a:t>
            </a:r>
          </a:p>
        </p:txBody>
      </p:sp>
      <p:pic>
        <p:nvPicPr>
          <p:cNvPr id="21508" name="Рисунок 5" descr="sto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643063"/>
            <a:ext cx="2720975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5076825" y="4714875"/>
            <a:ext cx="28082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Georgia" pitchFamily="18" charset="0"/>
              </a:rPr>
              <a:t>В.И. Ленин вес мозга - 1340 г.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Georgia" pitchFamily="18" charset="0"/>
              </a:rPr>
              <a:t>Известный политик</a:t>
            </a:r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1071563" y="642938"/>
            <a:ext cx="65722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Georgia" pitchFamily="18" charset="0"/>
              </a:rPr>
              <a:t>Многие думают, что чем больше мозг, тем умнее человек.</a:t>
            </a:r>
          </a:p>
        </p:txBody>
      </p:sp>
      <p:sp>
        <p:nvSpPr>
          <p:cNvPr id="21511" name="TextBox 12"/>
          <p:cNvSpPr txBox="1">
            <a:spLocks noChangeArrowheads="1"/>
          </p:cNvSpPr>
          <p:nvPr/>
        </p:nvSpPr>
        <p:spPr bwMode="auto">
          <a:xfrm>
            <a:off x="857250" y="5572125"/>
            <a:ext cx="771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prstClr val="black"/>
                </a:solidFill>
                <a:latin typeface="Georgia" pitchFamily="18" charset="0"/>
              </a:rPr>
              <a:t>Самый  большой мозг  2850 г. принадлежал пациенту психиатрической лечебницы.</a:t>
            </a:r>
          </a:p>
        </p:txBody>
      </p:sp>
    </p:spTree>
    <p:extLst>
      <p:ext uri="{BB962C8B-B14F-4D97-AF65-F5344CB8AC3E}">
        <p14:creationId xmlns:p14="http://schemas.microsoft.com/office/powerpoint/2010/main" val="24366060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388470">
            <a:off x="142240" y="2133600"/>
            <a:ext cx="3505200" cy="191280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prstClr val="whit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Головной мозг</a:t>
            </a:r>
            <a:endParaRPr lang="en-US" sz="4000" b="1" dirty="0">
              <a:ln w="11430"/>
              <a:solidFill>
                <a:prstClr val="whit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94"/>
          <a:stretch/>
        </p:blipFill>
        <p:spPr>
          <a:xfrm>
            <a:off x="87313" y="3075310"/>
            <a:ext cx="3875087" cy="2974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1" descr="C:\Documents and Settings\Хозяйка\Рабочий стол\педсовет\img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2656"/>
            <a:ext cx="453650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626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2514600"/>
            <a:ext cx="7620000" cy="8826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Изучение функций головного мозга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5586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3800" y="1447800"/>
            <a:ext cx="5140325" cy="3886200"/>
          </a:xfrm>
        </p:spPr>
        <p:txBody>
          <a:bodyPr/>
          <a:lstStyle/>
          <a:p>
            <a:pPr algn="l">
              <a:buFont typeface="Georgia" pitchFamily="18" charset="0"/>
              <a:buNone/>
              <a:defRPr/>
            </a:pPr>
            <a:r>
              <a:rPr lang="ru-RU" sz="2000" dirty="0" smtClean="0"/>
              <a:t>Продолговатый мозг является продолжением спинного мозга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рефлекторные процессы: кашель, чихание, слезоотделение и др. 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расположены нервные центры, ответственные за акты глотания, работу пищеварительных желез. 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лежат жизненно важные центры, участвующие в регуляции дыхания, деятельности сердца и сосудов. 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80999" y="304800"/>
            <a:ext cx="3227255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81400" y="304800"/>
            <a:ext cx="4842288" cy="707886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4E67C8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Продолговатый мозг</a:t>
            </a:r>
          </a:p>
        </p:txBody>
      </p:sp>
    </p:spTree>
    <p:extLst>
      <p:ext uri="{BB962C8B-B14F-4D97-AF65-F5344CB8AC3E}">
        <p14:creationId xmlns:p14="http://schemas.microsoft.com/office/powerpoint/2010/main" val="2672186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961063"/>
            <a:ext cx="1000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2819400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33400"/>
            <a:ext cx="4310063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33800" y="1828800"/>
            <a:ext cx="46482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14124">
                    <a:lumMod val="50000"/>
                  </a:srgbClr>
                </a:solidFill>
                <a:latin typeface="Times New Roman" pitchFamily="18" charset="0"/>
              </a:rPr>
              <a:t>располагаются нервные волокна, по которым нервные импульсы идут вверх в кору большого мозга или обратно, вниз – в спинной мозг, к мозжечку, к продолговатому мозгу.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b="1" dirty="0">
              <a:solidFill>
                <a:srgbClr val="F14124">
                  <a:lumMod val="50000"/>
                </a:srgbClr>
              </a:solidFill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14124">
                    <a:lumMod val="50000"/>
                  </a:srgbClr>
                </a:solidFill>
                <a:latin typeface="Times New Roman" pitchFamily="18" charset="0"/>
              </a:rPr>
              <a:t>находятся центры, связанные с мимикой, жевательными функциями, движением глазных яблок </a:t>
            </a:r>
          </a:p>
        </p:txBody>
      </p:sp>
    </p:spTree>
    <p:extLst>
      <p:ext uri="{BB962C8B-B14F-4D97-AF65-F5344CB8AC3E}">
        <p14:creationId xmlns:p14="http://schemas.microsoft.com/office/powerpoint/2010/main" val="2910969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5986463"/>
            <a:ext cx="1000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" y="457200"/>
            <a:ext cx="3362073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971800" y="381000"/>
            <a:ext cx="5782912" cy="990600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B4DCFA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Промежуточный мозг</a:t>
            </a:r>
          </a:p>
        </p:txBody>
      </p:sp>
      <p:sp>
        <p:nvSpPr>
          <p:cNvPr id="29701" name="Rectangle 9"/>
          <p:cNvSpPr>
            <a:spLocks noChangeArrowheads="1"/>
          </p:cNvSpPr>
          <p:nvPr/>
        </p:nvSpPr>
        <p:spPr bwMode="auto">
          <a:xfrm>
            <a:off x="3657600" y="1752600"/>
            <a:ext cx="5105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расположен под мозолистым телом и сводом срастается по бокам с полушариями большого мозга.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prstClr val="black"/>
              </a:solidFill>
              <a:latin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821A08"/>
                </a:solidFill>
                <a:latin typeface="Times New Roman" pitchFamily="18" charset="0"/>
                <a:cs typeface="Times New Roman" pitchFamily="18" charset="0"/>
              </a:rPr>
              <a:t>фильтруется информация, поступающая в мозг. Проходит только та, которая важна для организма именно в данный момент.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821A08"/>
                </a:solidFill>
                <a:latin typeface="Times New Roman" pitchFamily="18" charset="0"/>
                <a:cs typeface="Times New Roman" pitchFamily="18" charset="0"/>
              </a:rPr>
              <a:t>Организуются такие сложные действия, как ходьба, бег, прыжки, плавание.находятся центры голода и насыщения, жажды и ее утоления.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821A08"/>
                </a:solidFill>
                <a:latin typeface="Times New Roman" pitchFamily="18" charset="0"/>
              </a:rPr>
              <a:t>Блокирует движения, фиксируя позу тела</a:t>
            </a:r>
          </a:p>
        </p:txBody>
      </p:sp>
    </p:spTree>
    <p:extLst>
      <p:ext uri="{BB962C8B-B14F-4D97-AF65-F5344CB8AC3E}">
        <p14:creationId xmlns:p14="http://schemas.microsoft.com/office/powerpoint/2010/main" val="1720666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" y="533400"/>
            <a:ext cx="1987297" cy="1820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038600" y="762000"/>
            <a:ext cx="4221923" cy="770930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solidFill>
                  <a:srgbClr val="4E67C8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Мозжечок</a:t>
            </a:r>
          </a:p>
        </p:txBody>
      </p:sp>
      <p:sp>
        <p:nvSpPr>
          <p:cNvPr id="30724" name="Rectangle 1"/>
          <p:cNvSpPr>
            <a:spLocks noChangeArrowheads="1"/>
          </p:cNvSpPr>
          <p:nvPr/>
        </p:nvSpPr>
        <p:spPr bwMode="auto">
          <a:xfrm>
            <a:off x="3581400" y="2209800"/>
            <a:ext cx="47244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Располагается сзади от моста и от верхней части продолговатого мозга, заполняя большую часть задней черепной ямки.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srgbClr val="821A08"/>
                </a:solidFill>
                <a:latin typeface="Times New Roman" pitchFamily="18" charset="0"/>
                <a:cs typeface="Times New Roman" pitchFamily="18" charset="0"/>
              </a:rPr>
              <a:t>Принимает участие в координации движений, делает их точными, целенаправленными, блокирует ненужные движения</a:t>
            </a:r>
            <a:r>
              <a:rPr lang="ru-RU" sz="2400" b="1">
                <a:solidFill>
                  <a:srgbClr val="821A08"/>
                </a:solidFill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599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1928813" y="642938"/>
            <a:ext cx="5786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>
                <a:solidFill>
                  <a:prstClr val="black"/>
                </a:solidFill>
                <a:latin typeface="Georgia" pitchFamily="18" charset="0"/>
              </a:rPr>
              <a:t>Проверь себя!</a:t>
            </a:r>
          </a:p>
        </p:txBody>
      </p:sp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6443663" y="1341438"/>
            <a:ext cx="649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1</a:t>
            </a:r>
          </a:p>
        </p:txBody>
      </p:sp>
      <p:pic>
        <p:nvPicPr>
          <p:cNvPr id="31748" name="Содержимое 7" descr="Копия view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341438"/>
            <a:ext cx="4887912" cy="4800600"/>
          </a:xfrm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4284663" y="1773238"/>
            <a:ext cx="2232025" cy="5032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0" name="TextBox 10"/>
          <p:cNvSpPr txBox="1">
            <a:spLocks noChangeArrowheads="1"/>
          </p:cNvSpPr>
          <p:nvPr/>
        </p:nvSpPr>
        <p:spPr bwMode="auto">
          <a:xfrm>
            <a:off x="6588125" y="3141663"/>
            <a:ext cx="647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2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643438" y="3500438"/>
            <a:ext cx="2089150" cy="6492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627313" y="3716338"/>
            <a:ext cx="1368425" cy="7207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132138" y="4805363"/>
            <a:ext cx="1304925" cy="711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908175" y="3213100"/>
            <a:ext cx="1800225" cy="9366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5" name="TextBox 22"/>
          <p:cNvSpPr txBox="1">
            <a:spLocks noChangeArrowheads="1"/>
          </p:cNvSpPr>
          <p:nvPr/>
        </p:nvSpPr>
        <p:spPr bwMode="auto">
          <a:xfrm>
            <a:off x="2771775" y="5445125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3</a:t>
            </a:r>
          </a:p>
        </p:txBody>
      </p:sp>
      <p:sp>
        <p:nvSpPr>
          <p:cNvPr id="31756" name="TextBox 23"/>
          <p:cNvSpPr txBox="1">
            <a:spLocks noChangeArrowheads="1"/>
          </p:cNvSpPr>
          <p:nvPr/>
        </p:nvSpPr>
        <p:spPr bwMode="auto">
          <a:xfrm>
            <a:off x="2195513" y="4437063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5</a:t>
            </a:r>
          </a:p>
        </p:txBody>
      </p:sp>
      <p:sp>
        <p:nvSpPr>
          <p:cNvPr id="31757" name="TextBox 24"/>
          <p:cNvSpPr txBox="1">
            <a:spLocks noChangeArrowheads="1"/>
          </p:cNvSpPr>
          <p:nvPr/>
        </p:nvSpPr>
        <p:spPr bwMode="auto">
          <a:xfrm>
            <a:off x="1476375" y="3933825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6</a:t>
            </a:r>
          </a:p>
        </p:txBody>
      </p:sp>
      <p:sp>
        <p:nvSpPr>
          <p:cNvPr id="31758" name="TextBox 25"/>
          <p:cNvSpPr txBox="1">
            <a:spLocks noChangeArrowheads="1"/>
          </p:cNvSpPr>
          <p:nvPr/>
        </p:nvSpPr>
        <p:spPr bwMode="auto">
          <a:xfrm>
            <a:off x="2555875" y="4797425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Georgia" pitchFamily="18" charset="0"/>
              </a:rPr>
              <a:t>4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2916238" y="4365625"/>
            <a:ext cx="1079500" cy="6477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79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6512511" cy="1143000"/>
          </a:xfrm>
        </p:spPr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rgbClr val="0000CC"/>
                </a:solidFill>
              </a:rPr>
              <a:t>Продолжи предложение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066800"/>
            <a:ext cx="8305800" cy="53340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4000" smtClean="0"/>
              <a:t>Головной мозг состоит из …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4000" smtClean="0"/>
              <a:t>Передний мозг состоит из …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4000" smtClean="0"/>
              <a:t>Задний мозг состоит из …</a:t>
            </a:r>
          </a:p>
        </p:txBody>
      </p:sp>
    </p:spTree>
    <p:extLst>
      <p:ext uri="{BB962C8B-B14F-4D97-AF65-F5344CB8AC3E}">
        <p14:creationId xmlns:p14="http://schemas.microsoft.com/office/powerpoint/2010/main" val="4220974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0" y="798513"/>
            <a:ext cx="6096000" cy="452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60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головной мозг состоит из ……</a:t>
            </a:r>
            <a:endParaRPr lang="en-US" sz="360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600">
              <a:solidFill>
                <a:prstClr val="black"/>
              </a:solidFill>
              <a:latin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600">
              <a:solidFill>
                <a:prstClr val="black"/>
              </a:solidFill>
              <a:latin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60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передний мозг состоит из …</a:t>
            </a:r>
            <a:endParaRPr lang="en-US" sz="360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600">
              <a:solidFill>
                <a:prstClr val="black"/>
              </a:solidFill>
              <a:latin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600">
              <a:solidFill>
                <a:prstClr val="black"/>
              </a:solidFill>
              <a:latin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60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задний мозг состоит из …</a:t>
            </a:r>
            <a:endParaRPr lang="ru-RU" sz="3600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6096000" y="336550"/>
            <a:ext cx="30480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</a:rPr>
              <a:t>Передней, задней, средней частей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486400" y="704850"/>
            <a:ext cx="3657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5791200" y="1963738"/>
            <a:ext cx="33528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</a:rPr>
              <a:t>Промежуточного мозга и полушарий большого мозга</a:t>
            </a: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5562600" y="3748088"/>
            <a:ext cx="35814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</a:rPr>
              <a:t>Продолговатого мозга, мозжечка и моста</a:t>
            </a:r>
          </a:p>
        </p:txBody>
      </p:sp>
    </p:spTree>
    <p:extLst>
      <p:ext uri="{BB962C8B-B14F-4D97-AF65-F5344CB8AC3E}">
        <p14:creationId xmlns:p14="http://schemas.microsoft.com/office/powerpoint/2010/main" val="557821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ChangeArrowheads="1"/>
          </p:cNvSpPr>
          <p:nvPr/>
        </p:nvSpPr>
        <p:spPr bwMode="auto">
          <a:xfrm>
            <a:off x="228600" y="1236663"/>
            <a:ext cx="86868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i="1" u="sng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Домашнее задание</a:t>
            </a:r>
            <a:r>
              <a:rPr lang="ru-RU" sz="400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: </a:t>
            </a:r>
            <a:r>
              <a:rPr lang="ru-RU" sz="40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стр. 63-68 учить,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Заполнить таблицу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00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000">
              <a:solidFill>
                <a:srgbClr val="FF0000"/>
              </a:solidFill>
              <a:latin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>
                <a:solidFill>
                  <a:srgbClr val="FF0000"/>
                </a:solidFill>
                <a:latin typeface="Times New Roman" pitchFamily="18" charset="0"/>
              </a:rPr>
              <a:t>Индивидуальное творческое задание (на выбор)</a:t>
            </a:r>
            <a:r>
              <a:rPr lang="ru-RU" sz="2800">
                <a:solidFill>
                  <a:srgbClr val="FF0000"/>
                </a:solidFill>
                <a:latin typeface="Times New Roman" pitchFamily="18" charset="0"/>
              </a:rPr>
              <a:t>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Ответить на вопрос: От чего болит голова?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Подтвердить слова Бехтерева: «Мозг надо беречь, в меру нагружать и не травмировать»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«Если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хочешь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быть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здоровым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–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бегай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,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хочешь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быть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красивым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–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бегай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,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хочешь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быть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 умным – </a:t>
            </a:r>
            <a:r>
              <a:rPr lang="ru-RU" b="1">
                <a:solidFill>
                  <a:prstClr val="black"/>
                </a:solidFill>
                <a:latin typeface="Times New Roman" pitchFamily="18" charset="0"/>
              </a:rPr>
              <a:t>бегай</a:t>
            </a: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» (слова, высеченные на скале в древней Элладе).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Подобрать материал об Институте головного мозга им. В.М. Бехтерева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>
                <a:solidFill>
                  <a:prstClr val="black"/>
                </a:solidFill>
                <a:latin typeface="Times New Roman" pitchFamily="18" charset="0"/>
              </a:rPr>
              <a:t>Изготовить модель - аппликацию (бумага, пластилин) «Строение головного мозга»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47800" y="2438400"/>
          <a:ext cx="6096000" cy="741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68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Отдел головного мозга</a:t>
                      </a:r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Выполняемые функции</a:t>
                      </a:r>
                      <a:endParaRPr lang="ru-RU" sz="1800" dirty="0"/>
                    </a:p>
                  </a:txBody>
                  <a:tcPr marT="45700" marB="45700"/>
                </a:tc>
              </a:tr>
              <a:tr h="37068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00" marB="457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3213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525</Words>
  <Application>Microsoft Office PowerPoint</Application>
  <PresentationFormat>Экран (4:3)</PresentationFormat>
  <Paragraphs>75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Презентация PowerPoint</vt:lpstr>
      <vt:lpstr>Найдите ошибки 1. Спинной мозг находится в позвоночном канале, защищен двумя оболочками. Он имеет вид длинного шнура, заостренного внизу, диаметром 2 см. 2. На уровне большого затылочного отверстия он переходит в головной мозг, а на уровне 3-4 поясничного позвонка заканчивается. 3. В спинном мозге различают белое вещество, состоящее из тел нейронов и дендритов, и серое вещество – из длинных отростков (аксонов). На поперечном разрезе спинного мозга белое вещество напоминает бабочку. 4. От спинного мозга отходит 21 пара нервов, связывающих его с органами. Каждый нерв имеет задние и передние корешки. Передние корешки имеют узлы, в которых находятся тела исполнительных нейронов. В белом веществе «бабочки» размещены тела вставочных и чувствительных нейронов. 5. Помимо рефлекторной спинной мозг выполняет защитную и проводящую функции. </vt:lpstr>
      <vt:lpstr>Пусть думает тот, у кого голова больше!</vt:lpstr>
      <vt:lpstr>Презентация PowerPoint</vt:lpstr>
      <vt:lpstr>Строение головного мозга</vt:lpstr>
      <vt:lpstr>Презентация PowerPoint</vt:lpstr>
      <vt:lpstr>Презентация PowerPoint</vt:lpstr>
      <vt:lpstr>Презентация PowerPoint</vt:lpstr>
      <vt:lpstr>Продолговатый мозг является продолжением спинного мозга   рефлекторные процессы: кашель, чихание, слезоотделение и др.   расположены нервные центры, ответственные за акты глотания, работу пищеварительных желез.   лежат жизненно важные центры, участвующие в регуляции дыхания, деятельности сердца и сосудов.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Продолжи предложение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Хозяйка</dc:creator>
  <cp:lastModifiedBy>Юлия</cp:lastModifiedBy>
  <cp:revision>2</cp:revision>
  <dcterms:created xsi:type="dcterms:W3CDTF">2014-01-30T10:04:50Z</dcterms:created>
  <dcterms:modified xsi:type="dcterms:W3CDTF">2016-04-04T09:40:35Z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6020981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