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3" r:id="rId1"/>
  </p:sldMasterIdLst>
  <p:notesMasterIdLst>
    <p:notesMasterId r:id="rId15"/>
  </p:notesMasterIdLst>
  <p:sldIdLst>
    <p:sldId id="261" r:id="rId2"/>
    <p:sldId id="344" r:id="rId3"/>
    <p:sldId id="329" r:id="rId4"/>
    <p:sldId id="267" r:id="rId5"/>
    <p:sldId id="281" r:id="rId6"/>
    <p:sldId id="331" r:id="rId7"/>
    <p:sldId id="335" r:id="rId8"/>
    <p:sldId id="333" r:id="rId9"/>
    <p:sldId id="338" r:id="rId10"/>
    <p:sldId id="337" r:id="rId11"/>
    <p:sldId id="340" r:id="rId12"/>
    <p:sldId id="342" r:id="rId13"/>
    <p:sldId id="343"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2EE882-FB5F-4551-9443-67B31F362AC6}" type="datetimeFigureOut">
              <a:rPr lang="en-US" smtClean="0"/>
              <a:pPr/>
              <a:t>8/25/2016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6F8C92-B606-4A5E-95C4-4DE8AA4D0515}" type="slidenum">
              <a:rPr lang="en-US" smtClean="0"/>
              <a:pPr/>
              <a:t>‹#›</a:t>
            </a:fld>
            <a:endParaRPr lang="en-US"/>
          </a:p>
        </p:txBody>
      </p:sp>
    </p:spTree>
    <p:extLst>
      <p:ext uri="{BB962C8B-B14F-4D97-AF65-F5344CB8AC3E}">
        <p14:creationId xmlns="" xmlns:p14="http://schemas.microsoft.com/office/powerpoint/2010/main" val="1400794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5240761-7AC1-4938-A2E9-10988EE490B5}" type="slidenum">
              <a:rPr lang="en-US">
                <a:solidFill>
                  <a:prstClr val="black"/>
                </a:solidFill>
                <a:latin typeface="Comic Sans MS" pitchFamily="66" charset="0"/>
              </a:rPr>
              <a:pPr/>
              <a:t>1</a:t>
            </a:fld>
            <a:endParaRPr lang="en-US" dirty="0">
              <a:solidFill>
                <a:prstClr val="black"/>
              </a:solidFill>
              <a:latin typeface="Comic Sans MS" pitchFamily="66"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44411A2-F35D-4775-96C9-A0955A876747}" type="slidenum">
              <a:rPr lang="en-US">
                <a:solidFill>
                  <a:prstClr val="black"/>
                </a:solidFill>
                <a:latin typeface="Comic Sans MS" pitchFamily="66" charset="0"/>
              </a:rPr>
              <a:pPr/>
              <a:t>4</a:t>
            </a:fld>
            <a:endParaRPr lang="en-US" dirty="0">
              <a:solidFill>
                <a:prstClr val="black"/>
              </a:solidFill>
              <a:latin typeface="Comic Sans MS" pitchFamily="66"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13624D2-C7E8-4867-BE0A-7D8809785F7B}" type="slidenum">
              <a:rPr lang="en-US">
                <a:solidFill>
                  <a:prstClr val="black"/>
                </a:solidFill>
                <a:latin typeface="Comic Sans MS" pitchFamily="66" charset="0"/>
              </a:rPr>
              <a:pPr/>
              <a:t>5</a:t>
            </a:fld>
            <a:endParaRPr lang="en-US" dirty="0">
              <a:solidFill>
                <a:prstClr val="black"/>
              </a:solidFill>
              <a:latin typeface="Comic Sans MS" pitchFamily="66"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C699CB88-5E1A-4FAC-892A-60949ACB1F6F}" type="datetimeFigureOut">
              <a:rPr lang="en-US" smtClean="0"/>
              <a:pPr/>
              <a:t>8/25/2016</a:t>
            </a:fld>
            <a:endParaRPr lang="en-US"/>
          </a:p>
        </p:txBody>
      </p:sp>
      <p:sp>
        <p:nvSpPr>
          <p:cNvPr id="17" name="Нижний колонтитул 16"/>
          <p:cNvSpPr>
            <a:spLocks noGrp="1"/>
          </p:cNvSpPr>
          <p:nvPr>
            <p:ph type="ftr" sz="quarter" idx="11"/>
          </p:nvPr>
        </p:nvSpPr>
        <p:spPr>
          <a:xfrm>
            <a:off x="2898648" y="6355080"/>
            <a:ext cx="3474720" cy="365760"/>
          </a:xfrm>
        </p:spPr>
        <p:txBody>
          <a:bodyPr/>
          <a:lstStyle/>
          <a:p>
            <a:endParaRPr kumimoji="0" lang="en-US"/>
          </a:p>
        </p:txBody>
      </p:sp>
      <p:sp>
        <p:nvSpPr>
          <p:cNvPr id="29" name="Номер слайда 28"/>
          <p:cNvSpPr>
            <a:spLocks noGrp="1"/>
          </p:cNvSpPr>
          <p:nvPr>
            <p:ph type="sldNum" sz="quarter" idx="12"/>
          </p:nvPr>
        </p:nvSpPr>
        <p:spPr>
          <a:xfrm>
            <a:off x="1216152" y="6355080"/>
            <a:ext cx="1219200" cy="365760"/>
          </a:xfrm>
        </p:spPr>
        <p:txBody>
          <a:bodyPr/>
          <a:lstStyle/>
          <a:p>
            <a:fld id="{91974DF9-AD47-4691-BA21-BBFCE3637A9A}" type="slidenum">
              <a:rPr kumimoji="0" lang="en-US" smtClean="0"/>
              <a:pPr/>
              <a:t>‹#›</a:t>
            </a:fld>
            <a:endParaRPr kumimoji="0" lang="en-US"/>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C699CB88-5E1A-4FAC-892A-60949ACB1F6F}" type="datetimeFigureOut">
              <a:rPr lang="en-US" smtClean="0"/>
              <a:pPr/>
              <a:t>8/25/2016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C699CB88-5E1A-4FAC-892A-60949ACB1F6F}" type="datetimeFigureOut">
              <a:rPr lang="en-US" smtClean="0"/>
              <a:pPr/>
              <a:t>8/25/2016</a:t>
            </a:fld>
            <a:endParaRPr lang="en-US"/>
          </a:p>
        </p:txBody>
      </p:sp>
      <p:sp>
        <p:nvSpPr>
          <p:cNvPr id="5" name="Нижний колонтитул 4"/>
          <p:cNvSpPr>
            <a:spLocks noGrp="1"/>
          </p:cNvSpPr>
          <p:nvPr>
            <p:ph type="ftr" sz="quarter" idx="11"/>
          </p:nvPr>
        </p:nvSpPr>
        <p:spPr>
          <a:xfrm>
            <a:off x="2898648" y="6355080"/>
            <a:ext cx="3474720" cy="365760"/>
          </a:xfrm>
        </p:spPr>
        <p:txBody>
          <a:bodyPr/>
          <a:lstStyle/>
          <a:p>
            <a:endParaRPr kumimoji="0" lang="en-US"/>
          </a:p>
        </p:txBody>
      </p:sp>
      <p:sp>
        <p:nvSpPr>
          <p:cNvPr id="6" name="Номер слайда 5"/>
          <p:cNvSpPr>
            <a:spLocks noGrp="1"/>
          </p:cNvSpPr>
          <p:nvPr>
            <p:ph type="sldNum" sz="quarter" idx="12"/>
          </p:nvPr>
        </p:nvSpPr>
        <p:spPr>
          <a:xfrm>
            <a:off x="1069848" y="6355080"/>
            <a:ext cx="1520952" cy="365760"/>
          </a:xfrm>
        </p:spPr>
        <p:txBody>
          <a:bodyPr/>
          <a:lstStyle/>
          <a:p>
            <a:fld id="{91974DF9-AD47-4691-BA21-BBFCE3637A9A}" type="slidenum">
              <a:rPr kumimoji="0" lang="en-US" smtClean="0"/>
              <a:pPr/>
              <a:t>‹#›</a:t>
            </a:fld>
            <a:endParaRPr kumimoji="0" lang="en-US"/>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C699CB88-5E1A-4FAC-892A-60949ACB1F6F}" type="datetimeFigureOut">
              <a:rPr lang="en-US" smtClean="0"/>
              <a:pPr/>
              <a:t>8/25/2016</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C699CB88-5E1A-4FAC-892A-60949ACB1F6F}" type="datetimeFigureOut">
              <a:rPr lang="en-US" smtClean="0"/>
              <a:pPr/>
              <a:t>8/25/2016</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699CB88-5E1A-4FAC-892A-60949ACB1F6F}" type="datetimeFigureOut">
              <a:rPr lang="en-US" smtClean="0"/>
              <a:pPr/>
              <a:t>8/25/2016</a:t>
            </a:fld>
            <a:endParaRPr lang="en-US"/>
          </a:p>
        </p:txBody>
      </p:sp>
      <p:sp>
        <p:nvSpPr>
          <p:cNvPr id="4" name="Нижний колонтитул 3"/>
          <p:cNvSpPr>
            <a:spLocks noGrp="1"/>
          </p:cNvSpPr>
          <p:nvPr>
            <p:ph type="ftr" sz="quarter" idx="11"/>
          </p:nvPr>
        </p:nvSpPr>
        <p:spPr/>
        <p:txBody>
          <a:bodyPr/>
          <a:lstStyle/>
          <a:p>
            <a:endParaRPr kumimoji="0" lang="en-US"/>
          </a:p>
        </p:txBody>
      </p:sp>
      <p:sp>
        <p:nvSpPr>
          <p:cNvPr id="5" name="Номер слайда 4"/>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699CB88-5E1A-4FAC-892A-60949ACB1F6F}" type="datetimeFigureOut">
              <a:rPr lang="en-US" smtClean="0"/>
              <a:pPr/>
              <a:t>8/25/2016</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699CB88-5E1A-4FAC-892A-60949ACB1F6F}" type="datetimeFigureOut">
              <a:rPr lang="en-US" smtClean="0"/>
              <a:pPr/>
              <a:t>8/25/2016</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699CB88-5E1A-4FAC-892A-60949ACB1F6F}" type="datetimeFigureOut">
              <a:rPr lang="en-US" smtClean="0"/>
              <a:pPr/>
              <a:t>8/25/2016</a:t>
            </a:fld>
            <a:endParaRPr lang="en-US"/>
          </a:p>
        </p:txBody>
      </p:sp>
      <p:sp>
        <p:nvSpPr>
          <p:cNvPr id="6" name="Нижний колонтитул 5"/>
          <p:cNvSpPr>
            <a:spLocks noGrp="1"/>
          </p:cNvSpPr>
          <p:nvPr>
            <p:ph type="ftr" sz="quarter" idx="11"/>
          </p:nvPr>
        </p:nvSpPr>
        <p:spPr/>
        <p:txBody>
          <a:bodyPr/>
          <a:lstStyle/>
          <a:p>
            <a:endParaRPr kumimoji="0" lang="en-US"/>
          </a:p>
        </p:txBody>
      </p:sp>
      <p:sp>
        <p:nvSpPr>
          <p:cNvPr id="7" name="Номер слайда 6"/>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699CB88-5E1A-4FAC-892A-60949ACB1F6F}" type="datetimeFigureOut">
              <a:rPr lang="en-US" smtClean="0"/>
              <a:pPr/>
              <a:t>8/25/2016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91974DF9-AD47-4691-BA21-BBFCE3637A9A}"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699CB88-5E1A-4FAC-892A-60949ACB1F6F}" type="datetimeFigureOut">
              <a:rPr lang="en-US" smtClean="0"/>
              <a:pPr/>
              <a:t>8/25/2016</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91974DF9-AD47-4691-BA21-BBFCE3637A9A}" type="slidenum">
              <a:rPr kumimoji="0" lang="en-US" smtClean="0"/>
              <a:pPr/>
              <a:t>‹#›</a:t>
            </a:fld>
            <a:endParaRPr kumimoji="0" lang="en-US"/>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5263" y="228600"/>
            <a:ext cx="8015287" cy="914400"/>
          </a:xfrm>
          <a:prstGeom prst="rect">
            <a:avLst/>
          </a:prstGeom>
        </p:spPr>
        <p:txBody>
          <a:bodyPr/>
          <a:lstStyle>
            <a:lvl1pPr>
              <a:defRPr>
                <a:latin typeface="Comic Sans MS" pitchFamily="66" charset="0"/>
              </a:defRPr>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609600" y="1600200"/>
            <a:ext cx="3886200" cy="4419600"/>
          </a:xfrm>
          <a:prstGeom prst="rect">
            <a:avLst/>
          </a:prstGeom>
        </p:spPr>
        <p:txBody>
          <a:bodyPr/>
          <a:lstStyle>
            <a:lvl1pPr>
              <a:defRPr>
                <a:latin typeface="Comic Sans MS" pitchFamily="66" charset="0"/>
              </a:defRPr>
            </a:lvl1pPr>
            <a:lvl2pPr>
              <a:defRPr>
                <a:latin typeface="Comic Sans MS" pitchFamily="66" charset="0"/>
              </a:defRPr>
            </a:lvl2pPr>
            <a:lvl3pPr>
              <a:defRPr>
                <a:latin typeface="Comic Sans MS" pitchFamily="66" charset="0"/>
              </a:defRPr>
            </a:lvl3pPr>
            <a:lvl4pPr>
              <a:defRPr>
                <a:latin typeface="Comic Sans MS" pitchFamily="66" charset="0"/>
              </a:defRPr>
            </a:lvl4pPr>
            <a:lvl5pPr>
              <a:defRPr>
                <a:latin typeface="Comic Sans MS" pitchFamily="66"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3886200" cy="4419600"/>
          </a:xfrm>
          <a:prstGeom prst="rect">
            <a:avLst/>
          </a:prstGeom>
        </p:spPr>
        <p:txBody>
          <a:bodyPr/>
          <a:lstStyle>
            <a:lvl1pPr>
              <a:defRPr>
                <a:latin typeface="Comic Sans MS" pitchFamily="66" charset="0"/>
              </a:defRPr>
            </a:lvl1pPr>
            <a:lvl2pPr>
              <a:defRPr>
                <a:latin typeface="Comic Sans MS" pitchFamily="66" charset="0"/>
              </a:defRPr>
            </a:lvl2pPr>
            <a:lvl3pPr>
              <a:defRPr>
                <a:latin typeface="Comic Sans MS" pitchFamily="66" charset="0"/>
              </a:defRPr>
            </a:lvl3pPr>
            <a:lvl4pPr>
              <a:defRPr>
                <a:latin typeface="Comic Sans MS" pitchFamily="66" charset="0"/>
              </a:defRPr>
            </a:lvl4pPr>
            <a:lvl5pPr>
              <a:defRPr>
                <a:latin typeface="Comic Sans MS" pitchFamily="66"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8"/>
          <p:cNvSpPr>
            <a:spLocks noGrp="1" noChangeArrowheads="1"/>
          </p:cNvSpPr>
          <p:nvPr>
            <p:ph type="dt" sz="half" idx="10"/>
          </p:nvPr>
        </p:nvSpPr>
        <p:spPr>
          <a:xfrm>
            <a:off x="457200" y="6248400"/>
            <a:ext cx="2133600" cy="457200"/>
          </a:xfrm>
          <a:prstGeom prst="rect">
            <a:avLst/>
          </a:prstGeom>
          <a:ln/>
        </p:spPr>
        <p:txBody>
          <a:bodyPr/>
          <a:lstStyle>
            <a:lvl1pPr>
              <a:defRPr>
                <a:latin typeface="Comic Sans MS" pitchFamily="66" charset="0"/>
              </a:defRPr>
            </a:lvl1pPr>
          </a:lstStyle>
          <a:p>
            <a:pPr>
              <a:defRPr/>
            </a:pPr>
            <a:endParaRPr lang="en-US" dirty="0">
              <a:solidFill>
                <a:srgbClr val="000000"/>
              </a:solidFill>
            </a:endParaRPr>
          </a:p>
        </p:txBody>
      </p:sp>
      <p:sp>
        <p:nvSpPr>
          <p:cNvPr id="6" name="Rectangle 9"/>
          <p:cNvSpPr>
            <a:spLocks noGrp="1" noChangeArrowheads="1"/>
          </p:cNvSpPr>
          <p:nvPr>
            <p:ph type="ftr" sz="quarter" idx="11"/>
          </p:nvPr>
        </p:nvSpPr>
        <p:spPr>
          <a:xfrm>
            <a:off x="3124200" y="6248400"/>
            <a:ext cx="2895600" cy="457200"/>
          </a:xfrm>
          <a:prstGeom prst="rect">
            <a:avLst/>
          </a:prstGeom>
          <a:ln/>
        </p:spPr>
        <p:txBody>
          <a:bodyPr/>
          <a:lstStyle>
            <a:lvl1pPr>
              <a:defRPr>
                <a:latin typeface="Comic Sans MS" pitchFamily="66" charset="0"/>
              </a:defRPr>
            </a:lvl1pPr>
          </a:lstStyle>
          <a:p>
            <a:pPr>
              <a:defRPr/>
            </a:pPr>
            <a:endParaRPr lang="en-US" dirty="0">
              <a:solidFill>
                <a:srgbClr val="000000"/>
              </a:solidFill>
            </a:endParaRPr>
          </a:p>
        </p:txBody>
      </p:sp>
      <p:sp>
        <p:nvSpPr>
          <p:cNvPr id="7" name="Rectangle 10"/>
          <p:cNvSpPr>
            <a:spLocks noGrp="1" noChangeArrowheads="1"/>
          </p:cNvSpPr>
          <p:nvPr>
            <p:ph type="sldNum" sz="quarter" idx="12"/>
          </p:nvPr>
        </p:nvSpPr>
        <p:spPr>
          <a:xfrm>
            <a:off x="6553200" y="6248400"/>
            <a:ext cx="2133600" cy="457200"/>
          </a:xfrm>
          <a:prstGeom prst="rect">
            <a:avLst/>
          </a:prstGeom>
          <a:ln/>
        </p:spPr>
        <p:txBody>
          <a:bodyPr/>
          <a:lstStyle>
            <a:lvl1pPr>
              <a:defRPr>
                <a:latin typeface="Comic Sans MS" pitchFamily="66" charset="0"/>
              </a:defRPr>
            </a:lvl1pPr>
          </a:lstStyle>
          <a:p>
            <a:pPr>
              <a:defRPr/>
            </a:pPr>
            <a:fld id="{A8BAAA87-9975-47D7-BC2A-64FA2D814A49}"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 xmlns:p14="http://schemas.microsoft.com/office/powerpoint/2010/main" val="2253232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C699CB88-5E1A-4FAC-892A-60949ACB1F6F}" type="datetimeFigureOut">
              <a:rPr lang="en-US" smtClean="0"/>
              <a:pPr/>
              <a:t>8/25/2016</a:t>
            </a:fld>
            <a:endParaRPr lang="en-US"/>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0" lang="en-US"/>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1974DF9-AD47-4691-BA21-BBFCE3637A9A}" type="slidenum">
              <a:rPr kumimoji="0" lang="en-US" smtClean="0"/>
              <a:pPr/>
              <a:t>‹#›</a:t>
            </a:fld>
            <a:endParaRPr kumimoji="0" lang="en-US"/>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wmf"/><Relationship Id="rId3" Type="http://schemas.openxmlformats.org/officeDocument/2006/relationships/image" Target="../media/image12.wmf"/><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image" Target="../media/image11.wmf"/><Relationship Id="rId1" Type="http://schemas.openxmlformats.org/officeDocument/2006/relationships/slideLayout" Target="../slideLayouts/slideLayout7.xml"/><Relationship Id="rId6" Type="http://schemas.openxmlformats.org/officeDocument/2006/relationships/image" Target="../media/image15.jpeg"/><Relationship Id="rId11" Type="http://schemas.openxmlformats.org/officeDocument/2006/relationships/image" Target="../media/image20.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642910" y="428604"/>
            <a:ext cx="3676648" cy="738173"/>
          </a:xfrm>
        </p:spPr>
        <p:txBody>
          <a:bodyPr>
            <a:normAutofit fontScale="90000"/>
          </a:bodyPr>
          <a:lstStyle/>
          <a:p>
            <a:r>
              <a:rPr lang="en-US" sz="2000" b="1" dirty="0" smtClean="0">
                <a:solidFill>
                  <a:srgbClr val="FF0000"/>
                </a:solidFill>
                <a:latin typeface="Times New Roman" pitchFamily="18" charset="0"/>
                <a:cs typeface="Times New Roman" pitchFamily="18" charset="0"/>
              </a:rPr>
              <a:t>Lesson</a:t>
            </a:r>
            <a:r>
              <a:rPr lang="en-US" sz="6600" b="1" dirty="0" smtClean="0">
                <a:solidFill>
                  <a:srgbClr val="FF0000"/>
                </a:solidFill>
                <a:latin typeface="Times New Roman" pitchFamily="18" charset="0"/>
                <a:cs typeface="Times New Roman" pitchFamily="18" charset="0"/>
              </a:rPr>
              <a:t> </a:t>
            </a:r>
            <a:r>
              <a:rPr lang="en-US" sz="2000" b="1" dirty="0" smtClean="0">
                <a:solidFill>
                  <a:srgbClr val="FF0000"/>
                </a:solidFill>
                <a:latin typeface="Times New Roman" pitchFamily="18" charset="0"/>
                <a:cs typeface="Times New Roman" pitchFamily="18" charset="0"/>
              </a:rPr>
              <a:t>topic</a:t>
            </a:r>
            <a:r>
              <a:rPr lang="ru-RU" sz="6600" b="1" dirty="0" smtClean="0">
                <a:solidFill>
                  <a:srgbClr val="FF0000"/>
                </a:solidFill>
                <a:latin typeface="Times New Roman" pitchFamily="18" charset="0"/>
                <a:cs typeface="Times New Roman" pitchFamily="18" charset="0"/>
              </a:rPr>
              <a:t/>
            </a:r>
            <a:br>
              <a:rPr lang="ru-RU" sz="6600" b="1" dirty="0" smtClean="0">
                <a:solidFill>
                  <a:srgbClr val="FF0000"/>
                </a:solidFill>
                <a:latin typeface="Times New Roman" pitchFamily="18" charset="0"/>
                <a:cs typeface="Times New Roman" pitchFamily="18" charset="0"/>
              </a:rPr>
            </a:br>
            <a:r>
              <a:rPr lang="en-US" sz="6600" b="1" dirty="0" smtClean="0"/>
              <a:t/>
            </a:r>
            <a:br>
              <a:rPr lang="en-US" sz="6600" b="1" dirty="0" smtClean="0"/>
            </a:br>
            <a:r>
              <a:rPr lang="en-US" sz="6600" b="1" dirty="0" smtClean="0"/>
              <a:t>          Mollusks</a:t>
            </a:r>
          </a:p>
        </p:txBody>
      </p:sp>
      <p:pic>
        <p:nvPicPr>
          <p:cNvPr id="5" name="Picture 11" descr="6"/>
          <p:cNvPicPr>
            <a:picLocks noChangeAspect="1" noChangeArrowheads="1"/>
          </p:cNvPicPr>
          <p:nvPr/>
        </p:nvPicPr>
        <p:blipFill>
          <a:blip r:embed="rId3"/>
          <a:srcRect/>
          <a:stretch>
            <a:fillRect/>
          </a:stretch>
        </p:blipFill>
        <p:spPr bwMode="auto">
          <a:xfrm>
            <a:off x="4071934" y="4000504"/>
            <a:ext cx="2743200" cy="1741488"/>
          </a:xfrm>
          <a:prstGeom prst="rect">
            <a:avLst/>
          </a:prstGeom>
          <a:noFill/>
        </p:spPr>
      </p:pic>
      <p:pic>
        <p:nvPicPr>
          <p:cNvPr id="6" name="Picture 13" descr="8"/>
          <p:cNvPicPr>
            <a:picLocks noChangeAspect="1" noChangeArrowheads="1"/>
          </p:cNvPicPr>
          <p:nvPr/>
        </p:nvPicPr>
        <p:blipFill>
          <a:blip r:embed="rId4"/>
          <a:srcRect/>
          <a:stretch>
            <a:fillRect/>
          </a:stretch>
        </p:blipFill>
        <p:spPr bwMode="auto">
          <a:xfrm>
            <a:off x="1071538" y="1142984"/>
            <a:ext cx="1238250" cy="1724025"/>
          </a:xfrm>
          <a:prstGeom prst="rect">
            <a:avLst/>
          </a:prstGeom>
          <a:noFill/>
        </p:spPr>
      </p:pic>
      <p:pic>
        <p:nvPicPr>
          <p:cNvPr id="7" name="Picture 12" descr="7"/>
          <p:cNvPicPr>
            <a:picLocks noChangeAspect="1" noChangeArrowheads="1"/>
          </p:cNvPicPr>
          <p:nvPr/>
        </p:nvPicPr>
        <p:blipFill>
          <a:blip r:embed="rId5"/>
          <a:srcRect/>
          <a:stretch>
            <a:fillRect/>
          </a:stretch>
        </p:blipFill>
        <p:spPr bwMode="auto">
          <a:xfrm>
            <a:off x="5786446" y="1214422"/>
            <a:ext cx="2800350" cy="1697038"/>
          </a:xfrm>
          <a:prstGeom prst="rect">
            <a:avLst/>
          </a:prstGeom>
          <a:noFill/>
        </p:spPr>
      </p:pic>
    </p:spTree>
    <p:extLst>
      <p:ext uri="{BB962C8B-B14F-4D97-AF65-F5344CB8AC3E}">
        <p14:creationId xmlns="" xmlns:p14="http://schemas.microsoft.com/office/powerpoint/2010/main" val="1281935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t>We propose a riddle</a:t>
            </a:r>
            <a:r>
              <a:rPr lang="ru-RU" dirty="0" smtClean="0"/>
              <a:t/>
            </a:r>
            <a:br>
              <a:rPr lang="ru-RU" dirty="0" smtClean="0"/>
            </a:br>
            <a:endParaRPr lang="ru-RU" dirty="0"/>
          </a:p>
        </p:txBody>
      </p:sp>
      <p:sp>
        <p:nvSpPr>
          <p:cNvPr id="3" name="Содержимое 2"/>
          <p:cNvSpPr>
            <a:spLocks noGrp="1"/>
          </p:cNvSpPr>
          <p:nvPr>
            <p:ph sz="quarter" idx="1"/>
          </p:nvPr>
        </p:nvSpPr>
        <p:spPr/>
        <p:txBody>
          <a:bodyPr>
            <a:normAutofit/>
          </a:bodyPr>
          <a:lstStyle/>
          <a:p>
            <a:r>
              <a:rPr lang="kk-KZ" sz="1900" dirty="0" smtClean="0">
                <a:latin typeface="Times New Roman" pitchFamily="18" charset="0"/>
                <a:cs typeface="Times New Roman" pitchFamily="18" charset="0"/>
              </a:rPr>
              <a:t>Аяғы, тұлға, басы бар,                                            Аяғы бар басы жоқ, </a:t>
            </a:r>
            <a:endParaRPr lang="ru-RU" sz="1900" dirty="0" smtClean="0">
              <a:latin typeface="Times New Roman" pitchFamily="18" charset="0"/>
              <a:cs typeface="Times New Roman" pitchFamily="18" charset="0"/>
            </a:endParaRPr>
          </a:p>
          <a:p>
            <a:pPr>
              <a:buNone/>
            </a:pPr>
            <a:r>
              <a:rPr lang="kk-KZ" sz="1900" dirty="0" smtClean="0">
                <a:latin typeface="Times New Roman" pitchFamily="18" charset="0"/>
                <a:cs typeface="Times New Roman" pitchFamily="18" charset="0"/>
              </a:rPr>
              <a:t>Сыртында сауыт тасы бар.                                     Тұлғасы бар қарны тоқ. </a:t>
            </a:r>
            <a:endParaRPr lang="ru-RU" sz="1900" dirty="0" smtClean="0">
              <a:latin typeface="Times New Roman" pitchFamily="18" charset="0"/>
              <a:cs typeface="Times New Roman" pitchFamily="18" charset="0"/>
            </a:endParaRPr>
          </a:p>
          <a:p>
            <a:pPr>
              <a:buNone/>
            </a:pPr>
            <a:r>
              <a:rPr lang="kk-KZ" sz="1900" dirty="0" smtClean="0">
                <a:latin typeface="Times New Roman" pitchFamily="18" charset="0"/>
                <a:cs typeface="Times New Roman" pitchFamily="18" charset="0"/>
              </a:rPr>
              <a:t> Ойланып көр балалар,                                            Екі жақтау қорғаны,</a:t>
            </a:r>
            <a:endParaRPr lang="ru-RU" sz="1900" dirty="0" smtClean="0">
              <a:latin typeface="Times New Roman" pitchFamily="18" charset="0"/>
              <a:cs typeface="Times New Roman" pitchFamily="18" charset="0"/>
            </a:endParaRPr>
          </a:p>
          <a:p>
            <a:pPr>
              <a:buNone/>
            </a:pPr>
            <a:r>
              <a:rPr lang="kk-KZ" sz="1900" dirty="0" smtClean="0">
                <a:latin typeface="Times New Roman" pitchFamily="18" charset="0"/>
                <a:cs typeface="Times New Roman" pitchFamily="18" charset="0"/>
              </a:rPr>
              <a:t>Шешуін оның табыңдар.                                        Ол болмаса сорлады. </a:t>
            </a:r>
            <a:endParaRPr lang="ru-RU" sz="1900" dirty="0" smtClean="0">
              <a:latin typeface="Times New Roman" pitchFamily="18" charset="0"/>
              <a:cs typeface="Times New Roman" pitchFamily="18" charset="0"/>
            </a:endParaRPr>
          </a:p>
          <a:p>
            <a:r>
              <a:rPr lang="kk-KZ" sz="1900" b="1" dirty="0" smtClean="0">
                <a:latin typeface="Times New Roman" pitchFamily="18" charset="0"/>
                <a:cs typeface="Times New Roman" pitchFamily="18" charset="0"/>
              </a:rPr>
              <a:t>                               (....)</a:t>
            </a:r>
            <a:r>
              <a:rPr lang="kk-KZ" sz="1900" dirty="0" smtClean="0">
                <a:latin typeface="Times New Roman" pitchFamily="18" charset="0"/>
                <a:cs typeface="Times New Roman" pitchFamily="18" charset="0"/>
              </a:rPr>
              <a:t>                                                         </a:t>
            </a:r>
            <a:r>
              <a:rPr lang="kk-KZ" sz="1900" b="1" dirty="0" smtClean="0">
                <a:latin typeface="Times New Roman" pitchFamily="18" charset="0"/>
                <a:cs typeface="Times New Roman" pitchFamily="18" charset="0"/>
              </a:rPr>
              <a:t>(....)</a:t>
            </a:r>
            <a:endParaRPr lang="ru-RU" sz="1900" dirty="0" smtClean="0">
              <a:latin typeface="Times New Roman" pitchFamily="18" charset="0"/>
              <a:cs typeface="Times New Roman" pitchFamily="18" charset="0"/>
            </a:endParaRPr>
          </a:p>
          <a:p>
            <a:r>
              <a:rPr lang="kk-KZ" sz="1900" dirty="0" smtClean="0">
                <a:latin typeface="Times New Roman" pitchFamily="18" charset="0"/>
                <a:cs typeface="Times New Roman" pitchFamily="18" charset="0"/>
              </a:rPr>
              <a:t> </a:t>
            </a:r>
            <a:endParaRPr lang="ru-RU" sz="1900" dirty="0" smtClean="0">
              <a:latin typeface="Times New Roman" pitchFamily="18" charset="0"/>
              <a:cs typeface="Times New Roman" pitchFamily="18" charset="0"/>
            </a:endParaRPr>
          </a:p>
          <a:p>
            <a:r>
              <a:rPr lang="kk-KZ" sz="1900" dirty="0" smtClean="0">
                <a:latin typeface="Times New Roman" pitchFamily="18" charset="0"/>
                <a:cs typeface="Times New Roman" pitchFamily="18" charset="0"/>
              </a:rPr>
              <a:t>Бақалшағы жоқ сыртында, </a:t>
            </a:r>
            <a:endParaRPr lang="ru-RU" sz="1900" dirty="0" smtClean="0">
              <a:latin typeface="Times New Roman" pitchFamily="18" charset="0"/>
              <a:cs typeface="Times New Roman" pitchFamily="18" charset="0"/>
            </a:endParaRPr>
          </a:p>
          <a:p>
            <a:r>
              <a:rPr lang="kk-KZ" sz="1900" dirty="0" smtClean="0">
                <a:latin typeface="Times New Roman" pitchFamily="18" charset="0"/>
                <a:cs typeface="Times New Roman" pitchFamily="18" charset="0"/>
              </a:rPr>
              <a:t>Үккісі бар ұртында.</a:t>
            </a:r>
            <a:endParaRPr lang="ru-RU" sz="1900" dirty="0" smtClean="0">
              <a:latin typeface="Times New Roman" pitchFamily="18" charset="0"/>
              <a:cs typeface="Times New Roman" pitchFamily="18" charset="0"/>
            </a:endParaRPr>
          </a:p>
          <a:p>
            <a:r>
              <a:rPr lang="kk-KZ" sz="1900" dirty="0" smtClean="0">
                <a:latin typeface="Times New Roman" pitchFamily="18" charset="0"/>
                <a:cs typeface="Times New Roman" pitchFamily="18" charset="0"/>
              </a:rPr>
              <a:t>Корегін ұстар таяғы,</a:t>
            </a:r>
            <a:endParaRPr lang="ru-RU" sz="1900" dirty="0" smtClean="0">
              <a:latin typeface="Times New Roman" pitchFamily="18" charset="0"/>
              <a:cs typeface="Times New Roman" pitchFamily="18" charset="0"/>
            </a:endParaRPr>
          </a:p>
          <a:p>
            <a:r>
              <a:rPr lang="kk-KZ" sz="1900" dirty="0" smtClean="0">
                <a:latin typeface="Times New Roman" pitchFamily="18" charset="0"/>
                <a:cs typeface="Times New Roman" pitchFamily="18" charset="0"/>
              </a:rPr>
              <a:t>Арқанға ұқсас аяғы               </a:t>
            </a:r>
            <a:r>
              <a:rPr lang="kk-KZ" sz="1900" b="1" dirty="0" smtClean="0">
                <a:latin typeface="Times New Roman" pitchFamily="18" charset="0"/>
                <a:cs typeface="Times New Roman" pitchFamily="18" charset="0"/>
              </a:rPr>
              <a:t>(.....)</a:t>
            </a:r>
            <a:endParaRPr lang="ru-RU" sz="1900"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A0000"/>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457200" y="76200"/>
            <a:ext cx="8229600" cy="609600"/>
          </a:xfrm>
        </p:spPr>
        <p:txBody>
          <a:bodyPr>
            <a:noAutofit/>
          </a:bodyPr>
          <a:lstStyle/>
          <a:p>
            <a:r>
              <a:rPr lang="en-US" sz="4800" b="1" dirty="0" smtClean="0">
                <a:solidFill>
                  <a:schemeClr val="bg1"/>
                </a:solidFill>
                <a:latin typeface="Times New Roman" pitchFamily="18" charset="0"/>
                <a:cs typeface="Times New Roman" pitchFamily="18" charset="0"/>
              </a:rPr>
              <a:t>Characteristics</a:t>
            </a:r>
            <a:endParaRPr lang="en-US" sz="4800" b="1" dirty="0">
              <a:solidFill>
                <a:schemeClr val="bg1"/>
              </a:solidFill>
              <a:latin typeface="Times New Roman" pitchFamily="18" charset="0"/>
              <a:cs typeface="Times New Roman" pitchFamily="18" charset="0"/>
            </a:endParaRPr>
          </a:p>
        </p:txBody>
      </p:sp>
      <p:sp>
        <p:nvSpPr>
          <p:cNvPr id="6" name="Content Placeholder 5"/>
          <p:cNvSpPr>
            <a:spLocks noGrp="1"/>
          </p:cNvSpPr>
          <p:nvPr>
            <p:ph sz="quarter" idx="1"/>
          </p:nvPr>
        </p:nvSpPr>
        <p:spPr>
          <a:xfrm>
            <a:off x="457200" y="914400"/>
            <a:ext cx="5867400" cy="5211763"/>
          </a:xfrm>
        </p:spPr>
        <p:txBody>
          <a:bodyPr/>
          <a:lstStyle/>
          <a:p>
            <a:r>
              <a:rPr lang="en-US" sz="4000" b="1" dirty="0" smtClean="0">
                <a:solidFill>
                  <a:srgbClr val="FFFF00"/>
                </a:solidFill>
                <a:latin typeface="Times New Roman" pitchFamily="18" charset="0"/>
                <a:cs typeface="Times New Roman" pitchFamily="18" charset="0"/>
              </a:rPr>
              <a:t>Soft-bodied</a:t>
            </a:r>
            <a:r>
              <a:rPr lang="en-US" sz="4000" b="1" dirty="0" smtClean="0">
                <a:solidFill>
                  <a:schemeClr val="bg1"/>
                </a:solidFill>
                <a:latin typeface="Times New Roman" pitchFamily="18" charset="0"/>
                <a:cs typeface="Times New Roman" pitchFamily="18" charset="0"/>
              </a:rPr>
              <a:t> </a:t>
            </a:r>
          </a:p>
          <a:p>
            <a:pPr>
              <a:buNone/>
            </a:pPr>
            <a:r>
              <a:rPr lang="en-US" sz="4000" b="1" dirty="0" smtClean="0">
                <a:solidFill>
                  <a:schemeClr val="bg1"/>
                </a:solidFill>
                <a:latin typeface="Times New Roman" pitchFamily="18" charset="0"/>
                <a:cs typeface="Times New Roman" pitchFamily="18" charset="0"/>
              </a:rPr>
              <a:t>  invertebrate</a:t>
            </a:r>
          </a:p>
          <a:p>
            <a:pPr>
              <a:buNone/>
            </a:pPr>
            <a:endParaRPr lang="en-US" b="1" dirty="0" smtClean="0">
              <a:solidFill>
                <a:schemeClr val="bg1"/>
              </a:solidFill>
              <a:latin typeface="Times New Roman" pitchFamily="18" charset="0"/>
              <a:cs typeface="Times New Roman" pitchFamily="18" charset="0"/>
            </a:endParaRPr>
          </a:p>
          <a:p>
            <a:pPr>
              <a:buNone/>
            </a:pPr>
            <a:endParaRPr lang="en-US" b="1" dirty="0" smtClean="0">
              <a:solidFill>
                <a:schemeClr val="bg1"/>
              </a:solidFill>
              <a:latin typeface="Times New Roman" pitchFamily="18" charset="0"/>
              <a:cs typeface="Times New Roman" pitchFamily="18" charset="0"/>
            </a:endParaRPr>
          </a:p>
          <a:p>
            <a:r>
              <a:rPr lang="en-US" sz="3600" b="1" dirty="0" smtClean="0">
                <a:solidFill>
                  <a:schemeClr val="bg1"/>
                </a:solidFill>
                <a:latin typeface="Times New Roman" pitchFamily="18" charset="0"/>
                <a:cs typeface="Times New Roman" pitchFamily="18" charset="0"/>
              </a:rPr>
              <a:t>Covered with protective </a:t>
            </a:r>
            <a:r>
              <a:rPr lang="en-US" sz="4000" b="1" dirty="0" smtClean="0">
                <a:solidFill>
                  <a:srgbClr val="FFFF00"/>
                </a:solidFill>
                <a:latin typeface="Times New Roman" pitchFamily="18" charset="0"/>
                <a:cs typeface="Times New Roman" pitchFamily="18" charset="0"/>
              </a:rPr>
              <a:t>mantle</a:t>
            </a:r>
            <a:r>
              <a:rPr lang="en-US" sz="4000" b="1" dirty="0" smtClean="0">
                <a:solidFill>
                  <a:schemeClr val="bg1"/>
                </a:solidFill>
                <a:latin typeface="Times New Roman" pitchFamily="18" charset="0"/>
                <a:cs typeface="Times New Roman" pitchFamily="18" charset="0"/>
              </a:rPr>
              <a:t> </a:t>
            </a:r>
            <a:r>
              <a:rPr lang="en-US" sz="4000" b="1" dirty="0" smtClean="0">
                <a:solidFill>
                  <a:srgbClr val="FFFF00"/>
                </a:solidFill>
                <a:latin typeface="Times New Roman" pitchFamily="18" charset="0"/>
                <a:cs typeface="Times New Roman" pitchFamily="18" charset="0"/>
              </a:rPr>
              <a:t> </a:t>
            </a:r>
          </a:p>
          <a:p>
            <a:endParaRPr lang="en-US" sz="2400" dirty="0"/>
          </a:p>
        </p:txBody>
      </p:sp>
      <p:pic>
        <p:nvPicPr>
          <p:cNvPr id="717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857884" y="1357298"/>
            <a:ext cx="2745844" cy="2295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91411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A0000"/>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pPr eaLnBrk="1" hangingPunct="1"/>
            <a:r>
              <a:rPr lang="en-US" sz="4800" b="1" dirty="0" smtClean="0">
                <a:solidFill>
                  <a:schemeClr val="bg1"/>
                </a:solidFill>
              </a:rPr>
              <a:t>Mollusk Body Plan</a:t>
            </a:r>
          </a:p>
        </p:txBody>
      </p:sp>
      <p:sp>
        <p:nvSpPr>
          <p:cNvPr id="11267" name="Rectangle 3"/>
          <p:cNvSpPr>
            <a:spLocks noGrp="1" noChangeArrowheads="1"/>
          </p:cNvSpPr>
          <p:nvPr>
            <p:ph sz="quarter" idx="1"/>
          </p:nvPr>
        </p:nvSpPr>
        <p:spPr>
          <a:xfrm>
            <a:off x="357158" y="1357298"/>
            <a:ext cx="8229600" cy="4754563"/>
          </a:xfrm>
        </p:spPr>
        <p:txBody>
          <a:bodyPr/>
          <a:lstStyle/>
          <a:p>
            <a:pPr marL="0" indent="0" eaLnBrk="1" hangingPunct="1">
              <a:buNone/>
            </a:pPr>
            <a:r>
              <a:rPr lang="en-US" b="1" dirty="0" smtClean="0">
                <a:solidFill>
                  <a:schemeClr val="bg1"/>
                </a:solidFill>
              </a:rPr>
              <a:t>All mollusks have a similar body plan with </a:t>
            </a:r>
            <a:r>
              <a:rPr lang="en-US" b="1" dirty="0" smtClean="0">
                <a:solidFill>
                  <a:srgbClr val="FFFF00"/>
                </a:solidFill>
              </a:rPr>
              <a:t>three </a:t>
            </a:r>
            <a:r>
              <a:rPr lang="en-US" b="1" dirty="0" smtClean="0">
                <a:solidFill>
                  <a:schemeClr val="bg1"/>
                </a:solidFill>
              </a:rPr>
              <a:t>main parts:</a:t>
            </a:r>
          </a:p>
          <a:p>
            <a:pPr marL="971550" lvl="1" indent="-514350" eaLnBrk="1" hangingPunct="1">
              <a:buFont typeface="+mj-lt"/>
              <a:buAutoNum type="arabicPeriod"/>
            </a:pPr>
            <a:r>
              <a:rPr lang="en-US" sz="3200" b="1" dirty="0" smtClean="0">
                <a:solidFill>
                  <a:srgbClr val="FFFF00"/>
                </a:solidFill>
              </a:rPr>
              <a:t>Muscular foot </a:t>
            </a:r>
          </a:p>
          <a:p>
            <a:pPr marL="971550" lvl="1" indent="-514350">
              <a:buFont typeface="+mj-lt"/>
              <a:buAutoNum type="arabicPeriod"/>
            </a:pPr>
            <a:r>
              <a:rPr lang="en-US" sz="3200" b="1" dirty="0" smtClean="0">
                <a:solidFill>
                  <a:schemeClr val="bg1"/>
                </a:solidFill>
              </a:rPr>
              <a:t>.</a:t>
            </a:r>
            <a:r>
              <a:rPr lang="en-US" sz="3200" b="1" dirty="0" smtClean="0">
                <a:solidFill>
                  <a:srgbClr val="FFFF00"/>
                </a:solidFill>
              </a:rPr>
              <a:t> Visceral mass </a:t>
            </a:r>
            <a:r>
              <a:rPr lang="en-US" sz="3200" b="1" dirty="0" smtClean="0">
                <a:solidFill>
                  <a:schemeClr val="bg1"/>
                </a:solidFill>
              </a:rPr>
              <a:t>– containing digestive, circulatory, respiratory and reproductive organs</a:t>
            </a:r>
          </a:p>
          <a:p>
            <a:pPr marL="971550" lvl="1" indent="-514350" eaLnBrk="1" hangingPunct="1">
              <a:buFont typeface="+mj-lt"/>
              <a:buAutoNum type="arabicPeriod"/>
            </a:pPr>
            <a:r>
              <a:rPr lang="en-US" sz="3200" b="1" dirty="0" smtClean="0">
                <a:solidFill>
                  <a:srgbClr val="FFFF00"/>
                </a:solidFill>
              </a:rPr>
              <a:t>Mantle</a:t>
            </a:r>
            <a:r>
              <a:rPr lang="en-US" sz="3200" b="1" dirty="0" smtClean="0">
                <a:solidFill>
                  <a:schemeClr val="bg1"/>
                </a:solidFill>
              </a:rPr>
              <a:t>.</a:t>
            </a:r>
          </a:p>
        </p:txBody>
      </p:sp>
    </p:spTree>
    <p:extLst>
      <p:ext uri="{BB962C8B-B14F-4D97-AF65-F5344CB8AC3E}">
        <p14:creationId xmlns="" xmlns:p14="http://schemas.microsoft.com/office/powerpoint/2010/main" val="182698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67">
                                            <p:txEl>
                                              <p:pRg st="1" end="1"/>
                                            </p:txEl>
                                          </p:spTgt>
                                        </p:tgtEl>
                                        <p:attrNameLst>
                                          <p:attrName>style.visibility</p:attrName>
                                        </p:attrNameLst>
                                      </p:cBhvr>
                                      <p:to>
                                        <p:strVal val="visible"/>
                                      </p:to>
                                    </p:set>
                                    <p:animEffect transition="in" filter="fade">
                                      <p:cBhvr>
                                        <p:cTn id="7" dur="1000"/>
                                        <p:tgtEl>
                                          <p:spTgt spid="11267">
                                            <p:txEl>
                                              <p:pRg st="1" end="1"/>
                                            </p:txEl>
                                          </p:spTgt>
                                        </p:tgtEl>
                                      </p:cBhvr>
                                    </p:animEffect>
                                    <p:anim calcmode="lin" valueType="num">
                                      <p:cBhvr>
                                        <p:cTn id="8"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67">
                                            <p:txEl>
                                              <p:pRg st="2" end="2"/>
                                            </p:txEl>
                                          </p:spTgt>
                                        </p:tgtEl>
                                        <p:attrNameLst>
                                          <p:attrName>style.visibility</p:attrName>
                                        </p:attrNameLst>
                                      </p:cBhvr>
                                      <p:to>
                                        <p:strVal val="visible"/>
                                      </p:to>
                                    </p:set>
                                    <p:animEffect transition="in" filter="fade">
                                      <p:cBhvr>
                                        <p:cTn id="14" dur="1000"/>
                                        <p:tgtEl>
                                          <p:spTgt spid="11267">
                                            <p:txEl>
                                              <p:pRg st="2" end="2"/>
                                            </p:txEl>
                                          </p:spTgt>
                                        </p:tgtEl>
                                      </p:cBhvr>
                                    </p:animEffect>
                                    <p:anim calcmode="lin" valueType="num">
                                      <p:cBhvr>
                                        <p:cTn id="15"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267">
                                            <p:txEl>
                                              <p:pRg st="3" end="3"/>
                                            </p:txEl>
                                          </p:spTgt>
                                        </p:tgtEl>
                                        <p:attrNameLst>
                                          <p:attrName>style.visibility</p:attrName>
                                        </p:attrNameLst>
                                      </p:cBhvr>
                                      <p:to>
                                        <p:strVal val="visible"/>
                                      </p:to>
                                    </p:set>
                                    <p:animEffect transition="in" filter="fade">
                                      <p:cBhvr>
                                        <p:cTn id="21" dur="1000"/>
                                        <p:tgtEl>
                                          <p:spTgt spid="11267">
                                            <p:txEl>
                                              <p:pRg st="3" end="3"/>
                                            </p:txEl>
                                          </p:spTgt>
                                        </p:tgtEl>
                                      </p:cBhvr>
                                    </p:animEffect>
                                    <p:anim calcmode="lin" valueType="num">
                                      <p:cBhvr>
                                        <p:cTn id="22"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A0000"/>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eaLnBrk="1" hangingPunct="1"/>
            <a:r>
              <a:rPr lang="en-US" sz="4000" b="1" dirty="0" smtClean="0">
                <a:solidFill>
                  <a:schemeClr val="bg1"/>
                </a:solidFill>
                <a:latin typeface="Times New Roman" pitchFamily="18" charset="0"/>
                <a:cs typeface="Times New Roman" pitchFamily="18" charset="0"/>
              </a:rPr>
              <a:t>Class Gastropoda</a:t>
            </a:r>
          </a:p>
        </p:txBody>
      </p:sp>
      <p:sp>
        <p:nvSpPr>
          <p:cNvPr id="25603" name="Rectangle 3"/>
          <p:cNvSpPr>
            <a:spLocks noGrp="1" noChangeArrowheads="1"/>
          </p:cNvSpPr>
          <p:nvPr>
            <p:ph type="body" sz="half" idx="1"/>
          </p:nvPr>
        </p:nvSpPr>
        <p:spPr>
          <a:xfrm>
            <a:off x="304800" y="1066800"/>
            <a:ext cx="4419600" cy="4953000"/>
          </a:xfrm>
        </p:spPr>
        <p:txBody>
          <a:bodyPr>
            <a:normAutofit/>
          </a:bodyPr>
          <a:lstStyle/>
          <a:p>
            <a:pPr eaLnBrk="1" hangingPunct="1"/>
            <a:r>
              <a:rPr lang="en-US" sz="3600" b="1" dirty="0" err="1" smtClean="0">
                <a:solidFill>
                  <a:schemeClr val="bg1"/>
                </a:solidFill>
                <a:latin typeface="Times New Roman" pitchFamily="18" charset="0"/>
                <a:cs typeface="Times New Roman" pitchFamily="18" charset="0"/>
              </a:rPr>
              <a:t>Gastropoda</a:t>
            </a:r>
            <a:r>
              <a:rPr lang="en-US" sz="3600" b="1" dirty="0" smtClean="0">
                <a:solidFill>
                  <a:schemeClr val="bg1"/>
                </a:solidFill>
                <a:latin typeface="Times New Roman" pitchFamily="18" charset="0"/>
                <a:cs typeface="Times New Roman" pitchFamily="18" charset="0"/>
              </a:rPr>
              <a:t> </a:t>
            </a:r>
          </a:p>
          <a:p>
            <a:pPr eaLnBrk="1" hangingPunct="1"/>
            <a:r>
              <a:rPr lang="en-US" sz="3600" b="1" dirty="0" smtClean="0">
                <a:solidFill>
                  <a:schemeClr val="bg1"/>
                </a:solidFill>
                <a:latin typeface="Times New Roman" pitchFamily="18" charset="0"/>
                <a:cs typeface="Times New Roman" pitchFamily="18" charset="0"/>
              </a:rPr>
              <a:t>is the </a:t>
            </a:r>
            <a:r>
              <a:rPr lang="en-US" sz="3600" b="1" dirty="0" smtClean="0">
                <a:solidFill>
                  <a:srgbClr val="FFFF00"/>
                </a:solidFill>
                <a:latin typeface="Times New Roman" pitchFamily="18" charset="0"/>
                <a:cs typeface="Times New Roman" pitchFamily="18" charset="0"/>
              </a:rPr>
              <a:t>largest</a:t>
            </a:r>
            <a:r>
              <a:rPr lang="en-US" sz="3600" b="1" dirty="0" smtClean="0">
                <a:solidFill>
                  <a:schemeClr val="bg1"/>
                </a:solidFill>
                <a:latin typeface="Times New Roman" pitchFamily="18" charset="0"/>
                <a:cs typeface="Times New Roman" pitchFamily="18" charset="0"/>
              </a:rPr>
              <a:t> of the mollusk classes.</a:t>
            </a:r>
          </a:p>
          <a:p>
            <a:endParaRPr lang="en-US" sz="3600" b="1" dirty="0" smtClean="0">
              <a:solidFill>
                <a:schemeClr val="bg1"/>
              </a:solidFill>
              <a:latin typeface="Times New Roman" pitchFamily="18" charset="0"/>
              <a:cs typeface="Times New Roman" pitchFamily="18" charset="0"/>
            </a:endParaRPr>
          </a:p>
          <a:p>
            <a:r>
              <a:rPr lang="en-US" sz="3600" b="1" dirty="0" smtClean="0">
                <a:solidFill>
                  <a:schemeClr val="bg1"/>
                </a:solidFill>
                <a:latin typeface="Times New Roman" pitchFamily="18" charset="0"/>
                <a:cs typeface="Times New Roman" pitchFamily="18" charset="0"/>
              </a:rPr>
              <a:t>70000 named species.</a:t>
            </a:r>
          </a:p>
          <a:p>
            <a:endParaRPr lang="en-US" b="1" dirty="0" smtClean="0">
              <a:solidFill>
                <a:schemeClr val="bg1"/>
              </a:solidFill>
            </a:endParaRPr>
          </a:p>
        </p:txBody>
      </p:sp>
      <p:pic>
        <p:nvPicPr>
          <p:cNvPr id="25604" name="Picture 7" descr="16_22"/>
          <p:cNvPicPr>
            <a:picLocks noChangeAspect="1" noChangeArrowheads="1"/>
          </p:cNvPicPr>
          <p:nvPr/>
        </p:nvPicPr>
        <p:blipFill>
          <a:blip r:embed="rId3" cstate="print">
            <a:extLst>
              <a:ext uri="{28A0092B-C50C-407E-A947-70E740481C1C}">
                <a14:useLocalDpi xmlns="" xmlns:a14="http://schemas.microsoft.com/office/drawing/2010/main" val="0"/>
              </a:ext>
            </a:extLst>
          </a:blip>
          <a:srcRect t="2127"/>
          <a:stretch>
            <a:fillRect/>
          </a:stretch>
        </p:blipFill>
        <p:spPr bwMode="auto">
          <a:xfrm>
            <a:off x="5286380" y="3643314"/>
            <a:ext cx="3176465" cy="277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5605" name="Picture 6" descr="16_20a"/>
          <p:cNvPicPr>
            <a:picLocks noChangeAspect="1" noChangeArrowheads="1"/>
          </p:cNvPicPr>
          <p:nvPr/>
        </p:nvPicPr>
        <p:blipFill>
          <a:blip r:embed="rId4">
            <a:extLst>
              <a:ext uri="{28A0092B-C50C-407E-A947-70E740481C1C}">
                <a14:useLocalDpi xmlns="" xmlns:a14="http://schemas.microsoft.com/office/drawing/2010/main" val="0"/>
              </a:ext>
            </a:extLst>
          </a:blip>
          <a:srcRect t="1758" b="7034"/>
          <a:stretch>
            <a:fillRect/>
          </a:stretch>
        </p:blipFill>
        <p:spPr bwMode="auto">
          <a:xfrm>
            <a:off x="5214942" y="500042"/>
            <a:ext cx="3194050" cy="3105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6488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fade">
                                      <p:cBhvr>
                                        <p:cTn id="7" dur="1000"/>
                                        <p:tgtEl>
                                          <p:spTgt spid="25603">
                                            <p:txEl>
                                              <p:pRg st="0" end="0"/>
                                            </p:txEl>
                                          </p:spTgt>
                                        </p:tgtEl>
                                      </p:cBhvr>
                                    </p:animEffect>
                                    <p:anim calcmode="lin" valueType="num">
                                      <p:cBhvr>
                                        <p:cTn id="8" dur="10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560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603">
                                            <p:txEl>
                                              <p:pRg st="1" end="1"/>
                                            </p:txEl>
                                          </p:spTgt>
                                        </p:tgtEl>
                                        <p:attrNameLst>
                                          <p:attrName>style.visibility</p:attrName>
                                        </p:attrNameLst>
                                      </p:cBhvr>
                                      <p:to>
                                        <p:strVal val="visible"/>
                                      </p:to>
                                    </p:set>
                                    <p:animEffect transition="in" filter="fade">
                                      <p:cBhvr>
                                        <p:cTn id="14" dur="1000"/>
                                        <p:tgtEl>
                                          <p:spTgt spid="25603">
                                            <p:txEl>
                                              <p:pRg st="1" end="1"/>
                                            </p:txEl>
                                          </p:spTgt>
                                        </p:tgtEl>
                                      </p:cBhvr>
                                    </p:animEffect>
                                    <p:anim calcmode="lin" valueType="num">
                                      <p:cBhvr>
                                        <p:cTn id="15" dur="10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560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603">
                                            <p:txEl>
                                              <p:pRg st="3" end="3"/>
                                            </p:txEl>
                                          </p:spTgt>
                                        </p:tgtEl>
                                        <p:attrNameLst>
                                          <p:attrName>style.visibility</p:attrName>
                                        </p:attrNameLst>
                                      </p:cBhvr>
                                      <p:to>
                                        <p:strVal val="visible"/>
                                      </p:to>
                                    </p:set>
                                    <p:animEffect transition="in" filter="fade">
                                      <p:cBhvr>
                                        <p:cTn id="21" dur="1000"/>
                                        <p:tgtEl>
                                          <p:spTgt spid="25603">
                                            <p:txEl>
                                              <p:pRg st="3" end="3"/>
                                            </p:txEl>
                                          </p:spTgt>
                                        </p:tgtEl>
                                      </p:cBhvr>
                                    </p:animEffect>
                                    <p:anim calcmode="lin" valueType="num">
                                      <p:cBhvr>
                                        <p:cTn id="22" dur="10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560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357422" y="0"/>
            <a:ext cx="45720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600"/>
          </a:p>
        </p:txBody>
      </p:sp>
      <p:sp>
        <p:nvSpPr>
          <p:cNvPr id="8196" name="Text Box 4"/>
          <p:cNvSpPr txBox="1">
            <a:spLocks noChangeArrowheads="1"/>
          </p:cNvSpPr>
          <p:nvPr/>
        </p:nvSpPr>
        <p:spPr bwMode="auto">
          <a:xfrm>
            <a:off x="2571736" y="0"/>
            <a:ext cx="3947491" cy="707886"/>
          </a:xfrm>
          <a:prstGeom prst="rect">
            <a:avLst/>
          </a:prstGeom>
          <a:noFill/>
          <a:ln w="9525">
            <a:noFill/>
            <a:miter lim="800000"/>
            <a:headEnd/>
            <a:tailEnd/>
          </a:ln>
          <a:effectLst/>
        </p:spPr>
        <p:txBody>
          <a:bodyPr wrap="none">
            <a:spAutoFit/>
          </a:bodyPr>
          <a:lstStyle/>
          <a:p>
            <a:r>
              <a:rPr lang="en-US" sz="4000" dirty="0" smtClean="0"/>
              <a:t>Type of Shellfish</a:t>
            </a:r>
            <a:endParaRPr lang="ru-RU" sz="4000" dirty="0"/>
          </a:p>
        </p:txBody>
      </p:sp>
      <p:sp>
        <p:nvSpPr>
          <p:cNvPr id="8197" name="Rectangle 5"/>
          <p:cNvSpPr>
            <a:spLocks noChangeArrowheads="1"/>
          </p:cNvSpPr>
          <p:nvPr/>
        </p:nvSpPr>
        <p:spPr bwMode="auto">
          <a:xfrm>
            <a:off x="0" y="1524000"/>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en-US" sz="3200" dirty="0" smtClean="0"/>
              <a:t>Class </a:t>
            </a:r>
          </a:p>
          <a:p>
            <a:pPr algn="ctr"/>
            <a:r>
              <a:rPr lang="en-US" sz="3200" dirty="0" err="1" smtClean="0"/>
              <a:t>Bivalvia</a:t>
            </a:r>
            <a:endParaRPr lang="ru-RU" sz="3200" dirty="0"/>
          </a:p>
        </p:txBody>
      </p:sp>
      <p:sp>
        <p:nvSpPr>
          <p:cNvPr id="8205" name="Rectangle 13"/>
          <p:cNvSpPr>
            <a:spLocks noChangeArrowheads="1"/>
          </p:cNvSpPr>
          <p:nvPr/>
        </p:nvSpPr>
        <p:spPr bwMode="auto">
          <a:xfrm>
            <a:off x="6248400" y="1500174"/>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en-US" sz="3200" b="1" dirty="0" smtClean="0">
              <a:solidFill>
                <a:srgbClr val="FFFF00"/>
              </a:solidFill>
            </a:endParaRPr>
          </a:p>
          <a:p>
            <a:pPr algn="ctr"/>
            <a:r>
              <a:rPr lang="en-US" sz="2400" b="1" dirty="0" err="1" smtClean="0">
                <a:solidFill>
                  <a:srgbClr val="FF0000"/>
                </a:solidFill>
              </a:rPr>
              <a:t>Cephalopoda</a:t>
            </a:r>
            <a:endParaRPr lang="ru-RU" sz="2400" dirty="0">
              <a:solidFill>
                <a:srgbClr val="FF0000"/>
              </a:solidFill>
            </a:endParaRPr>
          </a:p>
        </p:txBody>
      </p:sp>
      <p:sp>
        <p:nvSpPr>
          <p:cNvPr id="8206" name="Rectangle 14"/>
          <p:cNvSpPr>
            <a:spLocks noChangeArrowheads="1"/>
          </p:cNvSpPr>
          <p:nvPr/>
        </p:nvSpPr>
        <p:spPr bwMode="auto">
          <a:xfrm>
            <a:off x="3124200" y="1524000"/>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en-US" sz="2000" dirty="0" smtClean="0"/>
              <a:t>Class</a:t>
            </a:r>
            <a:r>
              <a:rPr lang="en-US" sz="3200" dirty="0" smtClean="0"/>
              <a:t> </a:t>
            </a:r>
          </a:p>
          <a:p>
            <a:pPr algn="ctr"/>
            <a:r>
              <a:rPr lang="en-US" sz="3200" b="1" dirty="0" err="1" smtClean="0">
                <a:solidFill>
                  <a:srgbClr val="FF0000"/>
                </a:solidFill>
              </a:rPr>
              <a:t>Gastropoda</a:t>
            </a:r>
            <a:r>
              <a:rPr lang="en-US" sz="3200" dirty="0" smtClean="0"/>
              <a:t> </a:t>
            </a:r>
            <a:endParaRPr lang="ru-RU" sz="3200" dirty="0"/>
          </a:p>
        </p:txBody>
      </p:sp>
      <p:sp>
        <p:nvSpPr>
          <p:cNvPr id="8207" name="Line 15"/>
          <p:cNvSpPr>
            <a:spLocks noChangeShapeType="1"/>
          </p:cNvSpPr>
          <p:nvPr/>
        </p:nvSpPr>
        <p:spPr bwMode="auto">
          <a:xfrm flipH="1">
            <a:off x="1447800" y="838200"/>
            <a:ext cx="3200400" cy="609600"/>
          </a:xfrm>
          <a:prstGeom prst="line">
            <a:avLst/>
          </a:prstGeom>
          <a:noFill/>
          <a:ln w="57150">
            <a:solidFill>
              <a:schemeClr val="tx1"/>
            </a:solidFill>
            <a:round/>
            <a:headEnd/>
            <a:tailEnd type="triangle" w="med" len="med"/>
          </a:ln>
          <a:effectLst/>
        </p:spPr>
        <p:txBody>
          <a:bodyPr/>
          <a:lstStyle/>
          <a:p>
            <a:endParaRPr lang="ru-RU"/>
          </a:p>
        </p:txBody>
      </p:sp>
      <p:sp>
        <p:nvSpPr>
          <p:cNvPr id="8208" name="Line 16"/>
          <p:cNvSpPr>
            <a:spLocks noChangeShapeType="1"/>
          </p:cNvSpPr>
          <p:nvPr/>
        </p:nvSpPr>
        <p:spPr bwMode="auto">
          <a:xfrm flipH="1">
            <a:off x="4648200" y="914400"/>
            <a:ext cx="0" cy="533400"/>
          </a:xfrm>
          <a:prstGeom prst="line">
            <a:avLst/>
          </a:prstGeom>
          <a:noFill/>
          <a:ln w="57150">
            <a:solidFill>
              <a:schemeClr val="tx1"/>
            </a:solidFill>
            <a:round/>
            <a:headEnd/>
            <a:tailEnd type="triangle" w="med" len="med"/>
          </a:ln>
          <a:effectLst/>
        </p:spPr>
        <p:txBody>
          <a:bodyPr/>
          <a:lstStyle/>
          <a:p>
            <a:endParaRPr lang="ru-RU"/>
          </a:p>
        </p:txBody>
      </p:sp>
      <p:sp>
        <p:nvSpPr>
          <p:cNvPr id="8209" name="Line 17"/>
          <p:cNvSpPr>
            <a:spLocks noChangeShapeType="1"/>
          </p:cNvSpPr>
          <p:nvPr/>
        </p:nvSpPr>
        <p:spPr bwMode="auto">
          <a:xfrm>
            <a:off x="4643438" y="785794"/>
            <a:ext cx="3124200" cy="609600"/>
          </a:xfrm>
          <a:prstGeom prst="line">
            <a:avLst/>
          </a:prstGeom>
          <a:noFill/>
          <a:ln w="57150">
            <a:solidFill>
              <a:schemeClr val="tx1"/>
            </a:solidFill>
            <a:round/>
            <a:headEnd/>
            <a:tailEnd type="triangle" w="med" len="med"/>
          </a:ln>
          <a:effectLst/>
        </p:spPr>
        <p:txBody>
          <a:bodyPr/>
          <a:lstStyle/>
          <a:p>
            <a:endParaRPr lang="ru-RU"/>
          </a:p>
        </p:txBody>
      </p:sp>
      <p:sp>
        <p:nvSpPr>
          <p:cNvPr id="8210" name="Rectangle 18"/>
          <p:cNvSpPr>
            <a:spLocks noChangeArrowheads="1"/>
          </p:cNvSpPr>
          <p:nvPr/>
        </p:nvSpPr>
        <p:spPr bwMode="auto">
          <a:xfrm>
            <a:off x="0"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2400"/>
          </a:p>
        </p:txBody>
      </p:sp>
      <p:sp>
        <p:nvSpPr>
          <p:cNvPr id="8211" name="Rectangle 19"/>
          <p:cNvSpPr>
            <a:spLocks noChangeArrowheads="1"/>
          </p:cNvSpPr>
          <p:nvPr/>
        </p:nvSpPr>
        <p:spPr bwMode="auto">
          <a:xfrm>
            <a:off x="3071802"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200"/>
          </a:p>
        </p:txBody>
      </p:sp>
      <p:sp>
        <p:nvSpPr>
          <p:cNvPr id="8212" name="Rectangle 20"/>
          <p:cNvSpPr>
            <a:spLocks noChangeArrowheads="1"/>
          </p:cNvSpPr>
          <p:nvPr/>
        </p:nvSpPr>
        <p:spPr bwMode="auto">
          <a:xfrm>
            <a:off x="6248400"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2800"/>
          </a:p>
        </p:txBody>
      </p:sp>
      <p:sp>
        <p:nvSpPr>
          <p:cNvPr id="8217" name="Text Box 25"/>
          <p:cNvSpPr txBox="1">
            <a:spLocks noChangeArrowheads="1"/>
          </p:cNvSpPr>
          <p:nvPr/>
        </p:nvSpPr>
        <p:spPr bwMode="auto">
          <a:xfrm>
            <a:off x="228600" y="4630738"/>
            <a:ext cx="1375569" cy="1384995"/>
          </a:xfrm>
          <a:prstGeom prst="rect">
            <a:avLst/>
          </a:prstGeom>
          <a:noFill/>
          <a:ln w="9525">
            <a:noFill/>
            <a:miter lim="800000"/>
            <a:headEnd/>
            <a:tailEnd/>
          </a:ln>
          <a:effectLst/>
        </p:spPr>
        <p:txBody>
          <a:bodyPr wrap="none">
            <a:spAutoFit/>
          </a:bodyPr>
          <a:lstStyle/>
          <a:p>
            <a:pPr algn="ctr"/>
            <a:r>
              <a:rPr lang="en-US" sz="2800" dirty="0" smtClean="0"/>
              <a:t>Clam</a:t>
            </a:r>
            <a:r>
              <a:rPr lang="ru-RU" sz="2800" dirty="0" smtClean="0"/>
              <a:t>, </a:t>
            </a:r>
            <a:endParaRPr lang="ru-RU" sz="2800" dirty="0"/>
          </a:p>
          <a:p>
            <a:pPr algn="ctr"/>
            <a:r>
              <a:rPr lang="en-US" sz="2800" dirty="0" err="1" smtClean="0"/>
              <a:t>Gyster</a:t>
            </a:r>
            <a:r>
              <a:rPr lang="ru-RU" sz="2800" dirty="0" smtClean="0"/>
              <a:t>,</a:t>
            </a:r>
            <a:endParaRPr lang="ru-RU" sz="2800" dirty="0"/>
          </a:p>
          <a:p>
            <a:pPr algn="ctr"/>
            <a:endParaRPr lang="ru-RU" sz="2800" dirty="0"/>
          </a:p>
        </p:txBody>
      </p:sp>
      <p:sp>
        <p:nvSpPr>
          <p:cNvPr id="8219" name="Text Box 27"/>
          <p:cNvSpPr txBox="1">
            <a:spLocks noChangeArrowheads="1"/>
          </p:cNvSpPr>
          <p:nvPr/>
        </p:nvSpPr>
        <p:spPr bwMode="auto">
          <a:xfrm>
            <a:off x="3810000" y="4630738"/>
            <a:ext cx="1375698" cy="2246769"/>
          </a:xfrm>
          <a:prstGeom prst="rect">
            <a:avLst/>
          </a:prstGeom>
          <a:noFill/>
          <a:ln w="9525">
            <a:noFill/>
            <a:miter lim="800000"/>
            <a:headEnd/>
            <a:tailEnd/>
          </a:ln>
          <a:effectLst/>
        </p:spPr>
        <p:txBody>
          <a:bodyPr wrap="none">
            <a:spAutoFit/>
          </a:bodyPr>
          <a:lstStyle/>
          <a:p>
            <a:pPr algn="ctr"/>
            <a:r>
              <a:rPr lang="en-US" sz="2800" dirty="0" smtClean="0"/>
              <a:t>Slug</a:t>
            </a:r>
            <a:endParaRPr lang="ru-RU" sz="2800" dirty="0"/>
          </a:p>
          <a:p>
            <a:pPr algn="ctr"/>
            <a:endParaRPr lang="ru-RU" sz="2800" dirty="0"/>
          </a:p>
          <a:p>
            <a:pPr algn="ctr"/>
            <a:r>
              <a:rPr lang="en-US" sz="2800" b="1" dirty="0" smtClean="0">
                <a:solidFill>
                  <a:srgbClr val="FF0000"/>
                </a:solidFill>
              </a:rPr>
              <a:t>snails</a:t>
            </a:r>
            <a:r>
              <a:rPr lang="ru-RU" sz="2800" dirty="0" smtClean="0">
                <a:solidFill>
                  <a:srgbClr val="FF0000"/>
                </a:solidFill>
              </a:rPr>
              <a:t>,</a:t>
            </a:r>
            <a:r>
              <a:rPr lang="ru-RU" sz="2800" dirty="0" smtClean="0"/>
              <a:t> </a:t>
            </a:r>
            <a:endParaRPr lang="ru-RU" sz="2800" dirty="0"/>
          </a:p>
          <a:p>
            <a:pPr algn="ctr"/>
            <a:r>
              <a:rPr lang="ru-RU" sz="2800" dirty="0"/>
              <a:t/>
            </a:r>
            <a:br>
              <a:rPr lang="ru-RU" sz="2800" dirty="0"/>
            </a:br>
            <a:endParaRPr lang="ru-RU" sz="2800" dirty="0"/>
          </a:p>
        </p:txBody>
      </p:sp>
      <p:sp>
        <p:nvSpPr>
          <p:cNvPr id="8221" name="Text Box 29"/>
          <p:cNvSpPr txBox="1">
            <a:spLocks noChangeArrowheads="1"/>
          </p:cNvSpPr>
          <p:nvPr/>
        </p:nvSpPr>
        <p:spPr bwMode="auto">
          <a:xfrm>
            <a:off x="6629400" y="4800600"/>
            <a:ext cx="1685077" cy="1384995"/>
          </a:xfrm>
          <a:prstGeom prst="rect">
            <a:avLst/>
          </a:prstGeom>
          <a:noFill/>
          <a:ln w="9525">
            <a:noFill/>
            <a:miter lim="800000"/>
            <a:headEnd/>
            <a:tailEnd/>
          </a:ln>
          <a:effectLst/>
        </p:spPr>
        <p:txBody>
          <a:bodyPr wrap="none">
            <a:spAutoFit/>
          </a:bodyPr>
          <a:lstStyle/>
          <a:p>
            <a:pPr algn="ctr"/>
            <a:r>
              <a:rPr lang="en-US" sz="2800" dirty="0" err="1" smtClean="0"/>
              <a:t>Sguid</a:t>
            </a:r>
            <a:r>
              <a:rPr lang="ru-RU" sz="2800" dirty="0" smtClean="0"/>
              <a:t>,</a:t>
            </a:r>
            <a:endParaRPr lang="ru-RU" sz="2800" dirty="0"/>
          </a:p>
          <a:p>
            <a:pPr algn="ctr"/>
            <a:r>
              <a:rPr lang="en-US" sz="2800" dirty="0" smtClean="0"/>
              <a:t>Octopus</a:t>
            </a:r>
            <a:r>
              <a:rPr lang="ru-RU" sz="2800" dirty="0" smtClean="0"/>
              <a:t>,</a:t>
            </a:r>
            <a:endParaRPr lang="ru-RU" sz="2800" dirty="0"/>
          </a:p>
          <a:p>
            <a:pPr algn="ctr"/>
            <a:r>
              <a:rPr lang="en-US" sz="2800" dirty="0" smtClean="0"/>
              <a:t>cuttlefish</a:t>
            </a:r>
            <a:r>
              <a:rPr lang="ru-RU" sz="2800" dirty="0" smtClean="0"/>
              <a:t> </a:t>
            </a:r>
            <a:endParaRPr lang="ru-RU" sz="2800" dirty="0"/>
          </a:p>
        </p:txBody>
      </p:sp>
      <p:sp>
        <p:nvSpPr>
          <p:cNvPr id="8222" name="Line 30"/>
          <p:cNvSpPr>
            <a:spLocks noChangeShapeType="1"/>
          </p:cNvSpPr>
          <p:nvPr/>
        </p:nvSpPr>
        <p:spPr bwMode="auto">
          <a:xfrm>
            <a:off x="1371600" y="2667000"/>
            <a:ext cx="0" cy="457200"/>
          </a:xfrm>
          <a:prstGeom prst="line">
            <a:avLst/>
          </a:prstGeom>
          <a:noFill/>
          <a:ln w="57150">
            <a:solidFill>
              <a:schemeClr val="tx1"/>
            </a:solidFill>
            <a:round/>
            <a:headEnd/>
            <a:tailEnd type="triangle" w="med" len="med"/>
          </a:ln>
          <a:effectLst/>
        </p:spPr>
        <p:txBody>
          <a:bodyPr/>
          <a:lstStyle/>
          <a:p>
            <a:endParaRPr lang="ru-RU"/>
          </a:p>
        </p:txBody>
      </p:sp>
      <p:sp>
        <p:nvSpPr>
          <p:cNvPr id="8223" name="Line 31"/>
          <p:cNvSpPr>
            <a:spLocks noChangeShapeType="1"/>
          </p:cNvSpPr>
          <p:nvPr/>
        </p:nvSpPr>
        <p:spPr bwMode="auto">
          <a:xfrm>
            <a:off x="7772400" y="2667000"/>
            <a:ext cx="0" cy="457200"/>
          </a:xfrm>
          <a:prstGeom prst="line">
            <a:avLst/>
          </a:prstGeom>
          <a:noFill/>
          <a:ln w="57150">
            <a:solidFill>
              <a:schemeClr val="tx1"/>
            </a:solidFill>
            <a:round/>
            <a:headEnd/>
            <a:tailEnd type="triangle" w="med" len="med"/>
          </a:ln>
          <a:effectLst/>
        </p:spPr>
        <p:txBody>
          <a:bodyPr/>
          <a:lstStyle/>
          <a:p>
            <a:endParaRPr lang="ru-RU"/>
          </a:p>
        </p:txBody>
      </p:sp>
      <p:sp>
        <p:nvSpPr>
          <p:cNvPr id="8224" name="Line 32"/>
          <p:cNvSpPr>
            <a:spLocks noChangeShapeType="1"/>
          </p:cNvSpPr>
          <p:nvPr/>
        </p:nvSpPr>
        <p:spPr bwMode="auto">
          <a:xfrm>
            <a:off x="4572000" y="2667000"/>
            <a:ext cx="0" cy="457200"/>
          </a:xfrm>
          <a:prstGeom prst="line">
            <a:avLst/>
          </a:prstGeom>
          <a:noFill/>
          <a:ln w="57150">
            <a:solidFill>
              <a:schemeClr val="tx1"/>
            </a:solidFill>
            <a:round/>
            <a:headEnd/>
            <a:tailEnd type="triangle" w="med" len="med"/>
          </a:ln>
          <a:effectLst/>
        </p:spPr>
        <p:txBody>
          <a:bodyPr/>
          <a:lstStyle/>
          <a:p>
            <a:endParaRPr lang="ru-RU"/>
          </a:p>
        </p:txBody>
      </p:sp>
      <p:pic>
        <p:nvPicPr>
          <p:cNvPr id="8225" name="Picture 33" descr="10"/>
          <p:cNvPicPr>
            <a:picLocks noChangeAspect="1" noChangeArrowheads="1"/>
          </p:cNvPicPr>
          <p:nvPr/>
        </p:nvPicPr>
        <p:blipFill>
          <a:blip r:embed="rId2"/>
          <a:srcRect/>
          <a:stretch>
            <a:fillRect/>
          </a:stretch>
        </p:blipFill>
        <p:spPr bwMode="auto">
          <a:xfrm>
            <a:off x="457200" y="3200400"/>
            <a:ext cx="2124075" cy="1257300"/>
          </a:xfrm>
          <a:prstGeom prst="rect">
            <a:avLst/>
          </a:prstGeom>
          <a:noFill/>
        </p:spPr>
      </p:pic>
      <p:pic>
        <p:nvPicPr>
          <p:cNvPr id="8226" name="Picture 34" descr="11"/>
          <p:cNvPicPr>
            <a:picLocks noChangeAspect="1" noChangeArrowheads="1"/>
          </p:cNvPicPr>
          <p:nvPr/>
        </p:nvPicPr>
        <p:blipFill>
          <a:blip r:embed="rId3"/>
          <a:srcRect/>
          <a:stretch>
            <a:fillRect/>
          </a:stretch>
        </p:blipFill>
        <p:spPr bwMode="auto">
          <a:xfrm>
            <a:off x="3505200" y="3200400"/>
            <a:ext cx="2124075" cy="1266825"/>
          </a:xfrm>
          <a:prstGeom prst="rect">
            <a:avLst/>
          </a:prstGeom>
          <a:noFill/>
        </p:spPr>
      </p:pic>
      <p:pic>
        <p:nvPicPr>
          <p:cNvPr id="8227" name="Picture 35" descr="12"/>
          <p:cNvPicPr>
            <a:picLocks noChangeAspect="1" noChangeArrowheads="1"/>
          </p:cNvPicPr>
          <p:nvPr/>
        </p:nvPicPr>
        <p:blipFill>
          <a:blip r:embed="rId4"/>
          <a:srcRect/>
          <a:stretch>
            <a:fillRect/>
          </a:stretch>
        </p:blipFill>
        <p:spPr bwMode="auto">
          <a:xfrm>
            <a:off x="6553200" y="3200400"/>
            <a:ext cx="2124075" cy="12858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438400" y="0"/>
            <a:ext cx="45720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600"/>
          </a:p>
        </p:txBody>
      </p:sp>
      <p:sp>
        <p:nvSpPr>
          <p:cNvPr id="8196" name="Text Box 4"/>
          <p:cNvSpPr txBox="1">
            <a:spLocks noChangeArrowheads="1"/>
          </p:cNvSpPr>
          <p:nvPr/>
        </p:nvSpPr>
        <p:spPr bwMode="auto">
          <a:xfrm>
            <a:off x="2571736" y="0"/>
            <a:ext cx="184731" cy="707886"/>
          </a:xfrm>
          <a:prstGeom prst="rect">
            <a:avLst/>
          </a:prstGeom>
          <a:noFill/>
          <a:ln w="9525">
            <a:noFill/>
            <a:miter lim="800000"/>
            <a:headEnd/>
            <a:tailEnd/>
          </a:ln>
          <a:effectLst/>
        </p:spPr>
        <p:txBody>
          <a:bodyPr wrap="none">
            <a:spAutoFit/>
          </a:bodyPr>
          <a:lstStyle/>
          <a:p>
            <a:endParaRPr lang="ru-RU" sz="4000" dirty="0"/>
          </a:p>
        </p:txBody>
      </p:sp>
      <p:sp>
        <p:nvSpPr>
          <p:cNvPr id="8197" name="Rectangle 5"/>
          <p:cNvSpPr>
            <a:spLocks noChangeArrowheads="1"/>
          </p:cNvSpPr>
          <p:nvPr/>
        </p:nvSpPr>
        <p:spPr bwMode="auto">
          <a:xfrm>
            <a:off x="0" y="1524000"/>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200" dirty="0"/>
          </a:p>
          <a:p>
            <a:pPr algn="ctr"/>
            <a:endParaRPr lang="ru-RU" sz="3200" dirty="0"/>
          </a:p>
        </p:txBody>
      </p:sp>
      <p:sp>
        <p:nvSpPr>
          <p:cNvPr id="8205" name="Rectangle 13"/>
          <p:cNvSpPr>
            <a:spLocks noChangeArrowheads="1"/>
          </p:cNvSpPr>
          <p:nvPr/>
        </p:nvSpPr>
        <p:spPr bwMode="auto">
          <a:xfrm>
            <a:off x="6248400" y="1524000"/>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200" dirty="0"/>
          </a:p>
        </p:txBody>
      </p:sp>
      <p:sp>
        <p:nvSpPr>
          <p:cNvPr id="8206" name="Rectangle 14"/>
          <p:cNvSpPr>
            <a:spLocks noChangeArrowheads="1"/>
          </p:cNvSpPr>
          <p:nvPr/>
        </p:nvSpPr>
        <p:spPr bwMode="auto">
          <a:xfrm>
            <a:off x="3143240" y="1500174"/>
            <a:ext cx="2895600" cy="1143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200" dirty="0"/>
          </a:p>
        </p:txBody>
      </p:sp>
      <p:sp>
        <p:nvSpPr>
          <p:cNvPr id="8207" name="Line 15"/>
          <p:cNvSpPr>
            <a:spLocks noChangeShapeType="1"/>
          </p:cNvSpPr>
          <p:nvPr/>
        </p:nvSpPr>
        <p:spPr bwMode="auto">
          <a:xfrm flipH="1">
            <a:off x="1447800" y="838200"/>
            <a:ext cx="3200400" cy="609600"/>
          </a:xfrm>
          <a:prstGeom prst="line">
            <a:avLst/>
          </a:prstGeom>
          <a:noFill/>
          <a:ln w="57150">
            <a:solidFill>
              <a:schemeClr val="tx1"/>
            </a:solidFill>
            <a:round/>
            <a:headEnd/>
            <a:tailEnd type="triangle" w="med" len="med"/>
          </a:ln>
          <a:effectLst/>
        </p:spPr>
        <p:txBody>
          <a:bodyPr/>
          <a:lstStyle/>
          <a:p>
            <a:endParaRPr lang="ru-RU"/>
          </a:p>
        </p:txBody>
      </p:sp>
      <p:sp>
        <p:nvSpPr>
          <p:cNvPr id="8208" name="Line 16"/>
          <p:cNvSpPr>
            <a:spLocks noChangeShapeType="1"/>
          </p:cNvSpPr>
          <p:nvPr/>
        </p:nvSpPr>
        <p:spPr bwMode="auto">
          <a:xfrm flipH="1">
            <a:off x="4648200" y="914400"/>
            <a:ext cx="0" cy="533400"/>
          </a:xfrm>
          <a:prstGeom prst="line">
            <a:avLst/>
          </a:prstGeom>
          <a:noFill/>
          <a:ln w="57150">
            <a:solidFill>
              <a:schemeClr val="tx1"/>
            </a:solidFill>
            <a:round/>
            <a:headEnd/>
            <a:tailEnd type="triangle" w="med" len="med"/>
          </a:ln>
          <a:effectLst/>
        </p:spPr>
        <p:txBody>
          <a:bodyPr/>
          <a:lstStyle/>
          <a:p>
            <a:endParaRPr lang="ru-RU"/>
          </a:p>
        </p:txBody>
      </p:sp>
      <p:sp>
        <p:nvSpPr>
          <p:cNvPr id="8209" name="Line 17"/>
          <p:cNvSpPr>
            <a:spLocks noChangeShapeType="1"/>
          </p:cNvSpPr>
          <p:nvPr/>
        </p:nvSpPr>
        <p:spPr bwMode="auto">
          <a:xfrm>
            <a:off x="4643438" y="785794"/>
            <a:ext cx="3124200" cy="609600"/>
          </a:xfrm>
          <a:prstGeom prst="line">
            <a:avLst/>
          </a:prstGeom>
          <a:noFill/>
          <a:ln w="57150">
            <a:solidFill>
              <a:schemeClr val="tx1"/>
            </a:solidFill>
            <a:round/>
            <a:headEnd/>
            <a:tailEnd type="triangle" w="med" len="med"/>
          </a:ln>
          <a:effectLst/>
        </p:spPr>
        <p:txBody>
          <a:bodyPr/>
          <a:lstStyle/>
          <a:p>
            <a:endParaRPr lang="ru-RU"/>
          </a:p>
        </p:txBody>
      </p:sp>
      <p:sp>
        <p:nvSpPr>
          <p:cNvPr id="8210" name="Rectangle 18"/>
          <p:cNvSpPr>
            <a:spLocks noChangeArrowheads="1"/>
          </p:cNvSpPr>
          <p:nvPr/>
        </p:nvSpPr>
        <p:spPr bwMode="auto">
          <a:xfrm>
            <a:off x="0"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2400"/>
          </a:p>
        </p:txBody>
      </p:sp>
      <p:sp>
        <p:nvSpPr>
          <p:cNvPr id="8211" name="Rectangle 19"/>
          <p:cNvSpPr>
            <a:spLocks noChangeArrowheads="1"/>
          </p:cNvSpPr>
          <p:nvPr/>
        </p:nvSpPr>
        <p:spPr bwMode="auto">
          <a:xfrm>
            <a:off x="3124200"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3200"/>
          </a:p>
        </p:txBody>
      </p:sp>
      <p:sp>
        <p:nvSpPr>
          <p:cNvPr id="8212" name="Rectangle 20"/>
          <p:cNvSpPr>
            <a:spLocks noChangeArrowheads="1"/>
          </p:cNvSpPr>
          <p:nvPr/>
        </p:nvSpPr>
        <p:spPr bwMode="auto">
          <a:xfrm>
            <a:off x="6248400" y="3124200"/>
            <a:ext cx="2895600" cy="3733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endParaRPr lang="ru-RU" sz="2800"/>
          </a:p>
        </p:txBody>
      </p:sp>
      <p:sp>
        <p:nvSpPr>
          <p:cNvPr id="8217" name="Text Box 25"/>
          <p:cNvSpPr txBox="1">
            <a:spLocks noChangeArrowheads="1"/>
          </p:cNvSpPr>
          <p:nvPr/>
        </p:nvSpPr>
        <p:spPr bwMode="auto">
          <a:xfrm>
            <a:off x="228600" y="4630738"/>
            <a:ext cx="184731" cy="523220"/>
          </a:xfrm>
          <a:prstGeom prst="rect">
            <a:avLst/>
          </a:prstGeom>
          <a:noFill/>
          <a:ln w="9525">
            <a:noFill/>
            <a:miter lim="800000"/>
            <a:headEnd/>
            <a:tailEnd/>
          </a:ln>
          <a:effectLst/>
        </p:spPr>
        <p:txBody>
          <a:bodyPr wrap="none">
            <a:spAutoFit/>
          </a:bodyPr>
          <a:lstStyle/>
          <a:p>
            <a:pPr algn="ctr"/>
            <a:endParaRPr lang="ru-RU" sz="2800" dirty="0"/>
          </a:p>
        </p:txBody>
      </p:sp>
      <p:sp>
        <p:nvSpPr>
          <p:cNvPr id="8222" name="Line 30"/>
          <p:cNvSpPr>
            <a:spLocks noChangeShapeType="1"/>
          </p:cNvSpPr>
          <p:nvPr/>
        </p:nvSpPr>
        <p:spPr bwMode="auto">
          <a:xfrm>
            <a:off x="1371600" y="2667000"/>
            <a:ext cx="0" cy="457200"/>
          </a:xfrm>
          <a:prstGeom prst="line">
            <a:avLst/>
          </a:prstGeom>
          <a:noFill/>
          <a:ln w="57150">
            <a:solidFill>
              <a:schemeClr val="tx1"/>
            </a:solidFill>
            <a:round/>
            <a:headEnd/>
            <a:tailEnd type="triangle" w="med" len="med"/>
          </a:ln>
          <a:effectLst/>
        </p:spPr>
        <p:txBody>
          <a:bodyPr/>
          <a:lstStyle/>
          <a:p>
            <a:endParaRPr lang="ru-RU"/>
          </a:p>
        </p:txBody>
      </p:sp>
      <p:sp>
        <p:nvSpPr>
          <p:cNvPr id="8223" name="Line 31"/>
          <p:cNvSpPr>
            <a:spLocks noChangeShapeType="1"/>
          </p:cNvSpPr>
          <p:nvPr/>
        </p:nvSpPr>
        <p:spPr bwMode="auto">
          <a:xfrm>
            <a:off x="7772400" y="2667000"/>
            <a:ext cx="0" cy="457200"/>
          </a:xfrm>
          <a:prstGeom prst="line">
            <a:avLst/>
          </a:prstGeom>
          <a:noFill/>
          <a:ln w="57150">
            <a:solidFill>
              <a:schemeClr val="tx1"/>
            </a:solidFill>
            <a:round/>
            <a:headEnd/>
            <a:tailEnd type="triangle" w="med" len="med"/>
          </a:ln>
          <a:effectLst/>
        </p:spPr>
        <p:txBody>
          <a:bodyPr/>
          <a:lstStyle/>
          <a:p>
            <a:endParaRPr lang="ru-RU"/>
          </a:p>
        </p:txBody>
      </p:sp>
      <p:sp>
        <p:nvSpPr>
          <p:cNvPr id="8224" name="Line 32"/>
          <p:cNvSpPr>
            <a:spLocks noChangeShapeType="1"/>
          </p:cNvSpPr>
          <p:nvPr/>
        </p:nvSpPr>
        <p:spPr bwMode="auto">
          <a:xfrm>
            <a:off x="4572000" y="2667000"/>
            <a:ext cx="0" cy="457200"/>
          </a:xfrm>
          <a:prstGeom prst="line">
            <a:avLst/>
          </a:prstGeom>
          <a:noFill/>
          <a:ln w="57150">
            <a:solidFill>
              <a:schemeClr val="tx1"/>
            </a:solidFill>
            <a:round/>
            <a:headEnd/>
            <a:tailEnd type="triangle" w="med" len="med"/>
          </a:ln>
          <a:effectLst/>
        </p:spPr>
        <p:txBody>
          <a:bodyPr/>
          <a:lstStyle/>
          <a:p>
            <a:endParaRPr lang="ru-RU"/>
          </a:p>
        </p:txBody>
      </p:sp>
      <p:pic>
        <p:nvPicPr>
          <p:cNvPr id="8225" name="Picture 33" descr="10"/>
          <p:cNvPicPr>
            <a:picLocks noChangeAspect="1" noChangeArrowheads="1"/>
          </p:cNvPicPr>
          <p:nvPr/>
        </p:nvPicPr>
        <p:blipFill>
          <a:blip r:embed="rId2"/>
          <a:srcRect/>
          <a:stretch>
            <a:fillRect/>
          </a:stretch>
        </p:blipFill>
        <p:spPr bwMode="auto">
          <a:xfrm>
            <a:off x="457200" y="3200400"/>
            <a:ext cx="2124075" cy="1257300"/>
          </a:xfrm>
          <a:prstGeom prst="rect">
            <a:avLst/>
          </a:prstGeom>
          <a:noFill/>
        </p:spPr>
      </p:pic>
      <p:pic>
        <p:nvPicPr>
          <p:cNvPr id="8226" name="Picture 34" descr="11"/>
          <p:cNvPicPr>
            <a:picLocks noChangeAspect="1" noChangeArrowheads="1"/>
          </p:cNvPicPr>
          <p:nvPr/>
        </p:nvPicPr>
        <p:blipFill>
          <a:blip r:embed="rId3"/>
          <a:srcRect/>
          <a:stretch>
            <a:fillRect/>
          </a:stretch>
        </p:blipFill>
        <p:spPr bwMode="auto">
          <a:xfrm>
            <a:off x="3505200" y="3200400"/>
            <a:ext cx="2124075" cy="1266825"/>
          </a:xfrm>
          <a:prstGeom prst="rect">
            <a:avLst/>
          </a:prstGeom>
          <a:noFill/>
        </p:spPr>
      </p:pic>
      <p:pic>
        <p:nvPicPr>
          <p:cNvPr id="8227" name="Picture 35" descr="12"/>
          <p:cNvPicPr>
            <a:picLocks noChangeAspect="1" noChangeArrowheads="1"/>
          </p:cNvPicPr>
          <p:nvPr/>
        </p:nvPicPr>
        <p:blipFill>
          <a:blip r:embed="rId4"/>
          <a:srcRect/>
          <a:stretch>
            <a:fillRect/>
          </a:stretch>
        </p:blipFill>
        <p:spPr bwMode="auto">
          <a:xfrm>
            <a:off x="6553200" y="3200400"/>
            <a:ext cx="2124075" cy="12858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685800" y="0"/>
            <a:ext cx="76200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a:r>
              <a:rPr lang="en-US" sz="3200" dirty="0" smtClean="0"/>
              <a:t>Check of knowledge</a:t>
            </a:r>
            <a:r>
              <a:rPr lang="ru-RU" sz="3200" dirty="0" smtClean="0"/>
              <a:t>. </a:t>
            </a:r>
            <a:r>
              <a:rPr lang="en-US" sz="3200" dirty="0" smtClean="0"/>
              <a:t>Fourth excess</a:t>
            </a:r>
            <a:endParaRPr lang="ru-RU" sz="3200" dirty="0"/>
          </a:p>
        </p:txBody>
      </p:sp>
      <p:sp>
        <p:nvSpPr>
          <p:cNvPr id="7173" name="Line 5"/>
          <p:cNvSpPr>
            <a:spLocks noChangeShapeType="1"/>
          </p:cNvSpPr>
          <p:nvPr/>
        </p:nvSpPr>
        <p:spPr bwMode="auto">
          <a:xfrm>
            <a:off x="0" y="1066800"/>
            <a:ext cx="9144000" cy="0"/>
          </a:xfrm>
          <a:prstGeom prst="line">
            <a:avLst/>
          </a:prstGeom>
          <a:noFill/>
          <a:ln w="57150">
            <a:solidFill>
              <a:schemeClr val="tx1"/>
            </a:solidFill>
            <a:round/>
            <a:headEnd/>
            <a:tailEnd/>
          </a:ln>
          <a:effectLst/>
        </p:spPr>
        <p:txBody>
          <a:bodyPr/>
          <a:lstStyle/>
          <a:p>
            <a:endParaRPr lang="ru-RU"/>
          </a:p>
        </p:txBody>
      </p:sp>
      <p:sp>
        <p:nvSpPr>
          <p:cNvPr id="7174" name="Line 6"/>
          <p:cNvSpPr>
            <a:spLocks noChangeShapeType="1"/>
          </p:cNvSpPr>
          <p:nvPr/>
        </p:nvSpPr>
        <p:spPr bwMode="auto">
          <a:xfrm>
            <a:off x="0" y="2819400"/>
            <a:ext cx="9144000" cy="0"/>
          </a:xfrm>
          <a:prstGeom prst="line">
            <a:avLst/>
          </a:prstGeom>
          <a:noFill/>
          <a:ln w="57150">
            <a:solidFill>
              <a:schemeClr val="tx1"/>
            </a:solidFill>
            <a:round/>
            <a:headEnd/>
            <a:tailEnd/>
          </a:ln>
          <a:effectLst/>
        </p:spPr>
        <p:txBody>
          <a:bodyPr/>
          <a:lstStyle/>
          <a:p>
            <a:endParaRPr lang="ru-RU"/>
          </a:p>
        </p:txBody>
      </p:sp>
      <p:sp>
        <p:nvSpPr>
          <p:cNvPr id="7175" name="Line 7"/>
          <p:cNvSpPr>
            <a:spLocks noChangeShapeType="1"/>
          </p:cNvSpPr>
          <p:nvPr/>
        </p:nvSpPr>
        <p:spPr bwMode="auto">
          <a:xfrm>
            <a:off x="0" y="3048000"/>
            <a:ext cx="9144000" cy="0"/>
          </a:xfrm>
          <a:prstGeom prst="line">
            <a:avLst/>
          </a:prstGeom>
          <a:noFill/>
          <a:ln w="57150">
            <a:solidFill>
              <a:schemeClr val="tx1"/>
            </a:solidFill>
            <a:round/>
            <a:headEnd/>
            <a:tailEnd/>
          </a:ln>
          <a:effectLst/>
        </p:spPr>
        <p:txBody>
          <a:bodyPr/>
          <a:lstStyle/>
          <a:p>
            <a:endParaRPr lang="ru-RU"/>
          </a:p>
        </p:txBody>
      </p:sp>
      <p:sp>
        <p:nvSpPr>
          <p:cNvPr id="7176" name="Line 8"/>
          <p:cNvSpPr>
            <a:spLocks noChangeShapeType="1"/>
          </p:cNvSpPr>
          <p:nvPr/>
        </p:nvSpPr>
        <p:spPr bwMode="auto">
          <a:xfrm>
            <a:off x="0" y="4648200"/>
            <a:ext cx="9144000" cy="0"/>
          </a:xfrm>
          <a:prstGeom prst="line">
            <a:avLst/>
          </a:prstGeom>
          <a:noFill/>
          <a:ln w="57150">
            <a:solidFill>
              <a:schemeClr val="tx1"/>
            </a:solidFill>
            <a:round/>
            <a:headEnd/>
            <a:tailEnd/>
          </a:ln>
          <a:effectLst/>
        </p:spPr>
        <p:txBody>
          <a:bodyPr/>
          <a:lstStyle/>
          <a:p>
            <a:endParaRPr lang="ru-RU"/>
          </a:p>
        </p:txBody>
      </p:sp>
      <p:sp>
        <p:nvSpPr>
          <p:cNvPr id="7177" name="Line 9"/>
          <p:cNvSpPr>
            <a:spLocks noChangeShapeType="1"/>
          </p:cNvSpPr>
          <p:nvPr/>
        </p:nvSpPr>
        <p:spPr bwMode="auto">
          <a:xfrm>
            <a:off x="0" y="4953000"/>
            <a:ext cx="9144000" cy="0"/>
          </a:xfrm>
          <a:prstGeom prst="line">
            <a:avLst/>
          </a:prstGeom>
          <a:noFill/>
          <a:ln w="57150">
            <a:solidFill>
              <a:schemeClr val="tx1"/>
            </a:solidFill>
            <a:round/>
            <a:headEnd/>
            <a:tailEnd/>
          </a:ln>
          <a:effectLst/>
        </p:spPr>
        <p:txBody>
          <a:bodyPr/>
          <a:lstStyle/>
          <a:p>
            <a:endParaRPr lang="ru-RU"/>
          </a:p>
        </p:txBody>
      </p:sp>
      <p:sp>
        <p:nvSpPr>
          <p:cNvPr id="7178" name="Line 10"/>
          <p:cNvSpPr>
            <a:spLocks noChangeShapeType="1"/>
          </p:cNvSpPr>
          <p:nvPr/>
        </p:nvSpPr>
        <p:spPr bwMode="auto">
          <a:xfrm>
            <a:off x="0" y="6553200"/>
            <a:ext cx="9144000" cy="0"/>
          </a:xfrm>
          <a:prstGeom prst="line">
            <a:avLst/>
          </a:prstGeom>
          <a:noFill/>
          <a:ln w="57150">
            <a:solidFill>
              <a:schemeClr val="tx1"/>
            </a:solidFill>
            <a:round/>
            <a:headEnd/>
            <a:tailEnd/>
          </a:ln>
          <a:effectLst/>
        </p:spPr>
        <p:txBody>
          <a:bodyPr/>
          <a:lstStyle/>
          <a:p>
            <a:endParaRPr lang="ru-RU"/>
          </a:p>
        </p:txBody>
      </p:sp>
      <p:pic>
        <p:nvPicPr>
          <p:cNvPr id="7184" name="Picture 16"/>
          <p:cNvPicPr>
            <a:picLocks noChangeAspect="1" noChangeArrowheads="1"/>
          </p:cNvPicPr>
          <p:nvPr/>
        </p:nvPicPr>
        <p:blipFill>
          <a:blip r:embed="rId2"/>
          <a:srcRect/>
          <a:stretch>
            <a:fillRect/>
          </a:stretch>
        </p:blipFill>
        <p:spPr bwMode="auto">
          <a:xfrm>
            <a:off x="2209800" y="3276600"/>
            <a:ext cx="1957388" cy="1211263"/>
          </a:xfrm>
          <a:prstGeom prst="rect">
            <a:avLst/>
          </a:prstGeom>
          <a:noFill/>
          <a:ln w="9525">
            <a:noFill/>
            <a:miter lim="800000"/>
            <a:headEnd/>
            <a:tailEnd/>
          </a:ln>
          <a:effectLst/>
        </p:spPr>
      </p:pic>
      <p:pic>
        <p:nvPicPr>
          <p:cNvPr id="7190" name="Picture 22"/>
          <p:cNvPicPr>
            <a:picLocks noChangeAspect="1" noChangeArrowheads="1"/>
          </p:cNvPicPr>
          <p:nvPr/>
        </p:nvPicPr>
        <p:blipFill>
          <a:blip r:embed="rId3"/>
          <a:srcRect/>
          <a:stretch>
            <a:fillRect/>
          </a:stretch>
        </p:blipFill>
        <p:spPr bwMode="auto">
          <a:xfrm>
            <a:off x="6858000" y="5029200"/>
            <a:ext cx="2014538" cy="1335088"/>
          </a:xfrm>
          <a:prstGeom prst="rect">
            <a:avLst/>
          </a:prstGeom>
          <a:noFill/>
          <a:ln w="9525">
            <a:noFill/>
            <a:miter lim="800000"/>
            <a:headEnd/>
            <a:tailEnd/>
          </a:ln>
          <a:effectLst/>
        </p:spPr>
      </p:pic>
      <p:pic>
        <p:nvPicPr>
          <p:cNvPr id="7194" name="Picture 26" descr="1"/>
          <p:cNvPicPr>
            <a:picLocks noChangeAspect="1" noChangeArrowheads="1"/>
          </p:cNvPicPr>
          <p:nvPr/>
        </p:nvPicPr>
        <p:blipFill>
          <a:blip r:embed="rId4"/>
          <a:srcRect/>
          <a:stretch>
            <a:fillRect/>
          </a:stretch>
        </p:blipFill>
        <p:spPr bwMode="auto">
          <a:xfrm>
            <a:off x="0" y="1219200"/>
            <a:ext cx="1905000" cy="1371600"/>
          </a:xfrm>
          <a:prstGeom prst="rect">
            <a:avLst/>
          </a:prstGeom>
          <a:noFill/>
        </p:spPr>
      </p:pic>
      <p:pic>
        <p:nvPicPr>
          <p:cNvPr id="7195" name="Picture 27" descr="2"/>
          <p:cNvPicPr>
            <a:picLocks noChangeAspect="1" noChangeArrowheads="1"/>
          </p:cNvPicPr>
          <p:nvPr/>
        </p:nvPicPr>
        <p:blipFill>
          <a:blip r:embed="rId5"/>
          <a:srcRect/>
          <a:stretch>
            <a:fillRect/>
          </a:stretch>
        </p:blipFill>
        <p:spPr bwMode="auto">
          <a:xfrm>
            <a:off x="2133600" y="1219200"/>
            <a:ext cx="1981200" cy="1306513"/>
          </a:xfrm>
          <a:prstGeom prst="rect">
            <a:avLst/>
          </a:prstGeom>
          <a:noFill/>
        </p:spPr>
      </p:pic>
      <p:pic>
        <p:nvPicPr>
          <p:cNvPr id="7196" name="Picture 28" descr="3"/>
          <p:cNvPicPr>
            <a:picLocks noChangeAspect="1" noChangeArrowheads="1"/>
          </p:cNvPicPr>
          <p:nvPr/>
        </p:nvPicPr>
        <p:blipFill>
          <a:blip r:embed="rId6"/>
          <a:srcRect/>
          <a:stretch>
            <a:fillRect/>
          </a:stretch>
        </p:blipFill>
        <p:spPr bwMode="auto">
          <a:xfrm>
            <a:off x="7010400" y="1219200"/>
            <a:ext cx="1828800" cy="1268413"/>
          </a:xfrm>
          <a:prstGeom prst="rect">
            <a:avLst/>
          </a:prstGeom>
          <a:noFill/>
        </p:spPr>
      </p:pic>
      <p:pic>
        <p:nvPicPr>
          <p:cNvPr id="7197" name="Picture 29" descr="4"/>
          <p:cNvPicPr>
            <a:picLocks noChangeAspect="1" noChangeArrowheads="1"/>
          </p:cNvPicPr>
          <p:nvPr/>
        </p:nvPicPr>
        <p:blipFill>
          <a:blip r:embed="rId7"/>
          <a:srcRect/>
          <a:stretch>
            <a:fillRect/>
          </a:stretch>
        </p:blipFill>
        <p:spPr bwMode="auto">
          <a:xfrm>
            <a:off x="0" y="3200400"/>
            <a:ext cx="1981200" cy="1268413"/>
          </a:xfrm>
          <a:prstGeom prst="rect">
            <a:avLst/>
          </a:prstGeom>
          <a:noFill/>
        </p:spPr>
      </p:pic>
      <p:pic>
        <p:nvPicPr>
          <p:cNvPr id="7198" name="Picture 30" descr="5"/>
          <p:cNvPicPr>
            <a:picLocks noChangeAspect="1" noChangeArrowheads="1"/>
          </p:cNvPicPr>
          <p:nvPr/>
        </p:nvPicPr>
        <p:blipFill>
          <a:blip r:embed="rId8"/>
          <a:srcRect/>
          <a:stretch>
            <a:fillRect/>
          </a:stretch>
        </p:blipFill>
        <p:spPr bwMode="auto">
          <a:xfrm>
            <a:off x="4648200" y="3200400"/>
            <a:ext cx="2057400" cy="1287463"/>
          </a:xfrm>
          <a:prstGeom prst="rect">
            <a:avLst/>
          </a:prstGeom>
          <a:noFill/>
        </p:spPr>
      </p:pic>
      <p:pic>
        <p:nvPicPr>
          <p:cNvPr id="7199" name="Picture 31" descr="6"/>
          <p:cNvPicPr>
            <a:picLocks noChangeAspect="1" noChangeArrowheads="1"/>
          </p:cNvPicPr>
          <p:nvPr/>
        </p:nvPicPr>
        <p:blipFill>
          <a:blip r:embed="rId9"/>
          <a:srcRect/>
          <a:stretch>
            <a:fillRect/>
          </a:stretch>
        </p:blipFill>
        <p:spPr bwMode="auto">
          <a:xfrm>
            <a:off x="6934200" y="3200400"/>
            <a:ext cx="1905000" cy="1219200"/>
          </a:xfrm>
          <a:prstGeom prst="rect">
            <a:avLst/>
          </a:prstGeom>
          <a:noFill/>
        </p:spPr>
      </p:pic>
      <p:pic>
        <p:nvPicPr>
          <p:cNvPr id="7200" name="Picture 32" descr="7"/>
          <p:cNvPicPr>
            <a:picLocks noChangeAspect="1" noChangeArrowheads="1"/>
          </p:cNvPicPr>
          <p:nvPr/>
        </p:nvPicPr>
        <p:blipFill>
          <a:blip r:embed="rId10"/>
          <a:srcRect/>
          <a:stretch>
            <a:fillRect/>
          </a:stretch>
        </p:blipFill>
        <p:spPr bwMode="auto">
          <a:xfrm>
            <a:off x="0" y="5029200"/>
            <a:ext cx="1905000" cy="1338263"/>
          </a:xfrm>
          <a:prstGeom prst="rect">
            <a:avLst/>
          </a:prstGeom>
          <a:noFill/>
        </p:spPr>
      </p:pic>
      <p:pic>
        <p:nvPicPr>
          <p:cNvPr id="7201" name="Picture 33" descr="8"/>
          <p:cNvPicPr>
            <a:picLocks noChangeAspect="1" noChangeArrowheads="1"/>
          </p:cNvPicPr>
          <p:nvPr/>
        </p:nvPicPr>
        <p:blipFill>
          <a:blip r:embed="rId11"/>
          <a:srcRect/>
          <a:stretch>
            <a:fillRect/>
          </a:stretch>
        </p:blipFill>
        <p:spPr bwMode="auto">
          <a:xfrm>
            <a:off x="2286000" y="5029200"/>
            <a:ext cx="1981200" cy="1339850"/>
          </a:xfrm>
          <a:prstGeom prst="rect">
            <a:avLst/>
          </a:prstGeom>
          <a:noFill/>
        </p:spPr>
      </p:pic>
      <p:pic>
        <p:nvPicPr>
          <p:cNvPr id="7202" name="Picture 34" descr="9"/>
          <p:cNvPicPr>
            <a:picLocks noChangeAspect="1" noChangeArrowheads="1"/>
          </p:cNvPicPr>
          <p:nvPr/>
        </p:nvPicPr>
        <p:blipFill>
          <a:blip r:embed="rId12"/>
          <a:srcRect/>
          <a:stretch>
            <a:fillRect/>
          </a:stretch>
        </p:blipFill>
        <p:spPr bwMode="auto">
          <a:xfrm>
            <a:off x="4572000" y="5029200"/>
            <a:ext cx="1828800" cy="1295400"/>
          </a:xfrm>
          <a:prstGeom prst="rect">
            <a:avLst/>
          </a:prstGeom>
          <a:noFill/>
        </p:spPr>
      </p:pic>
      <p:pic>
        <p:nvPicPr>
          <p:cNvPr id="7203" name="Picture 35"/>
          <p:cNvPicPr>
            <a:picLocks noChangeAspect="1" noChangeArrowheads="1"/>
          </p:cNvPicPr>
          <p:nvPr/>
        </p:nvPicPr>
        <p:blipFill>
          <a:blip r:embed="rId13"/>
          <a:srcRect/>
          <a:stretch>
            <a:fillRect/>
          </a:stretch>
        </p:blipFill>
        <p:spPr bwMode="auto">
          <a:xfrm>
            <a:off x="4572000" y="1219200"/>
            <a:ext cx="2216150" cy="1458913"/>
          </a:xfrm>
          <a:prstGeom prst="rect">
            <a:avLst/>
          </a:prstGeom>
          <a:noFill/>
          <a:ln w="9525">
            <a:noFill/>
            <a:miter lim="800000"/>
            <a:headEnd/>
            <a:tailEnd/>
          </a:ln>
          <a:effectLst/>
        </p:spPr>
      </p:pic>
      <p:sp>
        <p:nvSpPr>
          <p:cNvPr id="7204" name="Rectangle 36"/>
          <p:cNvSpPr>
            <a:spLocks noChangeArrowheads="1"/>
          </p:cNvSpPr>
          <p:nvPr/>
        </p:nvSpPr>
        <p:spPr bwMode="auto">
          <a:xfrm>
            <a:off x="4343400" y="1219200"/>
            <a:ext cx="2438400" cy="1447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ru-RU"/>
          </a:p>
        </p:txBody>
      </p:sp>
      <p:sp>
        <p:nvSpPr>
          <p:cNvPr id="7205" name="Rectangle 37"/>
          <p:cNvSpPr>
            <a:spLocks noChangeArrowheads="1"/>
          </p:cNvSpPr>
          <p:nvPr/>
        </p:nvSpPr>
        <p:spPr bwMode="auto">
          <a:xfrm>
            <a:off x="2057400" y="3124200"/>
            <a:ext cx="2438400" cy="1447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ru-RU"/>
          </a:p>
        </p:txBody>
      </p:sp>
      <p:sp>
        <p:nvSpPr>
          <p:cNvPr id="7206" name="Rectangle 38"/>
          <p:cNvSpPr>
            <a:spLocks noChangeArrowheads="1"/>
          </p:cNvSpPr>
          <p:nvPr/>
        </p:nvSpPr>
        <p:spPr bwMode="auto">
          <a:xfrm>
            <a:off x="6705600" y="5029200"/>
            <a:ext cx="2438400" cy="14478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04"/>
                                        </p:tgtEl>
                                        <p:attrNameLst>
                                          <p:attrName>style.visibility</p:attrName>
                                        </p:attrNameLst>
                                      </p:cBhvr>
                                      <p:to>
                                        <p:strVal val="visible"/>
                                      </p:to>
                                    </p:set>
                                    <p:anim calcmode="lin" valueType="num">
                                      <p:cBhvr additive="base">
                                        <p:cTn id="7" dur="500" fill="hold"/>
                                        <p:tgtEl>
                                          <p:spTgt spid="7204"/>
                                        </p:tgtEl>
                                        <p:attrNameLst>
                                          <p:attrName>ppt_x</p:attrName>
                                        </p:attrNameLst>
                                      </p:cBhvr>
                                      <p:tavLst>
                                        <p:tav tm="0">
                                          <p:val>
                                            <p:strVal val="0-#ppt_w/2"/>
                                          </p:val>
                                        </p:tav>
                                        <p:tav tm="100000">
                                          <p:val>
                                            <p:strVal val="#ppt_x"/>
                                          </p:val>
                                        </p:tav>
                                      </p:tavLst>
                                    </p:anim>
                                    <p:anim calcmode="lin" valueType="num">
                                      <p:cBhvr additive="base">
                                        <p:cTn id="8" dur="500" fill="hold"/>
                                        <p:tgtEl>
                                          <p:spTgt spid="72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205"/>
                                        </p:tgtEl>
                                        <p:attrNameLst>
                                          <p:attrName>style.visibility</p:attrName>
                                        </p:attrNameLst>
                                      </p:cBhvr>
                                      <p:to>
                                        <p:strVal val="visible"/>
                                      </p:to>
                                    </p:set>
                                    <p:anim calcmode="lin" valueType="num">
                                      <p:cBhvr additive="base">
                                        <p:cTn id="13" dur="500" fill="hold"/>
                                        <p:tgtEl>
                                          <p:spTgt spid="7205"/>
                                        </p:tgtEl>
                                        <p:attrNameLst>
                                          <p:attrName>ppt_x</p:attrName>
                                        </p:attrNameLst>
                                      </p:cBhvr>
                                      <p:tavLst>
                                        <p:tav tm="0">
                                          <p:val>
                                            <p:strVal val="0-#ppt_w/2"/>
                                          </p:val>
                                        </p:tav>
                                        <p:tav tm="100000">
                                          <p:val>
                                            <p:strVal val="#ppt_x"/>
                                          </p:val>
                                        </p:tav>
                                      </p:tavLst>
                                    </p:anim>
                                    <p:anim calcmode="lin" valueType="num">
                                      <p:cBhvr additive="base">
                                        <p:cTn id="14" dur="500" fill="hold"/>
                                        <p:tgtEl>
                                          <p:spTgt spid="720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206"/>
                                        </p:tgtEl>
                                        <p:attrNameLst>
                                          <p:attrName>style.visibility</p:attrName>
                                        </p:attrNameLst>
                                      </p:cBhvr>
                                      <p:to>
                                        <p:strVal val="visible"/>
                                      </p:to>
                                    </p:set>
                                    <p:anim calcmode="lin" valueType="num">
                                      <p:cBhvr additive="base">
                                        <p:cTn id="19" dur="500" fill="hold"/>
                                        <p:tgtEl>
                                          <p:spTgt spid="7206"/>
                                        </p:tgtEl>
                                        <p:attrNameLst>
                                          <p:attrName>ppt_x</p:attrName>
                                        </p:attrNameLst>
                                      </p:cBhvr>
                                      <p:tavLst>
                                        <p:tav tm="0">
                                          <p:val>
                                            <p:strVal val="0-#ppt_w/2"/>
                                          </p:val>
                                        </p:tav>
                                        <p:tav tm="100000">
                                          <p:val>
                                            <p:strVal val="#ppt_x"/>
                                          </p:val>
                                        </p:tav>
                                      </p:tavLst>
                                    </p:anim>
                                    <p:anim calcmode="lin" valueType="num">
                                      <p:cBhvr additive="base">
                                        <p:cTn id="20" dur="500" fill="hold"/>
                                        <p:tgtEl>
                                          <p:spTgt spid="72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4" grpId="0" animBg="1"/>
      <p:bldP spid="7205" grpId="0" animBg="1"/>
      <p:bldP spid="720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en-US" b="1" i="1" dirty="0" smtClean="0">
                <a:solidFill>
                  <a:srgbClr val="002060"/>
                </a:solidFill>
                <a:latin typeface="Times New Roman" panose="02020603050405020304" pitchFamily="18" charset="0"/>
                <a:cs typeface="Times New Roman" panose="02020603050405020304" pitchFamily="18" charset="0"/>
              </a:rPr>
              <a:t>Information about </a:t>
            </a:r>
            <a:r>
              <a:rPr lang="en-US" b="1" i="1" dirty="0" err="1" smtClean="0">
                <a:solidFill>
                  <a:srgbClr val="002060"/>
                </a:solidFill>
                <a:latin typeface="Times New Roman" panose="02020603050405020304" pitchFamily="18" charset="0"/>
                <a:cs typeface="Times New Roman" panose="02020603050405020304" pitchFamily="18" charset="0"/>
              </a:rPr>
              <a:t>molluscs</a:t>
            </a:r>
            <a:endParaRPr lang="ru-RU" b="1" dirty="0">
              <a:solidFill>
                <a:srgbClr val="002060"/>
              </a:solidFill>
            </a:endParaRPr>
          </a:p>
        </p:txBody>
      </p:sp>
      <p:sp>
        <p:nvSpPr>
          <p:cNvPr id="3" name="Содержимое 2"/>
          <p:cNvSpPr>
            <a:spLocks noGrp="1"/>
          </p:cNvSpPr>
          <p:nvPr>
            <p:ph sz="quarter" idx="1"/>
          </p:nvPr>
        </p:nvSpPr>
        <p:spPr/>
        <p:txBody>
          <a:bodyPr/>
          <a:lstStyle/>
          <a:p>
            <a:r>
              <a:rPr lang="en-US" dirty="0" smtClean="0">
                <a:solidFill>
                  <a:srgbClr val="C00000"/>
                </a:solidFill>
                <a:latin typeface="Times New Roman" panose="02020603050405020304" pitchFamily="18" charset="0"/>
                <a:cs typeface="Times New Roman" panose="02020603050405020304" pitchFamily="18" charset="0"/>
              </a:rPr>
              <a:t>Symmetry</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p>
          <a:p>
            <a:r>
              <a:rPr lang="en-US" dirty="0" smtClean="0">
                <a:solidFill>
                  <a:srgbClr val="C00000"/>
                </a:solidFill>
                <a:latin typeface="Times New Roman" panose="02020603050405020304" pitchFamily="18" charset="0"/>
                <a:cs typeface="Times New Roman" panose="02020603050405020304" pitchFamily="18" charset="0"/>
              </a:rPr>
              <a:t>Body cavity</a:t>
            </a:r>
            <a:r>
              <a:rPr lang="kk-KZ" dirty="0" smtClean="0">
                <a:solidFill>
                  <a:srgbClr val="C00000"/>
                </a:solidFill>
                <a:latin typeface="Times New Roman" panose="02020603050405020304" pitchFamily="18" charset="0"/>
                <a:cs typeface="Times New Roman" panose="02020603050405020304" pitchFamily="18" charset="0"/>
              </a:rPr>
              <a:t>(...............)</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Layers</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Circulation</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Respiration</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Excretion</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Digestion</a:t>
            </a:r>
            <a:r>
              <a:rPr lang="kk-KZ" dirty="0" smtClean="0">
                <a:solidFill>
                  <a:srgbClr val="C00000"/>
                </a:solidFill>
                <a:latin typeface="Times New Roman" panose="02020603050405020304" pitchFamily="18" charset="0"/>
                <a:cs typeface="Times New Roman" panose="02020603050405020304" pitchFamily="18" charset="0"/>
              </a:rPr>
              <a:t> (.....................)</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Reproduction</a:t>
            </a:r>
            <a:r>
              <a:rPr lang="kk-KZ" dirty="0" smtClean="0">
                <a:solidFill>
                  <a:srgbClr val="C00000"/>
                </a:solidFill>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 </a:t>
            </a:r>
            <a:r>
              <a:rPr lang="kk-KZ" dirty="0" smtClean="0">
                <a:latin typeface="Times New Roman" panose="02020603050405020304" pitchFamily="18" charset="0"/>
                <a:cs typeface="Times New Roman" panose="02020603050405020304" pitchFamily="18" charset="0"/>
              </a:rPr>
              <a:t>........................</a:t>
            </a:r>
          </a:p>
          <a:p>
            <a:pPr>
              <a:buNone/>
            </a:pP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p:cNvSpPr>
            <a:spLocks noGrp="1"/>
          </p:cNvSpPr>
          <p:nvPr>
            <p:ph idx="1"/>
          </p:nvPr>
        </p:nvSpPr>
        <p:spPr>
          <a:xfrm>
            <a:off x="179512" y="1928802"/>
            <a:ext cx="8784976" cy="4380558"/>
          </a:xfrm>
        </p:spPr>
        <p:txBody>
          <a:bodyPr/>
          <a:lstStyle/>
          <a:p>
            <a:r>
              <a:rPr lang="en-US" dirty="0" smtClean="0">
                <a:solidFill>
                  <a:srgbClr val="C00000"/>
                </a:solidFill>
                <a:latin typeface="Times New Roman" panose="02020603050405020304" pitchFamily="18" charset="0"/>
                <a:cs typeface="Times New Roman" panose="02020603050405020304" pitchFamily="18" charset="0"/>
              </a:rPr>
              <a:t>Symmetry</a:t>
            </a:r>
            <a:r>
              <a:rPr lang="kk-KZ" dirty="0" smtClean="0">
                <a:solidFill>
                  <a:srgbClr val="C00000"/>
                </a:solidFill>
                <a:latin typeface="Times New Roman" panose="02020603050405020304" pitchFamily="18" charset="0"/>
                <a:cs typeface="Times New Roman" panose="02020603050405020304" pitchFamily="18" charset="0"/>
              </a:rPr>
              <a:t> (симметрия)</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Bilateral</a:t>
            </a:r>
            <a:r>
              <a:rPr lang="kk-KZ" dirty="0" smtClean="0">
                <a:latin typeface="Times New Roman" panose="02020603050405020304" pitchFamily="18" charset="0"/>
                <a:cs typeface="Times New Roman" panose="02020603050405020304" pitchFamily="18" charset="0"/>
              </a:rPr>
              <a:t> (екі жақты)</a:t>
            </a:r>
          </a:p>
          <a:p>
            <a:r>
              <a:rPr lang="en-US" dirty="0" smtClean="0">
                <a:solidFill>
                  <a:srgbClr val="C00000"/>
                </a:solidFill>
                <a:latin typeface="Times New Roman" panose="02020603050405020304" pitchFamily="18" charset="0"/>
                <a:cs typeface="Times New Roman" panose="02020603050405020304" pitchFamily="18" charset="0"/>
              </a:rPr>
              <a:t>Body cavity</a:t>
            </a:r>
            <a:r>
              <a:rPr lang="kk-KZ" dirty="0" smtClean="0">
                <a:solidFill>
                  <a:srgbClr val="C00000"/>
                </a:solidFill>
                <a:latin typeface="Times New Roman" panose="02020603050405020304" pitchFamily="18" charset="0"/>
                <a:cs typeface="Times New Roman" panose="02020603050405020304" pitchFamily="18" charset="0"/>
              </a:rPr>
              <a:t>(дене қуысы)</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–Coelomate</a:t>
            </a:r>
            <a:r>
              <a:rPr lang="kk-KZ" dirty="0" smtClean="0">
                <a:latin typeface="Times New Roman" panose="02020603050405020304" pitchFamily="18" charset="0"/>
                <a:cs typeface="Times New Roman" panose="02020603050405020304" pitchFamily="18" charset="0"/>
              </a:rPr>
              <a:t>(екінші қуысты)</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Layers</a:t>
            </a:r>
            <a:r>
              <a:rPr lang="kk-KZ" dirty="0" smtClean="0">
                <a:solidFill>
                  <a:srgbClr val="C00000"/>
                </a:solidFill>
                <a:latin typeface="Times New Roman" panose="02020603050405020304" pitchFamily="18" charset="0"/>
                <a:cs typeface="Times New Roman" panose="02020603050405020304" pitchFamily="18" charset="0"/>
              </a:rPr>
              <a:t> (қабат)</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Triploblastic</a:t>
            </a:r>
            <a:r>
              <a:rPr lang="kk-KZ" dirty="0" smtClean="0">
                <a:latin typeface="Times New Roman" panose="02020603050405020304" pitchFamily="18" charset="0"/>
                <a:cs typeface="Times New Roman" panose="02020603050405020304" pitchFamily="18" charset="0"/>
              </a:rPr>
              <a:t> (үш қабатты)</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Circulation</a:t>
            </a:r>
            <a:r>
              <a:rPr lang="kk-KZ" dirty="0" smtClean="0">
                <a:solidFill>
                  <a:srgbClr val="C00000"/>
                </a:solidFill>
                <a:latin typeface="Times New Roman" panose="02020603050405020304" pitchFamily="18" charset="0"/>
                <a:cs typeface="Times New Roman" panose="02020603050405020304" pitchFamily="18" charset="0"/>
              </a:rPr>
              <a:t> (қан айналым)</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Open</a:t>
            </a:r>
            <a:r>
              <a:rPr lang="kk-KZ" dirty="0" smtClean="0">
                <a:latin typeface="Times New Roman" panose="02020603050405020304" pitchFamily="18" charset="0"/>
                <a:cs typeface="Times New Roman" panose="02020603050405020304" pitchFamily="18" charset="0"/>
              </a:rPr>
              <a:t> (ашық)</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Respiration</a:t>
            </a:r>
            <a:r>
              <a:rPr lang="kk-KZ" dirty="0" smtClean="0">
                <a:solidFill>
                  <a:srgbClr val="C00000"/>
                </a:solidFill>
                <a:latin typeface="Times New Roman" panose="02020603050405020304" pitchFamily="18" charset="0"/>
                <a:cs typeface="Times New Roman" panose="02020603050405020304" pitchFamily="18" charset="0"/>
              </a:rPr>
              <a:t> (тыныс алу)</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Gills</a:t>
            </a:r>
            <a:r>
              <a:rPr lang="kk-KZ" dirty="0" smtClean="0">
                <a:latin typeface="Times New Roman" panose="02020603050405020304" pitchFamily="18" charset="0"/>
                <a:cs typeface="Times New Roman" panose="02020603050405020304" pitchFamily="18" charset="0"/>
              </a:rPr>
              <a:t> (желбезек)</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Excretion</a:t>
            </a:r>
            <a:r>
              <a:rPr lang="kk-KZ" dirty="0" smtClean="0">
                <a:solidFill>
                  <a:srgbClr val="C00000"/>
                </a:solidFill>
                <a:latin typeface="Times New Roman" panose="02020603050405020304" pitchFamily="18" charset="0"/>
                <a:cs typeface="Times New Roman" panose="02020603050405020304" pitchFamily="18" charset="0"/>
              </a:rPr>
              <a:t> (зәр шығару)</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Nephridia</a:t>
            </a:r>
            <a:r>
              <a:rPr lang="ru-RU" dirty="0" smtClean="0">
                <a:latin typeface="Times New Roman" panose="02020603050405020304" pitchFamily="18" charset="0"/>
                <a:cs typeface="Times New Roman" panose="02020603050405020304" pitchFamily="18" charset="0"/>
              </a:rPr>
              <a:t> - </a:t>
            </a:r>
            <a:r>
              <a:rPr lang="ru-RU" smtClean="0">
                <a:latin typeface="Times New Roman" panose="02020603050405020304" pitchFamily="18" charset="0"/>
                <a:cs typeface="Times New Roman" panose="02020603050405020304" pitchFamily="18" charset="0"/>
              </a:rPr>
              <a:t>нифридия</a:t>
            </a:r>
            <a:r>
              <a:rPr lang="kk-KZ" smtClean="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Digestion</a:t>
            </a:r>
            <a:r>
              <a:rPr lang="kk-KZ" dirty="0" smtClean="0">
                <a:solidFill>
                  <a:srgbClr val="C00000"/>
                </a:solidFill>
                <a:latin typeface="Times New Roman" panose="02020603050405020304" pitchFamily="18" charset="0"/>
                <a:cs typeface="Times New Roman" panose="02020603050405020304" pitchFamily="18" charset="0"/>
              </a:rPr>
              <a:t> (ас қорыту)</a:t>
            </a:r>
            <a:r>
              <a:rPr lang="en-US" dirty="0" smtClean="0">
                <a:solidFill>
                  <a:srgbClr val="C00000"/>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Complete</a:t>
            </a:r>
            <a:r>
              <a:rPr lang="kk-KZ" dirty="0" smtClean="0">
                <a:latin typeface="Times New Roman" panose="02020603050405020304" pitchFamily="18" charset="0"/>
                <a:cs typeface="Times New Roman" panose="02020603050405020304" pitchFamily="18" charset="0"/>
              </a:rPr>
              <a:t> (толық)</a:t>
            </a:r>
            <a:endParaRPr lang="en-US" dirty="0" smtClean="0">
              <a:latin typeface="Times New Roman" panose="02020603050405020304" pitchFamily="18" charset="0"/>
              <a:cs typeface="Times New Roman" panose="02020603050405020304" pitchFamily="18" charset="0"/>
            </a:endParaRPr>
          </a:p>
          <a:p>
            <a:r>
              <a:rPr lang="en-US" dirty="0" smtClean="0">
                <a:solidFill>
                  <a:srgbClr val="C00000"/>
                </a:solidFill>
                <a:latin typeface="Times New Roman" panose="02020603050405020304" pitchFamily="18" charset="0"/>
                <a:cs typeface="Times New Roman" panose="02020603050405020304" pitchFamily="18" charset="0"/>
              </a:rPr>
              <a:t>Reproduction</a:t>
            </a:r>
            <a:r>
              <a:rPr lang="kk-KZ" dirty="0" smtClean="0">
                <a:solidFill>
                  <a:srgbClr val="C00000"/>
                </a:solidFill>
                <a:latin typeface="Times New Roman" panose="02020603050405020304" pitchFamily="18" charset="0"/>
                <a:cs typeface="Times New Roman" panose="02020603050405020304" pitchFamily="18" charset="0"/>
              </a:rPr>
              <a:t> (көбею</a:t>
            </a:r>
            <a:r>
              <a:rPr lang="kk-KZ"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 Sexual</a:t>
            </a:r>
            <a:r>
              <a:rPr lang="kk-KZ" dirty="0" smtClean="0">
                <a:latin typeface="Times New Roman" panose="02020603050405020304" pitchFamily="18" charset="0"/>
                <a:cs typeface="Times New Roman" panose="02020603050405020304" pitchFamily="18" charset="0"/>
              </a:rPr>
              <a:t> (жынысты)</a:t>
            </a:r>
          </a:p>
          <a:p>
            <a:endParaRPr lang="kk-KZ"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pPr marL="137160" indent="0">
              <a:buNone/>
            </a:pPr>
            <a:endParaRPr lang="ru-RU"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1500166" y="857233"/>
            <a:ext cx="6072230" cy="923330"/>
          </a:xfrm>
          <a:prstGeom prst="rect">
            <a:avLst/>
          </a:prstGeom>
        </p:spPr>
        <p:txBody>
          <a:bodyPr wrap="square">
            <a:spAutoFit/>
          </a:bodyPr>
          <a:lstStyle/>
          <a:p>
            <a:r>
              <a:rPr lang="en-US" sz="3600" i="1" dirty="0" smtClean="0">
                <a:solidFill>
                  <a:srgbClr val="002060"/>
                </a:solidFill>
                <a:latin typeface="Times New Roman" panose="02020603050405020304" pitchFamily="18" charset="0"/>
                <a:cs typeface="Times New Roman" panose="02020603050405020304" pitchFamily="18" charset="0"/>
              </a:rPr>
              <a:t>Information about</a:t>
            </a:r>
            <a:r>
              <a:rPr lang="kk-KZ" sz="3600" i="1" dirty="0" smtClean="0">
                <a:solidFill>
                  <a:srgbClr val="002060"/>
                </a:solidFill>
                <a:latin typeface="Times New Roman" panose="02020603050405020304" pitchFamily="18" charset="0"/>
                <a:cs typeface="Times New Roman" panose="02020603050405020304" pitchFamily="18" charset="0"/>
              </a:rPr>
              <a:t>   </a:t>
            </a:r>
            <a:r>
              <a:rPr lang="en-US" sz="3600" i="1" dirty="0" err="1" smtClean="0">
                <a:solidFill>
                  <a:srgbClr val="002060"/>
                </a:solidFill>
                <a:latin typeface="Times New Roman" panose="02020603050405020304" pitchFamily="18" charset="0"/>
                <a:cs typeface="Times New Roman" panose="02020603050405020304" pitchFamily="18" charset="0"/>
              </a:rPr>
              <a:t>molluscs</a:t>
            </a:r>
            <a:r>
              <a:rPr lang="en-US" sz="3600" i="1" dirty="0" smtClean="0">
                <a:solidFill>
                  <a:srgbClr val="002060"/>
                </a:solidFill>
                <a:latin typeface="Times New Roman" panose="02020603050405020304" pitchFamily="18" charset="0"/>
                <a:cs typeface="Times New Roman" panose="02020603050405020304" pitchFamily="18" charset="0"/>
              </a:rPr>
              <a:t> </a:t>
            </a:r>
            <a:r>
              <a:rPr lang="en-US" i="1" dirty="0" err="1" smtClean="0">
                <a:solidFill>
                  <a:schemeClr val="bg1"/>
                </a:solidFill>
                <a:latin typeface="Times New Roman" panose="02020603050405020304" pitchFamily="18" charset="0"/>
                <a:cs typeface="Times New Roman" panose="02020603050405020304" pitchFamily="18" charset="0"/>
              </a:rPr>
              <a:t>mollu</a:t>
            </a:r>
            <a:endParaRPr lang="ru-RU" dirty="0"/>
          </a:p>
        </p:txBody>
      </p:sp>
    </p:spTree>
    <p:extLst>
      <p:ext uri="{BB962C8B-B14F-4D97-AF65-F5344CB8AC3E}">
        <p14:creationId xmlns="" xmlns:p14="http://schemas.microsoft.com/office/powerpoint/2010/main" val="176883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9905" y="150125"/>
            <a:ext cx="8310633" cy="6523630"/>
          </a:xfrm>
        </p:spPr>
        <p:txBody>
          <a:bodyPr>
            <a:normAutofit/>
          </a:bodyPr>
          <a:lstStyle/>
          <a:p>
            <a:r>
              <a:rPr lang="en-US" sz="1800" b="1" i="1" dirty="0" smtClean="0">
                <a:latin typeface="Times New Roman" pitchFamily="18" charset="0"/>
                <a:cs typeface="Times New Roman" pitchFamily="18" charset="0"/>
              </a:rPr>
              <a:t>I.	Lets make revision answer to these </a:t>
            </a:r>
            <a:r>
              <a:rPr lang="en-US" sz="1800" b="1" i="1" dirty="0" err="1" smtClean="0">
                <a:latin typeface="Times New Roman" pitchFamily="18" charset="0"/>
                <a:cs typeface="Times New Roman" pitchFamily="18" charset="0"/>
              </a:rPr>
              <a:t>guestions</a:t>
            </a:r>
            <a:r>
              <a:rPr lang="en-US" sz="1800" b="1" i="1" dirty="0" smtClean="0">
                <a:latin typeface="Times New Roman" pitchFamily="18" charset="0"/>
                <a:cs typeface="Times New Roman" pitchFamily="18" charset="0"/>
              </a:rPr>
              <a:t>.</a:t>
            </a:r>
            <a:br>
              <a:rPr lang="en-US" sz="1800" b="1" i="1" dirty="0" smtClean="0">
                <a:latin typeface="Times New Roman" pitchFamily="18" charset="0"/>
                <a:cs typeface="Times New Roman" pitchFamily="18" charset="0"/>
              </a:rPr>
            </a:br>
            <a:r>
              <a:rPr lang="en-US" sz="1800" b="1" i="1" dirty="0">
                <a:latin typeface="Times New Roman" pitchFamily="18" charset="0"/>
                <a:cs typeface="Times New Roman" pitchFamily="18" charset="0"/>
              </a:rPr>
              <a:t> </a:t>
            </a:r>
            <a:r>
              <a:rPr lang="en-US" sz="1800" b="1" i="1" dirty="0" smtClean="0">
                <a:latin typeface="Times New Roman" pitchFamily="18" charset="0"/>
                <a:cs typeface="Times New Roman" pitchFamily="18" charset="0"/>
              </a:rPr>
              <a:t>                                                     Test </a:t>
            </a:r>
            <a:br>
              <a:rPr lang="en-US" sz="1800" b="1" i="1"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1.  Respiratory organs in snails</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Heart            B.  Gills                    C.  Trachea          D.  Lung</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2.  </a:t>
            </a:r>
            <a:r>
              <a:rPr lang="en-US" sz="1800" dirty="0" err="1" smtClean="0">
                <a:latin typeface="Times New Roman" pitchFamily="18" charset="0"/>
                <a:cs typeface="Times New Roman" pitchFamily="18" charset="0"/>
              </a:rPr>
              <a:t>Circulatori</a:t>
            </a:r>
            <a:r>
              <a:rPr lang="en-US" sz="1800" dirty="0" smtClean="0">
                <a:latin typeface="Times New Roman" pitchFamily="18" charset="0"/>
                <a:cs typeface="Times New Roman" pitchFamily="18" charset="0"/>
              </a:rPr>
              <a:t> system in </a:t>
            </a:r>
            <a:r>
              <a:rPr lang="en-US" sz="1800" dirty="0" err="1" smtClean="0">
                <a:latin typeface="Times New Roman" pitchFamily="18" charset="0"/>
                <a:cs typeface="Times New Roman" pitchFamily="18" charset="0"/>
              </a:rPr>
              <a:t>molluscs</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Open         B. Closed        C. Diffusion    D. Open and closed</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3.</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Which organ first appeared in </a:t>
            </a:r>
            <a:r>
              <a:rPr lang="en-US" sz="1800" dirty="0" err="1" smtClean="0">
                <a:latin typeface="Times New Roman" pitchFamily="18" charset="0"/>
                <a:cs typeface="Times New Roman" pitchFamily="18" charset="0"/>
              </a:rPr>
              <a:t>molluscs</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Heart            B.	Mouth                   C.	Liver       D.	Skin</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4. </a:t>
            </a:r>
            <a:r>
              <a:rPr lang="en-US" sz="1800" dirty="0" err="1" smtClean="0">
                <a:latin typeface="Times New Roman" pitchFamily="18" charset="0"/>
                <a:cs typeface="Times New Roman" pitchFamily="18" charset="0"/>
              </a:rPr>
              <a:t>Hou</a:t>
            </a:r>
            <a:r>
              <a:rPr lang="en-US" sz="1800" dirty="0" smtClean="0">
                <a:latin typeface="Times New Roman" pitchFamily="18" charset="0"/>
                <a:cs typeface="Times New Roman" pitchFamily="18" charset="0"/>
              </a:rPr>
              <a:t> many chambers in </a:t>
            </a:r>
            <a:r>
              <a:rPr lang="en-US" sz="1800" dirty="0" err="1" smtClean="0">
                <a:latin typeface="Times New Roman" pitchFamily="18" charset="0"/>
                <a:cs typeface="Times New Roman" pitchFamily="18" charset="0"/>
              </a:rPr>
              <a:t>molluscs</a:t>
            </a:r>
            <a:r>
              <a:rPr lang="en-US" sz="1800" dirty="0" smtClean="0">
                <a:latin typeface="Times New Roman" pitchFamily="18" charset="0"/>
                <a:cs typeface="Times New Roman" pitchFamily="18" charset="0"/>
              </a:rPr>
              <a:t> heart</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1            B.	2               C.	3                        D.	 4</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5. Excretory organs in </a:t>
            </a:r>
            <a:r>
              <a:rPr lang="en-US" sz="1800" dirty="0" err="1" smtClean="0">
                <a:latin typeface="Times New Roman" pitchFamily="18" charset="0"/>
                <a:cs typeface="Times New Roman" pitchFamily="18" charset="0"/>
              </a:rPr>
              <a:t>molluscs</a:t>
            </a: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A.    Protonephridia                   B.	    </a:t>
            </a:r>
            <a:r>
              <a:rPr lang="en-US" sz="1800" dirty="0" err="1" smtClean="0">
                <a:latin typeface="Times New Roman" pitchFamily="18" charset="0"/>
                <a:cs typeface="Times New Roman" pitchFamily="18" charset="0"/>
              </a:rPr>
              <a:t>Creen</a:t>
            </a:r>
            <a:r>
              <a:rPr lang="en-US" sz="1800" dirty="0" smtClean="0">
                <a:latin typeface="Times New Roman" pitchFamily="18" charset="0"/>
                <a:cs typeface="Times New Roman" pitchFamily="18" charset="0"/>
              </a:rPr>
              <a:t> glands</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C.     Malpighian tubes              D.    </a:t>
            </a:r>
            <a:r>
              <a:rPr lang="en-US" sz="1800" dirty="0" err="1" smtClean="0">
                <a:latin typeface="Times New Roman" pitchFamily="18" charset="0"/>
                <a:cs typeface="Times New Roman" pitchFamily="18" charset="0"/>
              </a:rPr>
              <a:t>Nephridia</a:t>
            </a:r>
            <a:endParaRPr lang="ru-RU" sz="1800" dirty="0">
              <a:latin typeface="Times New Roman" pitchFamily="18" charset="0"/>
              <a:cs typeface="Times New Roman" pitchFamily="18" charset="0"/>
            </a:endParaRPr>
          </a:p>
        </p:txBody>
      </p:sp>
    </p:spTree>
    <p:extLst>
      <p:ext uri="{BB962C8B-B14F-4D97-AF65-F5344CB8AC3E}">
        <p14:creationId xmlns="" xmlns:p14="http://schemas.microsoft.com/office/powerpoint/2010/main" val="3808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81084" y="395786"/>
            <a:ext cx="7953233" cy="5697939"/>
          </a:xfrm>
        </p:spPr>
        <p:txBody>
          <a:bodyPr>
            <a:normAutofit fontScale="90000"/>
          </a:bodyPr>
          <a:lstStyle/>
          <a:p>
            <a:r>
              <a:rPr lang="en-US" sz="4000" b="1" i="1" dirty="0" smtClean="0">
                <a:latin typeface="Times New Roman" panose="02020603050405020304" pitchFamily="18" charset="0"/>
                <a:cs typeface="Times New Roman" panose="02020603050405020304" pitchFamily="18" charset="0"/>
              </a:rPr>
              <a:t>II. Match the </a:t>
            </a:r>
            <a:r>
              <a:rPr lang="en-US" sz="4000" b="1" i="1" dirty="0" err="1" smtClean="0">
                <a:latin typeface="Times New Roman" panose="02020603050405020304" pitchFamily="18" charset="0"/>
                <a:cs typeface="Times New Roman" panose="02020603050405020304" pitchFamily="18" charset="0"/>
              </a:rPr>
              <a:t>guestions</a:t>
            </a:r>
            <a:r>
              <a:rPr lang="en-US" sz="4000" b="1" i="1" dirty="0" smtClean="0">
                <a:latin typeface="Times New Roman" panose="02020603050405020304" pitchFamily="18" charset="0"/>
                <a:cs typeface="Times New Roman" panose="02020603050405020304" pitchFamily="18" charset="0"/>
              </a:rPr>
              <a:t> to the answer </a:t>
            </a:r>
            <a:r>
              <a:rPr lang="en-US" sz="4000" dirty="0" smtClean="0">
                <a:latin typeface="Times New Roman" panose="02020603050405020304" pitchFamily="18" charset="0"/>
                <a:cs typeface="Times New Roman" panose="02020603050405020304" pitchFamily="18" charset="0"/>
              </a:rPr>
              <a:t/>
            </a:r>
            <a:br>
              <a:rPr lang="en-US" sz="4000" dirty="0" smtClean="0">
                <a:latin typeface="Times New Roman" panose="02020603050405020304" pitchFamily="18" charset="0"/>
                <a:cs typeface="Times New Roman" panose="02020603050405020304" pitchFamily="18" charset="0"/>
              </a:rPr>
            </a:br>
            <a:r>
              <a:rPr lang="en-US" sz="800" dirty="0" smtClean="0">
                <a:latin typeface="Times New Roman" panose="02020603050405020304" pitchFamily="18" charset="0"/>
                <a:cs typeface="Times New Roman" panose="02020603050405020304" pitchFamily="18" charset="0"/>
              </a:rPr>
              <a:t/>
            </a:r>
            <a:br>
              <a:rPr lang="en-US" sz="8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1.	</a:t>
            </a:r>
            <a:r>
              <a:rPr lang="en-US" sz="4000" dirty="0" err="1" smtClean="0">
                <a:latin typeface="Times New Roman" panose="02020603050405020304" pitchFamily="18" charset="0"/>
                <a:cs typeface="Times New Roman" panose="02020603050405020304" pitchFamily="18" charset="0"/>
              </a:rPr>
              <a:t>Gastropoda</a:t>
            </a:r>
            <a:r>
              <a:rPr lang="en-US" sz="4000" dirty="0" smtClean="0">
                <a:latin typeface="Times New Roman" panose="02020603050405020304" pitchFamily="18" charset="0"/>
                <a:cs typeface="Times New Roman" panose="02020603050405020304" pitchFamily="18" charset="0"/>
              </a:rPr>
              <a:t>                   A. oyster, clan</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2.	</a:t>
            </a:r>
            <a:r>
              <a:rPr lang="en-US" sz="4000" dirty="0" err="1" smtClean="0">
                <a:latin typeface="Times New Roman" panose="02020603050405020304" pitchFamily="18" charset="0"/>
                <a:cs typeface="Times New Roman" panose="02020603050405020304" pitchFamily="18" charset="0"/>
              </a:rPr>
              <a:t>Bibalvia</a:t>
            </a:r>
            <a:r>
              <a:rPr lang="en-US" sz="4000" dirty="0" smtClean="0">
                <a:latin typeface="Times New Roman" panose="02020603050405020304" pitchFamily="18" charset="0"/>
                <a:cs typeface="Times New Roman" panose="02020603050405020304" pitchFamily="18" charset="0"/>
              </a:rPr>
              <a:t>                        B. snail, slug</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3.	</a:t>
            </a:r>
            <a:r>
              <a:rPr lang="en-US" sz="4000" dirty="0" err="1" smtClean="0">
                <a:latin typeface="Times New Roman" panose="02020603050405020304" pitchFamily="18" charset="0"/>
                <a:cs typeface="Times New Roman" panose="02020603050405020304" pitchFamily="18" charset="0"/>
              </a:rPr>
              <a:t>Cephalopoda</a:t>
            </a:r>
            <a:r>
              <a:rPr lang="en-US" sz="4000" dirty="0" smtClean="0">
                <a:latin typeface="Times New Roman" panose="02020603050405020304" pitchFamily="18" charset="0"/>
                <a:cs typeface="Times New Roman" panose="02020603050405020304" pitchFamily="18" charset="0"/>
              </a:rPr>
              <a:t>                C. </a:t>
            </a:r>
            <a:r>
              <a:rPr lang="en-US" sz="4000" dirty="0" err="1" smtClean="0">
                <a:latin typeface="Times New Roman" panose="02020603050405020304" pitchFamily="18" charset="0"/>
                <a:cs typeface="Times New Roman" panose="02020603050405020304" pitchFamily="18" charset="0"/>
              </a:rPr>
              <a:t>eartworm</a:t>
            </a:r>
            <a:r>
              <a:rPr lang="en-US" sz="4000" dirty="0" smtClean="0">
                <a:latin typeface="Times New Roman" panose="02020603050405020304" pitchFamily="18" charset="0"/>
                <a:cs typeface="Times New Roman" panose="02020603050405020304" pitchFamily="18" charset="0"/>
              </a:rPr>
              <a:t>, leech</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4.	</a:t>
            </a:r>
            <a:r>
              <a:rPr lang="en-US" sz="4000" dirty="0" err="1" smtClean="0">
                <a:latin typeface="Times New Roman" panose="02020603050405020304" pitchFamily="18" charset="0"/>
                <a:cs typeface="Times New Roman" panose="02020603050405020304" pitchFamily="18" charset="0"/>
              </a:rPr>
              <a:t>Chidaria</a:t>
            </a:r>
            <a:r>
              <a:rPr lang="en-US" sz="4000" dirty="0" smtClean="0">
                <a:latin typeface="Times New Roman" panose="02020603050405020304" pitchFamily="18" charset="0"/>
                <a:cs typeface="Times New Roman" panose="02020603050405020304" pitchFamily="18" charset="0"/>
              </a:rPr>
              <a:t>                        D.  </a:t>
            </a:r>
            <a:r>
              <a:rPr lang="en-US" sz="4000" dirty="0" err="1" smtClean="0">
                <a:latin typeface="Times New Roman" panose="02020603050405020304" pitchFamily="18" charset="0"/>
                <a:cs typeface="Times New Roman" panose="02020603050405020304" pitchFamily="18" charset="0"/>
              </a:rPr>
              <a:t>sguid</a:t>
            </a:r>
            <a:r>
              <a:rPr lang="en-US" sz="4000" dirty="0" smtClean="0">
                <a:latin typeface="Times New Roman" panose="02020603050405020304" pitchFamily="18" charset="0"/>
                <a:cs typeface="Times New Roman" panose="02020603050405020304" pitchFamily="18" charset="0"/>
              </a:rPr>
              <a:t> ,  octopus</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5.	Annelida                       E. hydra ,  medusa</a:t>
            </a:r>
            <a:br>
              <a:rPr lang="en-US" sz="4000" dirty="0" smtClean="0">
                <a:latin typeface="Times New Roman" panose="02020603050405020304" pitchFamily="18" charset="0"/>
                <a:cs typeface="Times New Roman" panose="02020603050405020304" pitchFamily="18" charset="0"/>
              </a:rPr>
            </a:br>
            <a:endParaRPr lang="ru-RU" sz="4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51902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00240"/>
            <a:ext cx="8229600" cy="4071966"/>
          </a:xfrm>
        </p:spPr>
        <p:txBody>
          <a:bodyPr>
            <a:normAutofit/>
          </a:bodyPr>
          <a:lstStyle/>
          <a:p>
            <a:pPr marL="1371600" indent="-1371600"/>
            <a:r>
              <a:rPr lang="en-US" sz="2800" b="1" i="1" dirty="0" smtClean="0">
                <a:solidFill>
                  <a:schemeClr val="tx1"/>
                </a:solidFill>
                <a:latin typeface="Times New Roman" panose="02020603050405020304" pitchFamily="18" charset="0"/>
                <a:cs typeface="Times New Roman" panose="02020603050405020304" pitchFamily="18" charset="0"/>
              </a:rPr>
              <a:t>True / </a:t>
            </a:r>
            <a:r>
              <a:rPr lang="en-US" sz="2800" b="1" i="1" dirty="0" err="1" smtClean="0">
                <a:solidFill>
                  <a:schemeClr val="tx1"/>
                </a:solidFill>
                <a:latin typeface="Times New Roman" panose="02020603050405020304" pitchFamily="18" charset="0"/>
                <a:cs typeface="Times New Roman" panose="02020603050405020304" pitchFamily="18" charset="0"/>
              </a:rPr>
              <a:t>folse</a:t>
            </a:r>
            <a:r>
              <a:rPr lang="en-US" sz="2800" b="1" i="1" dirty="0" smtClean="0">
                <a:solidFill>
                  <a:schemeClr val="tx1"/>
                </a:solidFill>
                <a:latin typeface="Times New Roman" panose="02020603050405020304" pitchFamily="18" charset="0"/>
                <a:cs typeface="Times New Roman" panose="02020603050405020304" pitchFamily="18" charset="0"/>
              </a:rPr>
              <a:t> </a:t>
            </a:r>
            <a:r>
              <a:rPr lang="en-US" sz="2800" b="1" i="1" dirty="0" err="1" smtClean="0">
                <a:solidFill>
                  <a:schemeClr val="tx1"/>
                </a:solidFill>
                <a:latin typeface="Times New Roman" panose="02020603050405020304" pitchFamily="18" charset="0"/>
                <a:cs typeface="Times New Roman" panose="02020603050405020304" pitchFamily="18" charset="0"/>
              </a:rPr>
              <a:t>guestions</a:t>
            </a:r>
            <a:r>
              <a:rPr lang="en-US" sz="2800" b="1" i="1" dirty="0" smtClean="0">
                <a:solidFill>
                  <a:schemeClr val="tx1"/>
                </a:solidFill>
                <a:latin typeface="Times New Roman" panose="02020603050405020304" pitchFamily="18" charset="0"/>
                <a:cs typeface="Times New Roman" panose="02020603050405020304" pitchFamily="18" charset="0"/>
              </a:rPr>
              <a:t> </a:t>
            </a:r>
            <a:br>
              <a:rPr lang="en-US" sz="2800" b="1" i="1" dirty="0" smtClean="0">
                <a:solidFill>
                  <a:schemeClr val="tx1"/>
                </a:solidFill>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a.	</a:t>
            </a:r>
            <a:r>
              <a:rPr lang="en-US" sz="2800" dirty="0" err="1" smtClean="0">
                <a:solidFill>
                  <a:schemeClr val="tx1"/>
                </a:solidFill>
                <a:latin typeface="Times New Roman" panose="02020603050405020304" pitchFamily="18" charset="0"/>
                <a:cs typeface="Times New Roman" panose="02020603050405020304" pitchFamily="18" charset="0"/>
              </a:rPr>
              <a:t>Molluscs</a:t>
            </a:r>
            <a:r>
              <a:rPr lang="en-US" sz="2800" dirty="0" smtClean="0">
                <a:solidFill>
                  <a:schemeClr val="tx1"/>
                </a:solidFill>
                <a:latin typeface="Times New Roman" panose="02020603050405020304" pitchFamily="18" charset="0"/>
                <a:cs typeface="Times New Roman" panose="02020603050405020304" pitchFamily="18" charset="0"/>
              </a:rPr>
              <a:t> life only in the seas</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b.	</a:t>
            </a:r>
            <a:r>
              <a:rPr lang="en-US" sz="2800" dirty="0" err="1" smtClean="0">
                <a:solidFill>
                  <a:schemeClr val="tx1"/>
                </a:solidFill>
                <a:latin typeface="Times New Roman" panose="02020603050405020304" pitchFamily="18" charset="0"/>
                <a:cs typeface="Times New Roman" panose="02020603050405020304" pitchFamily="18" charset="0"/>
              </a:rPr>
              <a:t>Molluscs</a:t>
            </a:r>
            <a:r>
              <a:rPr lang="en-US" sz="2800" dirty="0" smtClean="0">
                <a:solidFill>
                  <a:schemeClr val="tx1"/>
                </a:solidFill>
                <a:latin typeface="Times New Roman" panose="02020603050405020304" pitchFamily="18" charset="0"/>
                <a:cs typeface="Times New Roman" panose="02020603050405020304" pitchFamily="18" charset="0"/>
              </a:rPr>
              <a:t> bilateral symmetry</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c.	The </a:t>
            </a:r>
            <a:r>
              <a:rPr lang="en-US" sz="2800" dirty="0" err="1" smtClean="0">
                <a:solidFill>
                  <a:schemeClr val="tx1"/>
                </a:solidFill>
                <a:latin typeface="Times New Roman" panose="02020603050405020304" pitchFamily="18" charset="0"/>
                <a:cs typeface="Times New Roman" panose="02020603050405020304" pitchFamily="18" charset="0"/>
              </a:rPr>
              <a:t>bodi</a:t>
            </a:r>
            <a:r>
              <a:rPr lang="en-US" sz="2800" dirty="0" smtClean="0">
                <a:solidFill>
                  <a:schemeClr val="tx1"/>
                </a:solidFill>
                <a:latin typeface="Times New Roman" panose="02020603050405020304" pitchFamily="18" charset="0"/>
                <a:cs typeface="Times New Roman" panose="02020603050405020304" pitchFamily="18" charset="0"/>
              </a:rPr>
              <a:t> consists of three parts</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d.	</a:t>
            </a:r>
            <a:r>
              <a:rPr lang="en-US" sz="2800" dirty="0" err="1" smtClean="0">
                <a:solidFill>
                  <a:schemeClr val="tx1"/>
                </a:solidFill>
                <a:latin typeface="Times New Roman" panose="02020603050405020304" pitchFamily="18" charset="0"/>
                <a:cs typeface="Times New Roman" panose="02020603050405020304" pitchFamily="18" charset="0"/>
              </a:rPr>
              <a:t>Molluscs</a:t>
            </a:r>
            <a:r>
              <a:rPr lang="en-US" sz="2800" dirty="0" smtClean="0">
                <a:solidFill>
                  <a:schemeClr val="tx1"/>
                </a:solidFill>
                <a:latin typeface="Times New Roman" panose="02020603050405020304" pitchFamily="18" charset="0"/>
                <a:cs typeface="Times New Roman" panose="02020603050405020304" pitchFamily="18" charset="0"/>
              </a:rPr>
              <a:t> reproduce asexually</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e.	Some predators</a:t>
            </a:r>
            <a:br>
              <a:rPr lang="en-US" sz="2800" dirty="0" smtClean="0">
                <a:solidFill>
                  <a:schemeClr val="tx1"/>
                </a:solidFill>
                <a:latin typeface="Times New Roman" panose="02020603050405020304" pitchFamily="18" charset="0"/>
                <a:cs typeface="Times New Roman" panose="02020603050405020304" pitchFamily="18" charset="0"/>
              </a:rPr>
            </a:br>
            <a:r>
              <a:rPr lang="en-US" sz="2800" dirty="0" smtClean="0">
                <a:solidFill>
                  <a:schemeClr val="tx1"/>
                </a:solidFill>
                <a:latin typeface="Times New Roman" panose="02020603050405020304" pitchFamily="18" charset="0"/>
                <a:cs typeface="Times New Roman" panose="02020603050405020304" pitchFamily="18" charset="0"/>
              </a:rPr>
              <a:t>f.	Movement organs – leg</a:t>
            </a:r>
            <a:r>
              <a:rPr lang="en-US" sz="9600" dirty="0" smtClean="0">
                <a:solidFill>
                  <a:schemeClr val="tx1"/>
                </a:solidFill>
                <a:latin typeface="Times New Roman" panose="02020603050405020304" pitchFamily="18" charset="0"/>
                <a:cs typeface="Times New Roman" panose="02020603050405020304" pitchFamily="18" charset="0"/>
              </a:rPr>
              <a:t/>
            </a:r>
            <a:br>
              <a:rPr lang="en-US" sz="9600" dirty="0" smtClean="0">
                <a:solidFill>
                  <a:schemeClr val="tx1"/>
                </a:solidFill>
                <a:latin typeface="Times New Roman" panose="02020603050405020304" pitchFamily="18" charset="0"/>
                <a:cs typeface="Times New Roman" panose="02020603050405020304" pitchFamily="18" charset="0"/>
              </a:rPr>
            </a:b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1520</TotalTime>
  <Words>264</Words>
  <Application>Microsoft Office PowerPoint</Application>
  <PresentationFormat>Экран (4:3)</PresentationFormat>
  <Paragraphs>70</Paragraphs>
  <Slides>13</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Начальная</vt:lpstr>
      <vt:lpstr>Lesson topic            Mollusks</vt:lpstr>
      <vt:lpstr>We propose a riddle </vt:lpstr>
      <vt:lpstr>Characteristics</vt:lpstr>
      <vt:lpstr>Mollusk Body Plan</vt:lpstr>
      <vt:lpstr>Class Gastropoda</vt:lpstr>
      <vt:lpstr>Слайд 6</vt:lpstr>
      <vt:lpstr>Слайд 7</vt:lpstr>
      <vt:lpstr>Слайд 8</vt:lpstr>
      <vt:lpstr>Information about molluscs</vt:lpstr>
      <vt:lpstr>Слайд 10</vt:lpstr>
      <vt:lpstr>I. Lets make revision answer to these guestions.                                                       Test  1.  Respiratory organs in snails A.   Heart            B.  Gills                    C.  Trachea          D.  Lung  2.  Circulatori system in molluscs A. Open         B. Closed        C. Diffusion    D. Open and closed  3. Which organ first appeared in molluscs A. Heart            B. Mouth                   C. Liver       D. Skin  4. Hou many chambers in molluscs heart A.  1            B. 2               C. 3                        D.  4  5. Excretory organs in molluscs A.    Protonephridia                   B.     Creen glands C.     Malpighian tubes              D.    Nephridia</vt:lpstr>
      <vt:lpstr>II. Match the guestions to the answer   1. Gastropoda                   A. oyster, clan 2. Bibalvia                        B. snail, slug 3. Cephalopoda                C. eartworm, leech 4. Chidaria                        D.  sguid ,  octopus 5. Annelida                       E. hydra ,  medusa </vt:lpstr>
      <vt:lpstr>True / folse guestions   a. Molluscs life only in the seas b. Molluscs bilateral symmetry c. The bodi consists of three parts d. Molluscs reproduce asexually e. Some predators f. Movement organs – leg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dc:creator>
  <cp:lastModifiedBy>DOM</cp:lastModifiedBy>
  <cp:revision>87</cp:revision>
  <dcterms:created xsi:type="dcterms:W3CDTF">2012-05-07T15:29:11Z</dcterms:created>
  <dcterms:modified xsi:type="dcterms:W3CDTF">2016-08-25T04:48:29Z</dcterms:modified>
</cp:coreProperties>
</file>