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2"/>
  </p:notesMasterIdLst>
  <p:sldIdLst>
    <p:sldId id="424" r:id="rId2"/>
    <p:sldId id="425" r:id="rId3"/>
    <p:sldId id="295" r:id="rId4"/>
    <p:sldId id="406" r:id="rId5"/>
    <p:sldId id="407" r:id="rId6"/>
    <p:sldId id="408" r:id="rId7"/>
    <p:sldId id="409" r:id="rId8"/>
    <p:sldId id="410" r:id="rId9"/>
    <p:sldId id="411" r:id="rId10"/>
    <p:sldId id="399" r:id="rId11"/>
    <p:sldId id="364" r:id="rId12"/>
    <p:sldId id="386" r:id="rId13"/>
    <p:sldId id="270" r:id="rId14"/>
    <p:sldId id="390" r:id="rId15"/>
    <p:sldId id="413" r:id="rId16"/>
    <p:sldId id="415" r:id="rId17"/>
    <p:sldId id="335" r:id="rId18"/>
    <p:sldId id="336" r:id="rId19"/>
    <p:sldId id="337" r:id="rId20"/>
    <p:sldId id="338" r:id="rId21"/>
    <p:sldId id="339" r:id="rId22"/>
    <p:sldId id="426" r:id="rId23"/>
    <p:sldId id="427" r:id="rId24"/>
    <p:sldId id="279" r:id="rId25"/>
    <p:sldId id="281" r:id="rId26"/>
    <p:sldId id="283" r:id="rId27"/>
    <p:sldId id="285" r:id="rId28"/>
    <p:sldId id="286" r:id="rId29"/>
    <p:sldId id="289" r:id="rId30"/>
    <p:sldId id="290" r:id="rId3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  <a:srgbClr val="00FF00"/>
    <a:srgbClr val="A50021"/>
    <a:srgbClr val="006600"/>
    <a:srgbClr val="FFFFFF"/>
    <a:srgbClr val="003399"/>
    <a:srgbClr val="28AA16"/>
    <a:srgbClr val="14A30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911" autoAdjust="0"/>
    <p:restoredTop sz="75199" autoAdjust="0"/>
  </p:normalViewPr>
  <p:slideViewPr>
    <p:cSldViewPr>
      <p:cViewPr varScale="1">
        <p:scale>
          <a:sx n="78" d="100"/>
          <a:sy n="78" d="100"/>
        </p:scale>
        <p:origin x="-11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00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0B259-D941-4C15-B291-7C445CA9D6CF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8258A-B291-416A-8194-344896A671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ECC66A-58B3-4FB3-85C4-2326E9F8E8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78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4.gif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gif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1.jpeg"/><Relationship Id="rId7" Type="http://schemas.openxmlformats.org/officeDocument/2006/relationships/image" Target="../media/image6.jpeg"/><Relationship Id="rId12" Type="http://schemas.openxmlformats.org/officeDocument/2006/relationships/image" Target="../media/image30.gi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15.gif"/><Relationship Id="rId5" Type="http://schemas.openxmlformats.org/officeDocument/2006/relationships/image" Target="../media/image21.jpeg"/><Relationship Id="rId10" Type="http://schemas.openxmlformats.org/officeDocument/2006/relationships/image" Target="../media/image22.jpeg"/><Relationship Id="rId4" Type="http://schemas.openxmlformats.org/officeDocument/2006/relationships/image" Target="../media/image24.jpeg"/><Relationship Id="rId9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5.jpeg"/><Relationship Id="rId7" Type="http://schemas.openxmlformats.org/officeDocument/2006/relationships/image" Target="../media/image28.png"/><Relationship Id="rId12" Type="http://schemas.openxmlformats.org/officeDocument/2006/relationships/image" Target="../media/image30.gi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16.gif"/><Relationship Id="rId5" Type="http://schemas.openxmlformats.org/officeDocument/2006/relationships/image" Target="../media/image8.jpeg"/><Relationship Id="rId10" Type="http://schemas.openxmlformats.org/officeDocument/2006/relationships/image" Target="../media/image39.jpeg"/><Relationship Id="rId4" Type="http://schemas.openxmlformats.org/officeDocument/2006/relationships/image" Target="../media/image5.jpeg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30.gif"/><Relationship Id="rId3" Type="http://schemas.openxmlformats.org/officeDocument/2006/relationships/image" Target="../media/image17.gif"/><Relationship Id="rId7" Type="http://schemas.openxmlformats.org/officeDocument/2006/relationships/image" Target="../media/image40.jpeg"/><Relationship Id="rId12" Type="http://schemas.openxmlformats.org/officeDocument/2006/relationships/image" Target="../media/image25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8.jpeg"/><Relationship Id="rId5" Type="http://schemas.openxmlformats.org/officeDocument/2006/relationships/image" Target="../media/image38.jpeg"/><Relationship Id="rId10" Type="http://schemas.openxmlformats.org/officeDocument/2006/relationships/image" Target="../media/image5.jpeg"/><Relationship Id="rId4" Type="http://schemas.openxmlformats.org/officeDocument/2006/relationships/image" Target="../media/image27.jpeg"/><Relationship Id="rId9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457203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Ашық сабақ</a:t>
            </a:r>
            <a:b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Тақырыбы: “Тамақтанудың маңызы.</a:t>
            </a:r>
            <a:r>
              <a:rPr lang="kk-KZ" dirty="0" smtClean="0">
                <a:solidFill>
                  <a:srgbClr val="FF0000"/>
                </a:solidFill>
              </a:rPr>
              <a:t> </a:t>
            </a:r>
            <a: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Тағамдық өнімдер және қоректік заттар”</a:t>
            </a:r>
            <a:br>
              <a:rPr lang="kk-KZ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Picture 15" descr="i[2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2428892" cy="12112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1" descr="pova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0"/>
            <a:ext cx="2143140" cy="1285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3"/>
          <p:cNvPicPr>
            <a:picLocks noChangeAspect="1" noChangeArrowheads="1"/>
          </p:cNvPicPr>
          <p:nvPr/>
        </p:nvPicPr>
        <p:blipFill>
          <a:blip r:embed="rId5">
            <a:lum bright="-6000" contrast="18000"/>
          </a:blip>
          <a:srcRect/>
          <a:stretch>
            <a:fillRect/>
          </a:stretch>
        </p:blipFill>
        <p:spPr bwMode="auto">
          <a:xfrm>
            <a:off x="0" y="5072074"/>
            <a:ext cx="1785950" cy="15712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7" descr="A49MTS8CASOWDSGCAUYLYEWCAV7IN0ZCALXQACUCA0RMRITCA1RLDL9CA091S9CCA4SRNS6CAIZU9UXCATDM20ZCAV3UQYRCAB09SVLCABVJBNBCA4B9FO4CAOEA6GZCAD3GWKWCA0PEYECCAZCD16TCA0ZCU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5143512"/>
            <a:ext cx="2286016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9" descr="1kuritsa1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22" y="5143512"/>
            <a:ext cx="2214578" cy="1246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09252"/>
          </a:xfrm>
        </p:spPr>
        <p:txBody>
          <a:bodyPr/>
          <a:lstStyle/>
          <a:p>
            <a:pPr lvl="0"/>
            <a:r>
              <a:rPr lang="kk-KZ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Блімділік: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Тамақ құрамы мен маңызы, ақуыз, май, көмірсу, минералдар, дәрумендер туралы түсініктер беру.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kk-KZ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Тамақ құрамы балалардың ағзасын өсіруге, дамытуға әсері мен маңызы туралы білімдерін кеңейту, дамыту.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Тәрбиелік: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«Ас – адамның арқауы» екенін, адам тамақтану үшін тіршілік етпейтінін, тіршілік үшін тамақтануын түсіндіру, әдетті түсінікті қалыптастыру.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500042"/>
            <a:ext cx="8286776" cy="3970318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Үй тапсырмасы</a:t>
            </a:r>
            <a:endParaRPr lang="ru-RU" sz="7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7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k-KZ" sz="5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Тыныс алу мүшелерінің аурулары </a:t>
            </a:r>
            <a:endParaRPr lang="ru-RU" sz="5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00200" y="0"/>
            <a:ext cx="7086600" cy="857232"/>
          </a:xfrm>
        </p:spPr>
        <p:txBody>
          <a:bodyPr/>
          <a:lstStyle/>
          <a:p>
            <a:r>
              <a:rPr lang="kk-KZ" dirty="0" smtClean="0"/>
              <a:t>           Тест</a:t>
            </a:r>
            <a:endParaRPr lang="kk-KZ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pPr marL="816102" indent="-742950"/>
            <a:r>
              <a:rPr lang="kk-KZ" sz="3600" dirty="0" smtClean="0">
                <a:solidFill>
                  <a:srgbClr val="7030A0"/>
                </a:solidFill>
              </a:rPr>
              <a:t>    </a:t>
            </a:r>
            <a:r>
              <a:rPr lang="kk-KZ" sz="3600" b="1" dirty="0" smtClean="0">
                <a:solidFill>
                  <a:schemeClr val="bg1"/>
                </a:solidFill>
              </a:rPr>
              <a:t>1. Газ алмасу өтетін жер</a:t>
            </a:r>
          </a:p>
          <a:p>
            <a:pPr marL="816102" indent="-742950"/>
            <a:r>
              <a:rPr lang="kk-KZ" sz="3600" b="1" dirty="0" smtClean="0">
                <a:solidFill>
                  <a:schemeClr val="bg1"/>
                </a:solidFill>
              </a:rPr>
              <a:t>     а) көмекей;</a:t>
            </a:r>
          </a:p>
          <a:p>
            <a:pPr marL="816102" indent="-742950"/>
            <a:r>
              <a:rPr lang="kk-KZ" sz="3600" b="1" dirty="0" smtClean="0">
                <a:solidFill>
                  <a:schemeClr val="bg1"/>
                </a:solidFill>
              </a:rPr>
              <a:t>     ә) ауа тамыр;</a:t>
            </a:r>
          </a:p>
          <a:p>
            <a:pPr marL="816102" indent="-742950"/>
            <a:r>
              <a:rPr lang="kk-KZ" sz="3600" b="1" dirty="0" smtClean="0">
                <a:solidFill>
                  <a:schemeClr val="bg1"/>
                </a:solidFill>
              </a:rPr>
              <a:t>     б) өкпе көпіршігі;</a:t>
            </a:r>
          </a:p>
          <a:p>
            <a:pPr marL="816102" indent="-742950"/>
            <a:r>
              <a:rPr lang="kk-KZ" sz="3600" b="1" dirty="0" smtClean="0">
                <a:solidFill>
                  <a:schemeClr val="bg1"/>
                </a:solidFill>
              </a:rPr>
              <a:t>     в) кеңірдек;</a:t>
            </a:r>
          </a:p>
          <a:p>
            <a:pPr marL="816102" indent="-742950"/>
            <a:r>
              <a:rPr lang="kk-KZ" sz="3600" b="1" dirty="0" smtClean="0">
                <a:solidFill>
                  <a:schemeClr val="bg1"/>
                </a:solidFill>
              </a:rPr>
              <a:t>      </a:t>
            </a:r>
            <a:endParaRPr lang="kk-KZ" sz="3600" b="1" dirty="0">
              <a:solidFill>
                <a:schemeClr val="bg1"/>
              </a:solidFill>
            </a:endParaRPr>
          </a:p>
        </p:txBody>
      </p:sp>
      <p:pic>
        <p:nvPicPr>
          <p:cNvPr id="8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305763" y="5075861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D080602"/>
          <p:cNvPicPr>
            <a:picLocks noChangeAspect="1" noChangeArrowheads="1"/>
          </p:cNvPicPr>
          <p:nvPr/>
        </p:nvPicPr>
        <p:blipFill>
          <a:blip r:embed="rId3"/>
          <a:srcRect l="62985" t="57355" r="6197" b="23042"/>
          <a:stretch>
            <a:fillRect/>
          </a:stretch>
        </p:blipFill>
        <p:spPr>
          <a:xfrm>
            <a:off x="4500562" y="3786214"/>
            <a:ext cx="4643438" cy="31432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15475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+mn-lt"/>
              </a:rPr>
              <a:t>2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. Тыныс алу мүшелерінің ауруына жататыны: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а) кариес;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ә) рахит;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б) туберкулез; 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в) сколиоз.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endParaRPr lang="kk-KZ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7361863" y="305764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3</a:t>
            </a:r>
            <a:r>
              <a:rPr lang="kk-KZ" dirty="0" smtClean="0">
                <a:solidFill>
                  <a:schemeClr val="bg1"/>
                </a:solidFill>
              </a:rPr>
              <a:t>. Адам өкпесінің орташа тіршілік сыйымдылығы:</a:t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а) 1000см³;</a:t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ә) 2000см³;</a:t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б) 3500см³;</a:t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в) 500см³;</a:t>
            </a:r>
            <a:br>
              <a:rPr lang="kk-KZ" dirty="0" smtClean="0">
                <a:solidFill>
                  <a:schemeClr val="bg1"/>
                </a:solidFill>
              </a:rPr>
            </a:br>
            <a:endParaRPr lang="kk-KZ" dirty="0">
              <a:solidFill>
                <a:schemeClr val="bg1"/>
              </a:solidFill>
            </a:endParaRPr>
          </a:p>
        </p:txBody>
      </p:sp>
      <p:pic>
        <p:nvPicPr>
          <p:cNvPr id="4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7520970" y="305762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. Тыныс алғандағы ауаның микробтар мен шаң – тозаңнан тазаруы, жылынуы: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а) мұрын қуысында;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ә) ауа тамырда;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б) өкпеде;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в) өкпе көпіршігінде;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endParaRPr lang="kk-KZ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7520969" y="305762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194201" y="4631922"/>
            <a:ext cx="2118890" cy="2106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. Адам тыныс алуына қажетті газ: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а) азот;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ә) оттек;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б) көмірқышқыл газы;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в) азот (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II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) оксиді;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endParaRPr lang="kk-KZ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7520970" y="305762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429132"/>
            <a:ext cx="3214678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143636" y="6143644"/>
            <a:ext cx="2786082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dirty="0" smtClean="0"/>
              <a:t>Оттек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636907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. Шылым шегу зардабынан болатын өкпе ауруы: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а) силикоз;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ә) СПИД;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б) обыр  (рак);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r>
              <a:rPr lang="kk-KZ" dirty="0" smtClean="0">
                <a:solidFill>
                  <a:schemeClr val="bg1"/>
                </a:solidFill>
                <a:latin typeface="+mn-lt"/>
              </a:rPr>
              <a:t>в) тұмау;</a:t>
            </a:r>
            <a:br>
              <a:rPr lang="kk-KZ" dirty="0" smtClean="0">
                <a:solidFill>
                  <a:schemeClr val="bg1"/>
                </a:solidFill>
                <a:latin typeface="+mn-lt"/>
              </a:rPr>
            </a:br>
            <a:endParaRPr lang="kk-KZ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12" descr="H:\Documents and Settings\Администратор\Рабочий стол\Мои рисунки\квитанциялар\gl773-web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8910212">
            <a:off x="7361861" y="305761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5" y="4105275"/>
            <a:ext cx="3643306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4290"/>
            <a:ext cx="8286776" cy="2862322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Қызығушылықты арттыру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7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Oval 23"/>
          <p:cNvSpPr>
            <a:spLocks noChangeArrowheads="1"/>
          </p:cNvSpPr>
          <p:nvPr/>
        </p:nvSpPr>
        <p:spPr bwMode="auto">
          <a:xfrm>
            <a:off x="3000364" y="2500306"/>
            <a:ext cx="3286148" cy="1928826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4800" b="1" dirty="0" smtClean="0">
                <a:solidFill>
                  <a:srgbClr val="3333FF"/>
                </a:solidFill>
              </a:rPr>
              <a:t>Денсаулық</a:t>
            </a:r>
            <a:endParaRPr lang="ru-RU" sz="4800" b="1" dirty="0">
              <a:solidFill>
                <a:srgbClr val="3333FF"/>
              </a:solidFill>
            </a:endParaRP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rot="16200000" flipV="1">
            <a:off x="2564762" y="1865928"/>
            <a:ext cx="1139726" cy="693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6143636" y="2357430"/>
            <a:ext cx="1000132" cy="4286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500826" y="3429000"/>
            <a:ext cx="1143008" cy="714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1285852" y="3357562"/>
            <a:ext cx="1166244" cy="52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 flipV="1">
            <a:off x="1928794" y="4357694"/>
            <a:ext cx="1023368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929322" y="4429132"/>
            <a:ext cx="1143008" cy="5000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3929058" y="5429264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 flipH="1">
            <a:off x="1357289" y="642918"/>
            <a:ext cx="6072198" cy="5000660"/>
          </a:xfrm>
          <a:prstGeom prst="cloudCallout">
            <a:avLst>
              <a:gd name="adj1" fmla="val -55607"/>
              <a:gd name="adj2" fmla="val 5446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solidFill>
                  <a:schemeClr val="bg2">
                    <a:lumMod val="50000"/>
                  </a:schemeClr>
                </a:solidFill>
              </a:rPr>
              <a:t>Салауатты өмір салтын насихаттау, </a:t>
            </a:r>
            <a:r>
              <a:rPr lang="kk-KZ" sz="2400" b="1" i="1" dirty="0">
                <a:solidFill>
                  <a:schemeClr val="bg2">
                    <a:lumMod val="50000"/>
                  </a:schemeClr>
                </a:solidFill>
              </a:rPr>
              <a:t>дені сау ұрпақ</a:t>
            </a:r>
            <a:r>
              <a:rPr lang="kk-KZ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bg2">
                    <a:lumMod val="50000"/>
                  </a:schemeClr>
                </a:solidFill>
              </a:rPr>
              <a:t>тәрбиелеу</a:t>
            </a: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kk-KZ" sz="2400" dirty="0" smtClean="0">
                <a:solidFill>
                  <a:schemeClr val="bg2">
                    <a:lumMod val="50000"/>
                  </a:schemeClr>
                </a:solidFill>
              </a:rPr>
              <a:t>бүгінгі </a:t>
            </a:r>
            <a:r>
              <a:rPr lang="kk-KZ" sz="2400" dirty="0">
                <a:solidFill>
                  <a:schemeClr val="bg2">
                    <a:lumMod val="50000"/>
                  </a:schemeClr>
                </a:solidFill>
              </a:rPr>
              <a:t>күннің басты талабы. </a:t>
            </a:r>
          </a:p>
          <a:p>
            <a:pPr algn="ctr">
              <a:defRPr/>
            </a:pPr>
            <a:r>
              <a:rPr lang="kk-KZ" sz="2400" dirty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kk-KZ" sz="2400" b="1" i="1" dirty="0">
                <a:solidFill>
                  <a:schemeClr val="bg2">
                    <a:lumMod val="50000"/>
                  </a:schemeClr>
                </a:solidFill>
              </a:rPr>
              <a:t>Дені сау ұрпақ </a:t>
            </a:r>
            <a:r>
              <a:rPr lang="kk-KZ" sz="2400" dirty="0" smtClean="0">
                <a:solidFill>
                  <a:schemeClr val="bg2">
                    <a:lumMod val="50000"/>
                  </a:schemeClr>
                </a:solidFill>
              </a:rPr>
              <a:t>– мемлекет </a:t>
            </a:r>
            <a:r>
              <a:rPr lang="kk-KZ" sz="2400" dirty="0">
                <a:solidFill>
                  <a:schemeClr val="bg2">
                    <a:lumMod val="50000"/>
                  </a:schemeClr>
                </a:solidFill>
              </a:rPr>
              <a:t>байлығы»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3076" name="WordArt 7"/>
          <p:cNvSpPr>
            <a:spLocks noChangeArrowheads="1" noChangeShapeType="1" noTextEdit="1"/>
          </p:cNvSpPr>
          <p:nvPr/>
        </p:nvSpPr>
        <p:spPr bwMode="auto">
          <a:xfrm>
            <a:off x="285750" y="5500688"/>
            <a:ext cx="57626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kk-KZ" sz="3600" b="1" i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4572000" y="476250"/>
            <a:ext cx="3241675" cy="1584325"/>
          </a:xfrm>
          <a:prstGeom prst="cloudCallout">
            <a:avLst>
              <a:gd name="adj1" fmla="val -45986"/>
              <a:gd name="adj2" fmla="val 20843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kk-KZ" b="1" dirty="0">
                <a:solidFill>
                  <a:schemeClr val="accent6"/>
                </a:solidFill>
              </a:rPr>
              <a:t>МИНЕРАЛДЫ ТҰЗДАР</a:t>
            </a:r>
            <a:endParaRPr lang="ru-RU" b="1" dirty="0">
              <a:solidFill>
                <a:schemeClr val="accent6"/>
              </a:solidFill>
            </a:endParaRPr>
          </a:p>
          <a:p>
            <a:pPr algn="ctr"/>
            <a:endParaRPr lang="kk-KZ" dirty="0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276600" y="2708275"/>
            <a:ext cx="2520950" cy="12969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rgbClr val="FF0000"/>
                </a:solidFill>
              </a:rPr>
              <a:t>ТАҒАМНЫҢ</a:t>
            </a:r>
          </a:p>
          <a:p>
            <a:pPr algn="ctr"/>
            <a:r>
              <a:rPr lang="kk-KZ" sz="2400" b="1" dirty="0">
                <a:solidFill>
                  <a:srgbClr val="FF0000"/>
                </a:solidFill>
              </a:rPr>
              <a:t>ҚҰРАМЫ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684213" y="549275"/>
            <a:ext cx="2951162" cy="1511300"/>
          </a:xfrm>
          <a:prstGeom prst="cloudCallout">
            <a:avLst>
              <a:gd name="adj1" fmla="val -40694"/>
              <a:gd name="adj2" fmla="val 62394"/>
            </a:avLst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kk-KZ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68313" y="2708275"/>
            <a:ext cx="2447925" cy="1295400"/>
          </a:xfrm>
          <a:prstGeom prst="cloudCallout">
            <a:avLst>
              <a:gd name="adj1" fmla="val -44681"/>
              <a:gd name="adj2" fmla="val 36644"/>
            </a:avLst>
          </a:prstGeom>
          <a:solidFill>
            <a:srgbClr val="E7B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kk-KZ" dirty="0"/>
          </a:p>
          <a:p>
            <a:pPr algn="ctr"/>
            <a:r>
              <a:rPr lang="kk-KZ" sz="2000" b="1" dirty="0">
                <a:solidFill>
                  <a:schemeClr val="accent4"/>
                </a:solidFill>
              </a:rPr>
              <a:t>СУ</a:t>
            </a:r>
            <a:endParaRPr lang="ru-RU" sz="2000" b="1" dirty="0">
              <a:solidFill>
                <a:schemeClr val="accent4"/>
              </a:solidFill>
            </a:endParaRP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5003800" y="4581525"/>
            <a:ext cx="2592388" cy="1223963"/>
          </a:xfrm>
          <a:prstGeom prst="cloudCallout">
            <a:avLst>
              <a:gd name="adj1" fmla="val -44977"/>
              <a:gd name="adj2" fmla="val 41699"/>
            </a:avLst>
          </a:prstGeom>
          <a:solidFill>
            <a:srgbClr val="ECF8A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kk-KZ" sz="2400" b="1" dirty="0"/>
          </a:p>
          <a:p>
            <a:pPr algn="ctr"/>
            <a:r>
              <a:rPr lang="kk-KZ" sz="2400" b="1" dirty="0">
                <a:solidFill>
                  <a:srgbClr val="000099"/>
                </a:solidFill>
              </a:rPr>
              <a:t>МАЙЛАР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68313" y="4724400"/>
            <a:ext cx="3024187" cy="1296988"/>
          </a:xfrm>
          <a:prstGeom prst="cloudCallout">
            <a:avLst>
              <a:gd name="adj1" fmla="val -45694"/>
              <a:gd name="adj2" fmla="val 36537"/>
            </a:avLst>
          </a:prstGeom>
          <a:solidFill>
            <a:srgbClr val="E6D9B8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kk-KZ" dirty="0"/>
          </a:p>
          <a:p>
            <a:pPr algn="ctr"/>
            <a:r>
              <a:rPr lang="kk-KZ" sz="2000" b="1" dirty="0">
                <a:solidFill>
                  <a:schemeClr val="accent6"/>
                </a:solidFill>
              </a:rPr>
              <a:t>КӨМІРСУЛАР</a:t>
            </a:r>
            <a:endParaRPr lang="ru-RU" sz="2000" b="1" dirty="0">
              <a:solidFill>
                <a:schemeClr val="accent6"/>
              </a:solidFill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331913" y="1052513"/>
            <a:ext cx="18235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33CC"/>
                </a:solidFill>
              </a:rPr>
              <a:t>ДӘРУМЕНДЕР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6156325" y="2205038"/>
            <a:ext cx="2735263" cy="1727200"/>
          </a:xfrm>
          <a:prstGeom prst="cloudCallout">
            <a:avLst>
              <a:gd name="adj1" fmla="val -24231"/>
              <a:gd name="adj2" fmla="val 39981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kk-KZ" dirty="0"/>
          </a:p>
          <a:p>
            <a:pPr algn="ctr"/>
            <a:r>
              <a:rPr lang="kk-KZ" sz="2000" b="1" dirty="0">
                <a:solidFill>
                  <a:schemeClr val="bg1"/>
                </a:solidFill>
              </a:rPr>
              <a:t>НӘРУЫЗДАР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rmAutofit/>
          </a:bodyPr>
          <a:lstStyle/>
          <a:p>
            <a:r>
              <a:rPr lang="kk-KZ" noProof="1" smtClean="0">
                <a:solidFill>
                  <a:srgbClr val="FF0000"/>
                </a:solidFill>
              </a:rPr>
              <a:t>Тамақ құрамына кіретін қорек заттар.</a:t>
            </a:r>
            <a:endParaRPr lang="kk-KZ" noProof="1">
              <a:solidFill>
                <a:srgbClr val="FF0000"/>
              </a:solidFill>
            </a:endParaRP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00034" y="1785926"/>
            <a:ext cx="8229600" cy="4240211"/>
          </a:xfrm>
        </p:spPr>
      </p:sp>
      <p:pic>
        <p:nvPicPr>
          <p:cNvPr id="4" name="Рисунок 3" descr="C:\Documents and Settings\Admin\Local Settings\Temporary Internet Files\Content.Word\Изображение 08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928806" y="-357194"/>
            <a:ext cx="528638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71536" y="-142900"/>
            <a:ext cx="10501386" cy="78483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kk-KZ" sz="20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kk-KZ" sz="20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kk-KZ" sz="4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     </a:t>
            </a:r>
            <a:r>
              <a:rPr lang="kk-KZ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АҒЗАҒА       ҚАЖЕТТІ      БАРЛЫҚ</a:t>
            </a:r>
          </a:p>
          <a:p>
            <a:r>
              <a:rPr lang="kk-KZ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    ҚОРЕКТІК  ЗАТТАРДЫҢ ҚАМТЫЛУЫ</a:t>
            </a:r>
            <a:r>
              <a:rPr lang="kk-KZ" sz="4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:</a:t>
            </a:r>
          </a:p>
          <a:p>
            <a:endParaRPr lang="kk-KZ" sz="2000" dirty="0" smtClean="0"/>
          </a:p>
          <a:p>
            <a:r>
              <a:rPr lang="kk-KZ" sz="2400" dirty="0" smtClean="0">
                <a:solidFill>
                  <a:srgbClr val="FFFF00"/>
                </a:solidFill>
              </a:rPr>
              <a:t>           </a:t>
            </a:r>
            <a:r>
              <a:rPr lang="kk-KZ" sz="2400" dirty="0" smtClean="0">
                <a:solidFill>
                  <a:schemeClr val="accent3">
                    <a:lumMod val="75000"/>
                  </a:schemeClr>
                </a:solidFill>
              </a:rPr>
              <a:t>НӘРУЫЗ      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15-20%</a:t>
            </a:r>
            <a:r>
              <a:rPr lang="kk-KZ" sz="2400" dirty="0" smtClean="0">
                <a:solidFill>
                  <a:schemeClr val="accent3">
                    <a:lumMod val="75000"/>
                  </a:schemeClr>
                </a:solidFill>
              </a:rPr>
              <a:t>      ТӘУЛІКТІК МӨЛШЕРІ    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100</a:t>
            </a:r>
            <a:r>
              <a:rPr lang="kk-KZ" sz="2400" dirty="0" smtClean="0">
                <a:solidFill>
                  <a:schemeClr val="accent3">
                    <a:lumMod val="75000"/>
                  </a:schemeClr>
                </a:solidFill>
              </a:rPr>
              <a:t> грам</a:t>
            </a:r>
          </a:p>
          <a:p>
            <a:endParaRPr lang="ru-RU" sz="2000" dirty="0" smtClean="0"/>
          </a:p>
          <a:p>
            <a:endParaRPr lang="en-US" sz="2000" dirty="0" smtClean="0"/>
          </a:p>
          <a:p>
            <a:r>
              <a:rPr lang="kk-KZ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          </a:t>
            </a:r>
            <a:r>
              <a:rPr lang="kk-KZ" sz="2400" dirty="0" smtClean="0">
                <a:solidFill>
                  <a:schemeClr val="accent6"/>
                </a:solidFill>
              </a:rPr>
              <a:t>КӨМІРСУ     </a:t>
            </a:r>
            <a:r>
              <a:rPr lang="en-US" sz="2400" dirty="0" smtClean="0">
                <a:solidFill>
                  <a:schemeClr val="accent6"/>
                </a:solidFill>
              </a:rPr>
              <a:t>0,5%</a:t>
            </a:r>
            <a:r>
              <a:rPr lang="kk-KZ" sz="2400" dirty="0" smtClean="0">
                <a:solidFill>
                  <a:schemeClr val="accent6"/>
                </a:solidFill>
              </a:rPr>
              <a:t>    ТӘУЛІКТІК  МӨЛШЕРІ     </a:t>
            </a:r>
            <a:r>
              <a:rPr lang="en-US" sz="2400" dirty="0" smtClean="0">
                <a:solidFill>
                  <a:schemeClr val="accent6"/>
                </a:solidFill>
              </a:rPr>
              <a:t>450 -500 </a:t>
            </a:r>
            <a:r>
              <a:rPr lang="kk-KZ" sz="2400" dirty="0" smtClean="0">
                <a:solidFill>
                  <a:schemeClr val="accent6"/>
                </a:solidFill>
              </a:rPr>
              <a:t>грам</a:t>
            </a:r>
          </a:p>
          <a:p>
            <a:endParaRPr lang="ru-RU" sz="2000" dirty="0" smtClean="0"/>
          </a:p>
          <a:p>
            <a:endParaRPr lang="en-US" sz="2000" dirty="0" smtClean="0"/>
          </a:p>
          <a:p>
            <a:r>
              <a:rPr lang="kk-KZ" sz="2400" dirty="0" smtClean="0">
                <a:solidFill>
                  <a:schemeClr val="tx2">
                    <a:lumMod val="10000"/>
                  </a:schemeClr>
                </a:solidFill>
              </a:rPr>
              <a:t>            МАЙЛАР      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</a:rPr>
              <a:t>19%</a:t>
            </a:r>
            <a:r>
              <a:rPr lang="kk-KZ" sz="2400" dirty="0" smtClean="0">
                <a:solidFill>
                  <a:schemeClr val="tx2">
                    <a:lumMod val="10000"/>
                  </a:schemeClr>
                </a:solidFill>
              </a:rPr>
              <a:t>      ТӘУЛІКТІК  МӨЛШЕРІ     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</a:rPr>
              <a:t>80 – 90 </a:t>
            </a:r>
            <a:r>
              <a:rPr lang="kk-KZ" sz="2400" dirty="0" smtClean="0">
                <a:solidFill>
                  <a:schemeClr val="tx2">
                    <a:lumMod val="10000"/>
                  </a:schemeClr>
                </a:solidFill>
              </a:rPr>
              <a:t>грам</a:t>
            </a:r>
          </a:p>
          <a:p>
            <a:endParaRPr lang="ru-RU" sz="2000" dirty="0" smtClean="0"/>
          </a:p>
          <a:p>
            <a:endParaRPr lang="en-US" sz="2000" dirty="0" smtClean="0"/>
          </a:p>
          <a:p>
            <a:r>
              <a:rPr lang="kk-KZ" sz="2400" dirty="0" smtClean="0">
                <a:solidFill>
                  <a:srgbClr val="006600"/>
                </a:solidFill>
              </a:rPr>
              <a:t>                                        МИНЕРАЛДЫ </a:t>
            </a:r>
          </a:p>
          <a:p>
            <a:r>
              <a:rPr lang="kk-KZ" sz="2400" dirty="0" smtClean="0">
                <a:solidFill>
                  <a:srgbClr val="006600"/>
                </a:solidFill>
              </a:rPr>
              <a:t>            ТҰЗДАР        </a:t>
            </a:r>
            <a:r>
              <a:rPr lang="en-US" sz="2400" dirty="0" smtClean="0">
                <a:solidFill>
                  <a:srgbClr val="006600"/>
                </a:solidFill>
              </a:rPr>
              <a:t>4,5%</a:t>
            </a:r>
            <a:r>
              <a:rPr lang="kk-KZ" sz="2400" dirty="0" smtClean="0">
                <a:solidFill>
                  <a:srgbClr val="006600"/>
                </a:solidFill>
              </a:rPr>
              <a:t>    ТӘУЛІКТІК  МӨЛШЕРІ      </a:t>
            </a:r>
            <a:r>
              <a:rPr lang="en-US" sz="2400" dirty="0" smtClean="0">
                <a:solidFill>
                  <a:srgbClr val="006600"/>
                </a:solidFill>
              </a:rPr>
              <a:t>5 – 6</a:t>
            </a:r>
            <a:r>
              <a:rPr lang="kk-KZ" sz="2400" dirty="0" smtClean="0">
                <a:solidFill>
                  <a:srgbClr val="006600"/>
                </a:solidFill>
              </a:rPr>
              <a:t>грам</a:t>
            </a:r>
          </a:p>
          <a:p>
            <a:endParaRPr lang="ru-RU" sz="2000" dirty="0" smtClean="0"/>
          </a:p>
          <a:p>
            <a:endParaRPr lang="en-US" sz="2000" dirty="0" smtClean="0"/>
          </a:p>
          <a:p>
            <a:r>
              <a:rPr lang="kk-KZ" sz="2400" dirty="0" smtClean="0">
                <a:solidFill>
                  <a:srgbClr val="FFFFFF"/>
                </a:solidFill>
              </a:rPr>
              <a:t>             </a:t>
            </a:r>
            <a:r>
              <a:rPr lang="kk-KZ" sz="2400" dirty="0" smtClean="0">
                <a:solidFill>
                  <a:srgbClr val="A50021"/>
                </a:solidFill>
              </a:rPr>
              <a:t>СУ        </a:t>
            </a:r>
            <a:r>
              <a:rPr lang="en-US" sz="2400" dirty="0" smtClean="0">
                <a:solidFill>
                  <a:srgbClr val="A50021"/>
                </a:solidFill>
              </a:rPr>
              <a:t>60 -65</a:t>
            </a:r>
            <a:r>
              <a:rPr lang="ru-RU" sz="2400" dirty="0" smtClean="0">
                <a:solidFill>
                  <a:srgbClr val="A50021"/>
                </a:solidFill>
              </a:rPr>
              <a:t>%</a:t>
            </a:r>
            <a:r>
              <a:rPr lang="kk-KZ" sz="2400" dirty="0" smtClean="0">
                <a:solidFill>
                  <a:srgbClr val="A50021"/>
                </a:solidFill>
              </a:rPr>
              <a:t>     ТӘУЛІКТІК МӨЛШЕРІ       </a:t>
            </a:r>
            <a:r>
              <a:rPr lang="en-US" sz="2400" dirty="0" smtClean="0">
                <a:solidFill>
                  <a:srgbClr val="A50021"/>
                </a:solidFill>
              </a:rPr>
              <a:t>1,5 -2,6</a:t>
            </a:r>
            <a:r>
              <a:rPr lang="ru-RU" sz="2400" dirty="0" smtClean="0">
                <a:solidFill>
                  <a:srgbClr val="A50021"/>
                </a:solidFill>
              </a:rPr>
              <a:t> литр</a:t>
            </a:r>
            <a:r>
              <a:rPr lang="kk-KZ" sz="2400" dirty="0" smtClean="0">
                <a:solidFill>
                  <a:srgbClr val="A50021"/>
                </a:solidFill>
              </a:rPr>
              <a:t> </a:t>
            </a:r>
          </a:p>
          <a:p>
            <a:endParaRPr lang="kk-KZ" sz="2000" dirty="0" smtClean="0"/>
          </a:p>
          <a:p>
            <a:r>
              <a:rPr lang="kk-KZ" sz="2000" dirty="0" smtClean="0"/>
              <a:t>           </a:t>
            </a:r>
          </a:p>
          <a:p>
            <a:r>
              <a:rPr lang="ru-RU" sz="2000" dirty="0" smtClean="0"/>
              <a:t> </a:t>
            </a:r>
            <a:endParaRPr lang="kk-K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8596" y="428604"/>
            <a:ext cx="828680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</a:rPr>
              <a:t>Нәруыз</a:t>
            </a:r>
            <a:r>
              <a:rPr lang="kk-KZ" sz="2800" b="1" dirty="0" smtClean="0">
                <a:solidFill>
                  <a:srgbClr val="000099"/>
                </a:solidFill>
              </a:rPr>
              <a:t> - адам ағзасын құрастырушы. Адам қалыпты өмір сүріп, дұрыс жұмыс атқару үшін құрамында бір күндік нәруыз  мөлшері 100 - 120 гр. қажет.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FF0000"/>
                </a:solidFill>
              </a:rPr>
              <a:t>Нәруыз  мына тағамдарда кездеседі</a:t>
            </a:r>
            <a:r>
              <a:rPr lang="kk-KZ" sz="2800" b="1" dirty="0" smtClean="0">
                <a:solidFill>
                  <a:srgbClr val="000099"/>
                </a:solidFill>
              </a:rPr>
              <a:t/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Сүт тағамдарында ---------- Жұмыртқада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Қара бидай нанында ------- Бұршақ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Фасоль -------------------------- Соя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Арахис -------------------------- Жаңғақ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Саңырауқұлақ ----------------- Ет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r>
              <a:rPr lang="kk-KZ" sz="2800" b="1" dirty="0" smtClean="0">
                <a:solidFill>
                  <a:srgbClr val="000099"/>
                </a:solidFill>
              </a:rPr>
              <a:t>- Балық</a:t>
            </a:r>
            <a:br>
              <a:rPr lang="kk-KZ" sz="2800" b="1" dirty="0" smtClean="0">
                <a:solidFill>
                  <a:srgbClr val="000099"/>
                </a:solidFill>
              </a:rPr>
            </a:br>
            <a:endParaRPr lang="ru-RU" sz="28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1472" y="428604"/>
            <a:ext cx="80010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            Көмірсу мына тағамдарда кездеседі</a:t>
            </a:r>
          </a:p>
          <a:p>
            <a:r>
              <a:rPr lang="kk-KZ" sz="2800" dirty="0" smtClean="0">
                <a:solidFill>
                  <a:schemeClr val="bg1"/>
                </a:solidFill>
              </a:rPr>
              <a:t/>
            </a:r>
            <a:br>
              <a:rPr lang="kk-KZ" sz="2800" dirty="0" smtClean="0">
                <a:solidFill>
                  <a:schemeClr val="bg1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Нан ------------------------- Картоп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Бидай жармасы -------- Банан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Қант ------------------------ Бал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Жеміс - жидек --------- Ботқа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Күріш --------------------- Тары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>- Өсімдік майы -------- Жануар майы</a:t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sz="3600" b="1" dirty="0" smtClean="0">
                <a:solidFill>
                  <a:srgbClr val="FF0000"/>
                </a:solidFill>
              </a:rPr>
              <a:t/>
            </a:r>
            <a:br>
              <a:rPr lang="kk-KZ" sz="3600" b="1" dirty="0" smtClean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57425"/>
          </a:xfrm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kk-KZ" sz="6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Витаминдерді қандай тағамдардан аламыз?</a:t>
            </a:r>
            <a:endParaRPr lang="ru-RU" sz="6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2" descr="H:\Documents and Settings\Администратор\Рабочий стол\Мои рисунки\анимашки\әріптер\A.gif"/>
          <p:cNvPicPr>
            <a:picLocks noChangeAspect="1" noChangeArrowheads="1" noCrop="1"/>
          </p:cNvPicPr>
          <p:nvPr/>
        </p:nvPicPr>
        <p:blipFill>
          <a:blip r:embed="rId2">
            <a:lum bright="-6000" contrast="-5000"/>
          </a:blip>
          <a:stretch>
            <a:fillRect/>
          </a:stretch>
        </p:blipFill>
        <p:spPr bwMode="auto">
          <a:xfrm>
            <a:off x="642911" y="3786191"/>
            <a:ext cx="1000132" cy="107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6" name="Picture 2" descr="H:\Documents and Settings\Администратор\Рабочий стол\Мои рисунки\анимашки\әріптер\B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48206">
            <a:off x="3973513" y="4722813"/>
            <a:ext cx="892175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 descr="H:\Documents and Settings\Администратор\Рабочий стол\Мои рисунки\анимашки\әріптер\C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1363" y="3357563"/>
            <a:ext cx="9874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 descr="H:\Documents and Settings\Администратор\Рабочий стол\Мои рисунки\анимашки\әріптер\D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4714893"/>
            <a:ext cx="9001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8" descr="J0099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115050"/>
            <a:ext cx="612298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H:\Documents and Settings\Администратор\Рабочий стол\Мои рисунки\анимашки\әріптер\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2857500"/>
            <a:ext cx="833438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143375" y="3714750"/>
            <a:ext cx="14859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витамині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Picture 19" descr="AS4YNHXCAJ83F10CANJFU9HCA2CYTY9CAOS7IY3CASGUJ77CANFVY5YCAMEIZDRCA9OT34LCAMYKJRYCAI7JUI6CA6HSQDQCAG5Z0FPCAVKNBK2CAJ2TTHMCA3YWDV0CAV2QC11CA468FNECAJJQZ89CAT6U1XY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6715140" y="4071942"/>
            <a:ext cx="1511300" cy="1841500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8" name="Picture 22" descr="ANS757DCAQOG09FCA7CV5S5CAQTABGECACXDQGNCAGPIOSQCABPIDUDCAZB0G24CA4MCBV9CAGA59TUCA5T40SQCAPYJYMLCABYZ53KCAFZHA6HCAWCLJ23CA69KO7DCA2BAXDJCAN26JCPCALTE1MGCAWZQW0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357694"/>
            <a:ext cx="17526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3" descr="ARRQ0Q7CA0B8N51CADICQ1PCAGTEOPQCAUTSI5KCADE6ZV8CAYRFKE9CAV30PWGCAY23AOOCAQCCPBNCA8FQKKXCAATS50LCASII5TTCAI3YM5CCAFWTOPPCAUYL3YQCAVAEVTICAXDP3I5CANXFZ2JCA4P8EJ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928670"/>
            <a:ext cx="16002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4" descr="ABZ821LCA4QMRR3CALHCQR1CART7IGTCATV82SSCANUNACBCA06O4SZCAVBLTYXCAJCUZFXCA9PGY2CCAQTC55BCAI5MCXKCALER335CAY3A3HSCAWWG2XOCAB2XIUJCA7EVYSOCA896HGWCA08Y87WCARPXVE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488" y="4429132"/>
            <a:ext cx="1600200" cy="1651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5" descr="0_16783_a0e7f77e_X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4612" y="714356"/>
            <a:ext cx="2276475" cy="17065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6" descr="A6LECNBCAXE9I82CAAQR945CAEOHCRUCAWJBYZ7CAFH0H5GCAWPU5USCAUEWR8ACADZXVX1CAQ4YFOBCAJDSXV4CAQG0L0QCALK2EWCCA959GO0CA5GVMW4CAK337HYCAKYHYM9CAL7GJSXCAUKUH8LCAJO8YS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6578" y="2643182"/>
            <a:ext cx="16764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7" descr="IMG_752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28662" y="4143380"/>
            <a:ext cx="17145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9" descr="ADJHQ52CALD89P1CAKMYIWMCA8HL9G9CA1C9XB9CASV9Z89CAL3ILKSCA927NFYCAWRXGJKCAN187D8CAPB3GYSCABP93B8CA8INA40CA4TID2NCAWVBNU0CADPMKG5CAYBH9FYCANEPMX9CAB26IHJCABLS0L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1"/>
          <a:srcRect/>
          <a:stretch>
            <a:fillRect/>
          </a:stretch>
        </p:blipFill>
        <p:spPr>
          <a:xfrm>
            <a:off x="5000628" y="785794"/>
            <a:ext cx="1905000" cy="1676400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15" name="Picture 32" descr="AHZBD7PCARXMMYECAFISJ77CAZ2JUOGCA9R9922CACRICANCA3PHHJMCAHMG1S1CA02BFILCAAYQC0GCA79QMF3CAA4IR21CAC1NTHECA2G8WIQCAKP5HCWCAJOTPNZCAS1Y6T5CANWHPV0CA55MIR5CAOGX4RV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58016" y="1285860"/>
            <a:ext cx="1463675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33" descr="Безымянный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2357430"/>
            <a:ext cx="24384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51" name="Picture 3" descr="H:\Documents and Settings\Администратор\Рабочий стол\Мои рисунки\анимашки\разное\badc69387e98ca07e9d24499934e02a0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786188" y="3071813"/>
            <a:ext cx="571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1613926">
            <a:off x="2716213" y="2349500"/>
            <a:ext cx="636587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857500" y="3357563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4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2886001">
            <a:off x="3810001" y="4294187"/>
            <a:ext cx="6715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1768604">
            <a:off x="2713038" y="4154488"/>
            <a:ext cx="6715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6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3556910">
            <a:off x="4267200" y="2390775"/>
            <a:ext cx="6715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7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6968793">
            <a:off x="5246687" y="2540001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8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7996148">
            <a:off x="6429375" y="2714625"/>
            <a:ext cx="6715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9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7886888">
            <a:off x="5022850" y="4152900"/>
            <a:ext cx="6715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0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8880298">
            <a:off x="6208713" y="4094163"/>
            <a:ext cx="6715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1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10483518">
            <a:off x="6149975" y="3457575"/>
            <a:ext cx="642938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8" descr="J0099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115050"/>
            <a:ext cx="612298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0_1ddbb_dd7081d5_XL[1]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857752" y="4357694"/>
            <a:ext cx="1981200" cy="1905000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6" name="Picture 3" descr="A6LECNBCAXE9I82CAAQR945CAEOHCRUCAWJBYZ7CAFH0H5GCAWPU5USCAUEWR8ACADZXVX1CAQ4YFOBCAJDSXV4CAQG0L0QCALK2EWCCA959GO0CA5GVMW4CAK337HYCAKYHYM9CAL7GJSXCAUKUH8LCAJO8YS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714356"/>
            <a:ext cx="16764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3" descr="ARRQ0Q7CA0B8N51CADICQ1PCAGTEOPQCAUTSI5KCADE6ZV8CAYRFKE9CAV30PWGCAY23AOOCAQCCPBNCA8FQKKXCAATS50LCASII5TTCAI3YM5CCAFWTOPPCAUYL3YQCAVAEVTICAXDP3I5CANXFZ2JCA4P8EJ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2000240"/>
            <a:ext cx="16002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8" descr="426766[1]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2214546" y="4143380"/>
            <a:ext cx="2362200" cy="1919288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9" name="Picture 21" descr="3"/>
          <p:cNvPicPr>
            <a:picLocks noChangeAspect="1" noChangeArrowheads="1"/>
          </p:cNvPicPr>
          <p:nvPr/>
        </p:nvPicPr>
        <p:blipFill>
          <a:blip r:embed="rId7">
            <a:lum bright="-6000" contrast="18000"/>
          </a:blip>
          <a:srcRect/>
          <a:stretch>
            <a:fillRect/>
          </a:stretch>
        </p:blipFill>
        <p:spPr bwMode="auto">
          <a:xfrm>
            <a:off x="1857356" y="428604"/>
            <a:ext cx="2036763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2" descr="Kebdaaskan1[1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1142984"/>
            <a:ext cx="16002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3" descr="2458524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72198" y="2857496"/>
            <a:ext cx="2276475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4" descr="ABZ821LCA4QMRR3CALHCQR1CART7IGTCATV82SSCANUNACBCA06O4SZCAVBLTYXCAJCUZFXCA9PGY2CCAQTC55BCAI5MCXKCALER335CAY3A3HSCAWWG2XOCAB2XIUJCA7EVYSOCA896HGWCA08Y87WCARPXVEA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85786" y="3786190"/>
            <a:ext cx="1600200" cy="149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1" name="Picture 2" descr="H:\Documents and Settings\Администратор\Рабочий стол\Мои рисунки\анимашки\әріптер\Ba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000500" y="2643188"/>
            <a:ext cx="801688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2168409">
            <a:off x="3200400" y="2457450"/>
            <a:ext cx="6381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86000" y="3071813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4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2886001">
            <a:off x="3881437" y="4079876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1768604">
            <a:off x="2498725" y="3940175"/>
            <a:ext cx="671513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6798278">
            <a:off x="4375943" y="2399507"/>
            <a:ext cx="671513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8688319">
            <a:off x="5461000" y="2754313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7886888">
            <a:off x="4879976" y="4081462"/>
            <a:ext cx="6715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908013" flipH="1">
            <a:off x="5429250" y="3500438"/>
            <a:ext cx="604838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3929063" y="3571875"/>
            <a:ext cx="14859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витамині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8" descr="J0099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115050"/>
            <a:ext cx="612298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AY117SOCABZE6VQCAG22NOTCAXEV3JICAIHNCENCAZ4XDKOCAWKP6KCCAPWAAJ2CAESEI7UCAW3I629CA13JNHACAQI72OUCAP64ADWCAUN9ORKCA0M9643CAJ36FEECARFI3VGCAXWA3QOCA1NTQRMCA63PTD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572008"/>
            <a:ext cx="2125281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5" descr="povar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929322" y="4214818"/>
            <a:ext cx="2286000" cy="1778000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7" name="Picture 19" descr="1kuritsa1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2571744"/>
            <a:ext cx="2220370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2" descr="urlprevie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1142984"/>
            <a:ext cx="2143140" cy="12742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3" descr="Безымянный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2643182"/>
            <a:ext cx="24384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4" descr="ASPFYSXCABZG0T8CA0RR0M7CAIWJ0WJCA66RNZKCAYKV9SYCASUJ8RSCAQHBVJLCAQIEMJQCAHCV6MACAF01B0HCABBR06TCARP2GGTCALPAIP1CA5JJV7XCA9IA975CA0F2C1XCAXH5ZWACAHIIFLYCA582IFK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714356"/>
            <a:ext cx="19050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5" descr="AWY7LWKCACQZRVJCAXWBBBGCAW9QAKPCAM5C2HWCA9FKBNNCAHB35W8CACZUTNBCA66DP3ZCA7H1UWOCAEZO1QKCA07HFHXCAZTHVKMCAAKYCG7CAN6ZVMACA0WTO8HCAX4IPPNCAKYMOBECA29KZGACAA271MK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48" y="4214818"/>
            <a:ext cx="3081342" cy="18897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6" descr="ADF1SJMCA6YGSHGCA9PS88MCAH2VIL0CA1HTE34CATU3TQSCAX8FTH0CAHJT3WGCAY5V6DXCA9K8LZJCA66ZDI7CABAM589CAU3WZ9NCAB7ZZI2CAU9YUYACA1PLC3ECAOZI18ZCAVD9XC1CA0LKOAKCAUL1E9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71604" y="785794"/>
            <a:ext cx="1809752" cy="1809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5" name="Picture 2" descr="H:\Documents and Settings\Администратор\Рабочий стол\Мои рисунки\анимашки\әріптер\C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14813" y="2714625"/>
            <a:ext cx="808037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2168409">
            <a:off x="3200400" y="2457450"/>
            <a:ext cx="6381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143250" y="3357563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4459209">
            <a:off x="3980657" y="4261644"/>
            <a:ext cx="6715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2125687">
            <a:off x="3284538" y="4154488"/>
            <a:ext cx="6715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5946992">
            <a:off x="4373562" y="2260601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8688319">
            <a:off x="5416550" y="2535238"/>
            <a:ext cx="671513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8893770">
            <a:off x="5308600" y="4151313"/>
            <a:ext cx="671513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21353674" flipH="1">
            <a:off x="5511800" y="3290888"/>
            <a:ext cx="6048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4143375" y="3714750"/>
            <a:ext cx="14859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витамині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8" descr="J00991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6115050"/>
            <a:ext cx="6122987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H:\Documents and Settings\Администратор\Рабочий стол\Мои рисунки\анимашки\әріптер\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643188"/>
            <a:ext cx="9001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000500" y="3857625"/>
            <a:ext cx="14859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витамині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Picture 6" descr="AHZBD7PCARXMMYECAFISJ77CAZ2JUOGCA9R9922CACRICANCA3PHHJMCAHMG1S1CA02BFILCAAYQC0GCA79QMF3CAA4IR21CAC1NTHECA2G8WIQCAKP5HCWCAJOTPNZCAS1Y6T5CANWHPV0CA55MIR5CAOGX4R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4429132"/>
            <a:ext cx="23622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WY7LWKCACQZRVJCAXWBBBGCAW9QAKPCAM5C2HWCA9FKBNNCAHB35W8CACZUTNBCA66DP3ZCA7H1UWOCAEZO1QKCA07HFHXCAZTHVKMCAAKYCG7CAN6ZVMACA0WTO8HCAX4IPPNCAKYMOBECA29KZGACAA271M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500042"/>
            <a:ext cx="1981200" cy="1800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Y117SOCABZE6VQCAG22NOTCAXEV3JICAIHNCENCAZ4XDKOCAWKP6KCCAPWAAJ2CAESEI7UCAW3I629CA13JNHACAQI72OUCAP64ADWCAUN9ORKCA0M9643CAJ36FEECARFI3VGCAXWA3QOCA1NTQRMCA63PTD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24" y="1500174"/>
            <a:ext cx="1553000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1" descr="ATGNG73CAY96H4QCA08P6XJCATW5HM8CA1PKTJZCASURTVSCA7E2MP0CAPO2RDTCACFGSRBCA775PFLCAK7HA9LCALI30XBCAW7BV4OCAV8Z3BWCAGR5JY7CA6KOJAQCAGFSFMGCAWA2B5PCATET0MCCAY1WD2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571480"/>
            <a:ext cx="182880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2" descr="ABZ821LCA4QMRR3CALHCQR1CART7IGTCATV82SSCANUNACBCA06O4SZCAVBLTYXCAJCUZFXCA9PGY2CCAQTC55BCAI5MCXKCALER335CAY3A3HSCAWWG2XOCAB2XIUJCA7EVYSOCA896HGWCA08Y87WCARPXVE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4414" y="4429132"/>
            <a:ext cx="2209800" cy="1676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4" descr="AS4YNHXCAJ83F10CANJFU9HCA2CYTY9CAOS7IY3CASGUJ77CANFVY5YCAMEIZDRCA9OT34LCAMYKJRYCAI7JUI6CA6HSQDQCAG5Z0FPCAVKNBK2CAJ2TTHMCA3YWDV0CAV2QC11CA468FNECAJJQZ89CAT6U1XY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64" y="2357430"/>
            <a:ext cx="18288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6" descr="povar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00760" y="4357694"/>
            <a:ext cx="2286000" cy="177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7" descr="1kuritsa1[1]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57950" y="862298"/>
            <a:ext cx="1857388" cy="13744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8" descr="IMG_752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5786" y="2928934"/>
            <a:ext cx="1582212" cy="1643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2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3149606">
            <a:off x="3582988" y="2222500"/>
            <a:ext cx="636588" cy="16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571750" y="3429000"/>
            <a:ext cx="6715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4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-4459209">
            <a:off x="3980657" y="4261644"/>
            <a:ext cx="6715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5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-2125687">
            <a:off x="3130550" y="4251325"/>
            <a:ext cx="6715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6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5946992">
            <a:off x="4516437" y="2403476"/>
            <a:ext cx="6715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7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8688319">
            <a:off x="5630863" y="2392363"/>
            <a:ext cx="6715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8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-8893770">
            <a:off x="5495925" y="4235450"/>
            <a:ext cx="671513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9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21353674" flipH="1">
            <a:off x="5721350" y="3236913"/>
            <a:ext cx="5635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0" name="Picture 4" descr="H:\Documents and Settings\Администратор\Рабочий стол\Мои рисунки\анимашки\разное\arrows_ani_3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2168409">
            <a:off x="2419350" y="2671763"/>
            <a:ext cx="636588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k-KZ" i="1" dirty="0" smtClean="0">
                <a:solidFill>
                  <a:schemeClr val="bg1"/>
                </a:solidFill>
              </a:rPr>
              <a:t>Есеп №1.</a:t>
            </a:r>
            <a:r>
              <a:rPr lang="kk-KZ" dirty="0" smtClean="0">
                <a:solidFill>
                  <a:schemeClr val="bg1"/>
                </a:solidFill>
              </a:rPr>
              <a:t/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Егер бір адамға тәулігіне 6 грамм тұз жеткілікті болса, әр отбасыға бір аптада, бір</a:t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айда қандай мөлшерде тұз жұмсалады? Әр оқушы өз отбасына есептеп шығаруға болады.</a:t>
            </a:r>
          </a:p>
          <a:p>
            <a:r>
              <a:rPr lang="ru-RU" b="1" i="1" dirty="0" err="1" smtClean="0">
                <a:solidFill>
                  <a:srgbClr val="FF0000"/>
                </a:solidFill>
              </a:rPr>
              <a:t>Жауабы</a:t>
            </a:r>
            <a:r>
              <a:rPr lang="ru-RU" b="1" i="1" dirty="0" smtClean="0">
                <a:solidFill>
                  <a:srgbClr val="FF0000"/>
                </a:solidFill>
              </a:rPr>
              <a:t>:                    1 топ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(6 г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отбасы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саны)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7 = 6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2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7 = </a:t>
            </a:r>
            <a:r>
              <a:rPr lang="ru-RU" b="1" i="1" dirty="0" smtClean="0">
                <a:solidFill>
                  <a:srgbClr val="FF0000"/>
                </a:solidFill>
              </a:rPr>
              <a:t>84</a:t>
            </a:r>
            <a:r>
              <a:rPr lang="ru-RU" b="1" i="1" dirty="0" smtClean="0">
                <a:solidFill>
                  <a:srgbClr val="FF0000"/>
                </a:solidFill>
              </a:rPr>
              <a:t>г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                                   х30= 6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2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30= 360 г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                                   2 топ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                                 х7= 6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3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7= 126г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(6 г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отбасы</a:t>
            </a:r>
            <a:r>
              <a:rPr lang="ru-RU" b="1" i="1" dirty="0" smtClean="0">
                <a:solidFill>
                  <a:srgbClr val="FF0000"/>
                </a:solidFill>
              </a:rPr>
              <a:t> саны)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30 = 6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3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30 = </a:t>
            </a:r>
            <a:r>
              <a:rPr lang="ru-RU" b="1" i="1" dirty="0" smtClean="0">
                <a:solidFill>
                  <a:srgbClr val="FF0000"/>
                </a:solidFill>
              </a:rPr>
              <a:t>54</a:t>
            </a:r>
            <a:r>
              <a:rPr lang="ru-RU" b="1" i="1" dirty="0" smtClean="0">
                <a:solidFill>
                  <a:srgbClr val="FF0000"/>
                </a:solidFill>
              </a:rPr>
              <a:t>0 г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                                   </a:t>
            </a:r>
            <a:endParaRPr lang="ru-RU" b="1" i="1" dirty="0" smtClean="0">
              <a:solidFill>
                <a:srgbClr val="FF0000"/>
              </a:solidFill>
            </a:endParaRPr>
          </a:p>
          <a:p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>
                <a:solidFill>
                  <a:schemeClr val="bg1"/>
                </a:solidFill>
              </a:rPr>
              <a:t/>
            </a:r>
            <a:br>
              <a:rPr lang="kk-KZ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000372"/>
            <a:ext cx="7143800" cy="2000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>
                <a:solidFill>
                  <a:schemeClr val="bg1"/>
                </a:solidFill>
              </a:rPr>
              <a:t>Есеп №2.</a:t>
            </a:r>
            <a:r>
              <a:rPr lang="kk-KZ" dirty="0" smtClean="0">
                <a:solidFill>
                  <a:schemeClr val="bg1"/>
                </a:solidFill>
              </a:rPr>
              <a:t/>
            </a:r>
            <a:br>
              <a:rPr lang="kk-KZ" dirty="0" smtClean="0">
                <a:solidFill>
                  <a:schemeClr val="bg1"/>
                </a:solidFill>
              </a:rPr>
            </a:br>
            <a:r>
              <a:rPr lang="kk-KZ" dirty="0" smtClean="0">
                <a:solidFill>
                  <a:schemeClr val="bg1"/>
                </a:solidFill>
              </a:rPr>
              <a:t>Тамақтанған кезде әр адам 1 грамм нанды шығындайды. 50 000 халқы бар елді мекенде бір жылда қанша нан шығындалады?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b="1" i="1" dirty="0" err="1" smtClean="0">
                <a:solidFill>
                  <a:srgbClr val="FF0000"/>
                </a:solidFill>
              </a:rPr>
              <a:t>Жауабы</a:t>
            </a:r>
            <a:r>
              <a:rPr lang="ru-RU" b="1" i="1" dirty="0" smtClean="0">
                <a:solidFill>
                  <a:srgbClr val="FF0000"/>
                </a:solidFill>
              </a:rPr>
              <a:t>: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А) (1 г • 4 </a:t>
            </a:r>
            <a:r>
              <a:rPr lang="ru-RU" b="1" i="1" dirty="0" err="1" smtClean="0">
                <a:solidFill>
                  <a:srgbClr val="FF0000"/>
                </a:solidFill>
              </a:rPr>
              <a:t>мезгіл</a:t>
            </a:r>
            <a:r>
              <a:rPr lang="ru-RU" b="1" i="1" dirty="0" smtClean="0">
                <a:solidFill>
                  <a:srgbClr val="FF0000"/>
                </a:solidFill>
              </a:rPr>
              <a:t>) • 50 000 = 4 </a:t>
            </a:r>
            <a:r>
              <a:rPr lang="ru-RU" b="1" i="1" dirty="0" err="1" smtClean="0">
                <a:solidFill>
                  <a:srgbClr val="FF0000"/>
                </a:solidFill>
              </a:rPr>
              <a:t>х</a:t>
            </a:r>
            <a:r>
              <a:rPr lang="ru-RU" b="1" i="1" dirty="0" smtClean="0">
                <a:solidFill>
                  <a:srgbClr val="FF0000"/>
                </a:solidFill>
              </a:rPr>
              <a:t> 50 000 = 200 000 г = 200 кг.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Ә) 200 кг • 365 </a:t>
            </a:r>
            <a:r>
              <a:rPr lang="ru-RU" b="1" i="1" dirty="0" err="1" smtClean="0">
                <a:solidFill>
                  <a:srgbClr val="FF0000"/>
                </a:solidFill>
              </a:rPr>
              <a:t>күн </a:t>
            </a:r>
            <a:r>
              <a:rPr lang="ru-RU" b="1" i="1" dirty="0" smtClean="0">
                <a:solidFill>
                  <a:srgbClr val="FF0000"/>
                </a:solidFill>
              </a:rPr>
              <a:t>= 73 000 кг = 73 т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357562"/>
            <a:ext cx="7500990" cy="214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838200" y="1295400"/>
            <a:ext cx="7772400" cy="4267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Мықты болсаң,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3300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тауып</a:t>
            </a: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көр!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993300"/>
              </a:solidFill>
              <a:latin typeface="Arial"/>
              <a:cs typeface="Arial"/>
            </a:endParaRPr>
          </a:p>
        </p:txBody>
      </p:sp>
      <p:pic>
        <p:nvPicPr>
          <p:cNvPr id="3075" name="Picture 6" descr="pinflu3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9822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 descr="pinflu3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430838"/>
            <a:ext cx="99822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1887538" y="4722813"/>
            <a:ext cx="41941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Тамақ 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323850" y="4722813"/>
            <a:ext cx="1563688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887538" y="3498850"/>
            <a:ext cx="4194175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Сорпа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323850" y="3498850"/>
            <a:ext cx="1563688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887538" y="2276475"/>
            <a:ext cx="4194175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Тағам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323850" y="2276475"/>
            <a:ext cx="1563688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48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endParaRPr lang="ru-RU" sz="48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081713" y="1052513"/>
            <a:ext cx="2881312" cy="48942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4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4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4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Тоқ </a:t>
            </a:r>
            <a:endParaRPr lang="ru-RU" sz="4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905000" y="1071563"/>
            <a:ext cx="41941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4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Ас</a:t>
            </a:r>
            <a:endParaRPr lang="ru-RU" sz="4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23850" y="1052513"/>
            <a:ext cx="1563688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4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</a:t>
            </a:r>
            <a:endParaRPr lang="ru-RU" sz="4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107" name="Line 17"/>
          <p:cNvSpPr>
            <a:spLocks noChangeShapeType="1"/>
          </p:cNvSpPr>
          <p:nvPr/>
        </p:nvSpPr>
        <p:spPr bwMode="auto">
          <a:xfrm flipV="1">
            <a:off x="304800" y="1052513"/>
            <a:ext cx="8658225" cy="14287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8" name="Line 18"/>
          <p:cNvSpPr>
            <a:spLocks noChangeShapeType="1"/>
          </p:cNvSpPr>
          <p:nvPr/>
        </p:nvSpPr>
        <p:spPr bwMode="auto">
          <a:xfrm>
            <a:off x="228600" y="2276475"/>
            <a:ext cx="5757863" cy="158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9" name="Line 19"/>
          <p:cNvSpPr>
            <a:spLocks noChangeShapeType="1"/>
          </p:cNvSpPr>
          <p:nvPr/>
        </p:nvSpPr>
        <p:spPr bwMode="auto">
          <a:xfrm>
            <a:off x="323850" y="3498850"/>
            <a:ext cx="5757863" cy="317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0" name="Line 20"/>
          <p:cNvSpPr>
            <a:spLocks noChangeShapeType="1"/>
          </p:cNvSpPr>
          <p:nvPr/>
        </p:nvSpPr>
        <p:spPr bwMode="auto">
          <a:xfrm>
            <a:off x="323850" y="4722813"/>
            <a:ext cx="5757863" cy="1587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1" name="Line 21"/>
          <p:cNvSpPr>
            <a:spLocks noChangeShapeType="1"/>
          </p:cNvSpPr>
          <p:nvPr/>
        </p:nvSpPr>
        <p:spPr bwMode="auto">
          <a:xfrm>
            <a:off x="357158" y="5902644"/>
            <a:ext cx="8605867" cy="45719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2" name="Line 22"/>
          <p:cNvSpPr>
            <a:spLocks noChangeShapeType="1"/>
          </p:cNvSpPr>
          <p:nvPr/>
        </p:nvSpPr>
        <p:spPr bwMode="auto">
          <a:xfrm>
            <a:off x="285720" y="1000108"/>
            <a:ext cx="1588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3" name="Line 23"/>
          <p:cNvSpPr>
            <a:spLocks noChangeShapeType="1"/>
          </p:cNvSpPr>
          <p:nvPr/>
        </p:nvSpPr>
        <p:spPr bwMode="auto">
          <a:xfrm>
            <a:off x="1887538" y="1052513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4" name="Line 24"/>
          <p:cNvSpPr>
            <a:spLocks noChangeShapeType="1"/>
          </p:cNvSpPr>
          <p:nvPr/>
        </p:nvSpPr>
        <p:spPr bwMode="auto">
          <a:xfrm>
            <a:off x="6094413" y="1052513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15" name="Line 25"/>
          <p:cNvSpPr>
            <a:spLocks noChangeShapeType="1"/>
          </p:cNvSpPr>
          <p:nvPr/>
        </p:nvSpPr>
        <p:spPr bwMode="auto">
          <a:xfrm>
            <a:off x="8963025" y="1052513"/>
            <a:ext cx="1588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" grpId="0" animBg="1"/>
      <p:bldP spid="2060" grpId="0" animBg="1"/>
      <p:bldP spid="2057" grpId="0" animBg="1"/>
      <p:bldP spid="20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WordArt 4"/>
          <p:cNvSpPr>
            <a:spLocks noChangeArrowheads="1" noChangeShapeType="1" noTextEdit="1"/>
          </p:cNvSpPr>
          <p:nvPr/>
        </p:nvSpPr>
        <p:spPr bwMode="auto">
          <a:xfrm>
            <a:off x="1066800" y="2133600"/>
            <a:ext cx="72390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Ас  </a:t>
            </a:r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қадірін  тоқ  білмейді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571500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090738" y="4795838"/>
            <a:ext cx="37750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Ет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684213" y="4795838"/>
            <a:ext cx="140652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090738" y="3571875"/>
            <a:ext cx="3775075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Нан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684213" y="3571875"/>
            <a:ext cx="1406525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090738" y="2349500"/>
            <a:ext cx="3775075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Тұздық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684213" y="2349500"/>
            <a:ext cx="1406525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865813" y="1125538"/>
            <a:ext cx="2592387" cy="48942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Бетке    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2090738" y="1125538"/>
            <a:ext cx="37750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Шекер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684213" y="1125538"/>
            <a:ext cx="140652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684213" y="1125538"/>
            <a:ext cx="7773987" cy="1587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684213" y="2349500"/>
            <a:ext cx="5181600" cy="158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684213" y="3571875"/>
            <a:ext cx="5181600" cy="317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684213" y="4795838"/>
            <a:ext cx="5181600" cy="1587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684213" y="6019800"/>
            <a:ext cx="7773987" cy="1588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684213" y="1125538"/>
            <a:ext cx="1587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2090738" y="1125538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5865813" y="1125538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8458200" y="1125538"/>
            <a:ext cx="1588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43014" grpId="0" animBg="1"/>
      <p:bldP spid="43016" grpId="0" animBg="1"/>
      <p:bldP spid="430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066800" y="2133600"/>
            <a:ext cx="7239000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Ет</a:t>
            </a: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етке</a:t>
            </a: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,  </a:t>
            </a:r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сорпа</a:t>
            </a: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бетке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338" y="571500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090738" y="4795838"/>
            <a:ext cx="37750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Керіс</a:t>
            </a:r>
            <a:endParaRPr lang="ru-RU" sz="5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684213" y="4795838"/>
            <a:ext cx="140652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090738" y="3571875"/>
            <a:ext cx="3775075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Тату</a:t>
            </a:r>
            <a:endParaRPr lang="ru-RU" sz="5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ru-RU" sz="5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684213" y="3571875"/>
            <a:ext cx="1406525" cy="1223963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2090738" y="2349500"/>
            <a:ext cx="3775075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Араз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684213" y="2349500"/>
            <a:ext cx="1406525" cy="122237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865813" y="1125538"/>
            <a:ext cx="2592387" cy="48942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kk-KZ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Тәтті    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2090738" y="1125538"/>
            <a:ext cx="377507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kk-KZ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Ұрыс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684213" y="1125538"/>
            <a:ext cx="1406525" cy="1223962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5000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</a:t>
            </a:r>
            <a:endParaRPr lang="ru-RU" sz="5000" b="1" i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684213" y="1125538"/>
            <a:ext cx="7773987" cy="1587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684213" y="2349500"/>
            <a:ext cx="5181600" cy="158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684213" y="3571875"/>
            <a:ext cx="5181600" cy="3175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684213" y="4795838"/>
            <a:ext cx="5181600" cy="1587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684213" y="6019800"/>
            <a:ext cx="7773987" cy="1588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684213" y="1125538"/>
            <a:ext cx="1587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2090738" y="1125538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5865813" y="1125538"/>
            <a:ext cx="1587" cy="4894262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8458200" y="1125538"/>
            <a:ext cx="1588" cy="4894262"/>
          </a:xfrm>
          <a:prstGeom prst="line">
            <a:avLst/>
          </a:prstGeom>
          <a:noFill/>
          <a:ln w="38100" cap="sq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43014" grpId="0" animBg="1"/>
      <p:bldP spid="43016" grpId="0" animBg="1"/>
      <p:bldP spid="430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1066800" y="1357298"/>
            <a:ext cx="7239000" cy="21431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2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Тату  </a:t>
            </a:r>
            <a:r>
              <a:rPr lang="ru-RU" sz="3600" kern="10" dirty="0" err="1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үйдің  тамағы  тәтті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:\Documents and Settings\Администратор\Рабочий стол\Мои рисунки\анимашки\разное\c803206ae40ad1e0337bd77f667c44c0-we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5715000"/>
            <a:ext cx="714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2285</TotalTime>
  <Words>291</Words>
  <PresentationFormat>Экран (4:3)</PresentationFormat>
  <Paragraphs>113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Апекс</vt:lpstr>
      <vt:lpstr>Ашық сабақ Тақырыбы: “Тамақтанудың маңызы. Тағамдық өнімдер және қоректік заттар” </vt:lpstr>
      <vt:lpstr>Слайд 2</vt:lpstr>
      <vt:lpstr>Слайд 3</vt:lpstr>
      <vt:lpstr>           Тест</vt:lpstr>
      <vt:lpstr>2. Тыныс алу мүшелерінің ауруына жататыны: а) кариес; ә) рахит; б) туберкулез;  в) сколиоз. </vt:lpstr>
      <vt:lpstr>3. Адам өкпесінің орташа тіршілік сыйымдылығы: а) 1000см³; ә) 2000см³; б) 3500см³; в) 500см³; </vt:lpstr>
      <vt:lpstr>4. Тыныс алғандағы ауаның микробтар мен шаң – тозаңнан тазаруы, жылынуы: а) мұрын қуысында; ә) ауа тамырда; б) өкпеде; в) өкпе көпіршігінде; </vt:lpstr>
      <vt:lpstr>5. Адам тыныс алуына қажетті газ: а) азот; ә) оттек; б) көмірқышқыл газы; в) азот (II) оксиді; </vt:lpstr>
      <vt:lpstr>6. Шылым шегу зардабынан болатын өкпе ауруы: а) силикоз; ә) СПИД; б) обыр  (рак); в) тұмау; </vt:lpstr>
      <vt:lpstr>Слайд 10</vt:lpstr>
      <vt:lpstr>Слайд 11</vt:lpstr>
      <vt:lpstr>Слайд 12</vt:lpstr>
      <vt:lpstr>Тамақ құрамына кіретін қорек заттар.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 қорыту жүйесі  §44 Тамақтың маңызы оның құрамы</dc:title>
  <dc:creator>DOM</dc:creator>
  <cp:lastModifiedBy>DOM</cp:lastModifiedBy>
  <cp:revision>154</cp:revision>
  <dcterms:modified xsi:type="dcterms:W3CDTF">2017-02-27T03:10:05Z</dcterms:modified>
</cp:coreProperties>
</file>