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9" autoAdjust="0"/>
    <p:restoredTop sz="94660"/>
  </p:normalViewPr>
  <p:slideViewPr>
    <p:cSldViewPr>
      <p:cViewPr varScale="1">
        <p:scale>
          <a:sx n="69" d="100"/>
          <a:sy n="69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9D8389-7F08-40F6-8F41-8D2B033D27B7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154D710-8915-4929-8E28-B6B28B7EF0A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http://russiafaq.ru/netcat_files/89/105/1_89.jpg?width=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1799" y="642918"/>
            <a:ext cx="4857784" cy="5929354"/>
          </a:xfrm>
          <a:prstGeom prst="rect">
            <a:avLst/>
          </a:prstGeom>
          <a:noFill/>
        </p:spPr>
      </p:pic>
      <p:pic>
        <p:nvPicPr>
          <p:cNvPr id="32772" name="Picture 4" descr="http://www.visualphotos.com/photo/2x4139011/human_circulatory_system_and_red_blood_cells_f00100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4310074" cy="59109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2214554"/>
            <a:ext cx="6072230" cy="142876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Болезни цивилизаций: Атеросклероз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357166"/>
            <a:ext cx="4843474" cy="11144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Каримова  Х.Т. </a:t>
            </a:r>
          </a:p>
          <a:p>
            <a:r>
              <a:rPr lang="ru-RU" b="1" smtClean="0">
                <a:solidFill>
                  <a:schemeClr val="tx1"/>
                </a:solidFill>
              </a:rPr>
              <a:t>Преподаватель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аська\Desktop\20110711 0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6874" cy="6590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715404" cy="385762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Атеросклероз</a:t>
            </a:r>
            <a:r>
              <a:rPr lang="ru-RU" sz="3600" b="1" dirty="0">
                <a:solidFill>
                  <a:schemeClr val="tx1"/>
                </a:solidFill>
                <a:effectLst/>
                <a:latin typeface="Times New Roman" pitchFamily="18" charset="0"/>
              </a:rPr>
              <a:t> – 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это хроническое заболевание артерий, сопровождающееся формированием одиночных и множественных липидных, главным образом холестериновых, отложений или бляшек во внутренней оболочке артерий.</a:t>
            </a:r>
            <a:endParaRPr lang="ru-RU" sz="36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401080" cy="4071966"/>
          </a:xfrm>
        </p:spPr>
        <p:txBody>
          <a:bodyPr/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3600" dirty="0" smtClean="0">
                <a:solidFill>
                  <a:schemeClr val="tx1"/>
                </a:solidFill>
              </a:rPr>
              <a:t>Атеросклероз, а точнее повышение холестерина крови, является одним из главных факторов риска развития сердечно-сосудистых заболеваний</a:t>
            </a:r>
          </a:p>
          <a:p>
            <a:endParaRPr lang="ru-RU" dirty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     … это «РЖАВЧИНА ЖИЗНИ»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Термин «атеросклероз»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214974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Происходит от двух латинских слов: </a:t>
            </a:r>
            <a:r>
              <a:rPr lang="ru-RU" dirty="0" err="1" smtClean="0">
                <a:solidFill>
                  <a:srgbClr val="FF0000"/>
                </a:solidFill>
              </a:rPr>
              <a:t>athere</a:t>
            </a:r>
            <a:r>
              <a:rPr lang="ru-RU" dirty="0" smtClean="0">
                <a:solidFill>
                  <a:schemeClr val="tx1"/>
                </a:solidFill>
              </a:rPr>
              <a:t> -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что означает кашица, и </a:t>
            </a:r>
            <a:r>
              <a:rPr lang="en-US" dirty="0" smtClean="0">
                <a:solidFill>
                  <a:srgbClr val="FF0000"/>
                </a:solidFill>
              </a:rPr>
              <a:t>sclerosis</a:t>
            </a:r>
            <a:r>
              <a:rPr lang="ru-RU" dirty="0" smtClean="0">
                <a:solidFill>
                  <a:schemeClr val="tx1"/>
                </a:solidFill>
              </a:rPr>
              <a:t> - твердый , плотный, что отражает стадии развития атеросклеротической бляшки.</a:t>
            </a:r>
            <a:endParaRPr lang="ru-RU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	Атеросклероз имеет место у всех людей.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	Первые признаки атеросклероза обнаруживаются в пятилетнем возрасте.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«Атеросклероз - естественный процесс старения»   А. Давыдовский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Причины атеросклероза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/>
              <a:t>	</a:t>
            </a:r>
            <a:r>
              <a:rPr lang="ru-RU" sz="3600" dirty="0" smtClean="0">
                <a:solidFill>
                  <a:schemeClr val="tx1"/>
                </a:solidFill>
              </a:rPr>
              <a:t>Причинами </a:t>
            </a:r>
            <a:r>
              <a:rPr lang="ru-RU" sz="3600" dirty="0">
                <a:solidFill>
                  <a:schemeClr val="tx1"/>
                </a:solidFill>
              </a:rPr>
              <a:t>развития атеросклероза являются </a:t>
            </a:r>
            <a:r>
              <a:rPr lang="ru-RU" sz="3600" dirty="0" smtClean="0">
                <a:solidFill>
                  <a:schemeClr val="tx1"/>
                </a:solidFill>
              </a:rPr>
              <a:t>высокое давление, </a:t>
            </a:r>
            <a:r>
              <a:rPr lang="ru-RU" sz="3600" dirty="0">
                <a:solidFill>
                  <a:schemeClr val="tx1"/>
                </a:solidFill>
              </a:rPr>
              <a:t>курение, сахарный диабет, высокий уровень холестерина. </a:t>
            </a:r>
          </a:p>
          <a:p>
            <a:pPr algn="just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	Но </a:t>
            </a:r>
            <a:r>
              <a:rPr lang="ru-RU" sz="3600" dirty="0">
                <a:solidFill>
                  <a:schemeClr val="tx1"/>
                </a:solidFill>
              </a:rPr>
              <a:t>основная причина атеросклероза лежит в нарушении обмена холестерина.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ibolitbolit.ru/uploads/posts/2011-11/1320139020_021122_1786_0002_ls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214554"/>
            <a:ext cx="3643338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Факторы </a:t>
            </a:r>
            <a:r>
              <a:rPr lang="ru-RU" b="1" dirty="0">
                <a:solidFill>
                  <a:srgbClr val="C00000"/>
                </a:solidFill>
              </a:rPr>
              <a:t>риска развития атеросклероза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6429420" cy="49720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tx1"/>
                </a:solidFill>
              </a:rPr>
              <a:t>Пол</a:t>
            </a:r>
            <a:r>
              <a:rPr lang="ru-RU" b="1" dirty="0">
                <a:solidFill>
                  <a:schemeClr val="tx1"/>
                </a:solidFill>
              </a:rPr>
              <a:t>. </a:t>
            </a:r>
            <a:r>
              <a:rPr lang="ru-RU" dirty="0">
                <a:solidFill>
                  <a:schemeClr val="tx1"/>
                </a:solidFill>
              </a:rPr>
              <a:t>Мужчины более подвержены развитию атеросклероза, чем женщины. Первые признаки данной патологии могут проявляться уже с 45 лет а то и раньше, у женщин – с 55 лет. Возможно, это связано с более активным участием в обмене холестерина эстрогенов и липопротеидов низкой и очень низкой плотности.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2643182"/>
            <a:ext cx="8186766" cy="190023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sz="3600" b="1" dirty="0" smtClean="0">
                <a:solidFill>
                  <a:schemeClr val="tx1"/>
                </a:solidFill>
              </a:rPr>
              <a:t>Возраст</a:t>
            </a:r>
            <a:r>
              <a:rPr lang="ru-RU" sz="3600" b="1" dirty="0">
                <a:solidFill>
                  <a:schemeClr val="tx1"/>
                </a:solidFill>
              </a:rPr>
              <a:t>. </a:t>
            </a:r>
            <a:r>
              <a:rPr lang="ru-RU" sz="3600" dirty="0">
                <a:solidFill>
                  <a:schemeClr val="tx1"/>
                </a:solidFill>
              </a:rPr>
              <a:t>Это естественный фактор риска. С возрастом атеросклеротические проявления усугубляются.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.blog.hu/mo/molbiol/image/images/i201102/Genetics_m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880000">
            <a:off x="5612694" y="2063952"/>
            <a:ext cx="3720315" cy="2305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7000892" cy="50006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tx1"/>
                </a:solidFill>
              </a:rPr>
              <a:t>Наследственность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 Это </a:t>
            </a:r>
            <a:r>
              <a:rPr lang="ru-RU" dirty="0">
                <a:solidFill>
                  <a:schemeClr val="tx1"/>
                </a:solidFill>
              </a:rPr>
              <a:t>одна из причин появления атеросклероза. Атеросклероз – многопричинное </a:t>
            </a:r>
            <a:r>
              <a:rPr lang="ru-RU" dirty="0" smtClean="0">
                <a:solidFill>
                  <a:schemeClr val="tx1"/>
                </a:solidFill>
              </a:rPr>
              <a:t>заболевание</a:t>
            </a:r>
            <a:r>
              <a:rPr lang="ru-RU" dirty="0">
                <a:solidFill>
                  <a:schemeClr val="tx1"/>
                </a:solidFill>
              </a:rPr>
              <a:t>. Поэтому уровень гормонального фона, </a:t>
            </a:r>
            <a:r>
              <a:rPr lang="ru-RU" dirty="0" smtClean="0">
                <a:solidFill>
                  <a:schemeClr val="tx1"/>
                </a:solidFill>
              </a:rPr>
              <a:t>наследственное нарушение </a:t>
            </a:r>
            <a:r>
              <a:rPr lang="ru-RU" dirty="0">
                <a:solidFill>
                  <a:schemeClr val="tx1"/>
                </a:solidFill>
              </a:rPr>
              <a:t>липидного профиля </a:t>
            </a:r>
            <a:r>
              <a:rPr lang="ru-RU" dirty="0" smtClean="0">
                <a:solidFill>
                  <a:schemeClr val="tx1"/>
                </a:solidFill>
              </a:rPr>
              <a:t>плазмы, </a:t>
            </a:r>
            <a:r>
              <a:rPr lang="ru-RU" dirty="0">
                <a:solidFill>
                  <a:schemeClr val="tx1"/>
                </a:solidFill>
              </a:rPr>
              <a:t>активность </a:t>
            </a:r>
            <a:r>
              <a:rPr lang="ru-RU" dirty="0" smtClean="0">
                <a:solidFill>
                  <a:schemeClr val="tx1"/>
                </a:solidFill>
              </a:rPr>
              <a:t>иммунной системы</a:t>
            </a:r>
            <a:r>
              <a:rPr lang="ru-RU" dirty="0">
                <a:solidFill>
                  <a:schemeClr val="tx1"/>
                </a:solidFill>
              </a:rPr>
              <a:t> играют важные роли в ускорении или замедлении развития атеросклероза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472518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tx1"/>
                </a:solidFill>
              </a:rPr>
              <a:t>Вредные </a:t>
            </a:r>
            <a:r>
              <a:rPr lang="ru-RU" b="1" dirty="0">
                <a:solidFill>
                  <a:schemeClr val="tx1"/>
                </a:solidFill>
              </a:rPr>
              <a:t>привычки. 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Курение</a:t>
            </a:r>
            <a:r>
              <a:rPr lang="ru-RU" dirty="0">
                <a:solidFill>
                  <a:schemeClr val="tx1"/>
                </a:solidFill>
              </a:rPr>
              <a:t> – это яд для организма. Данная привычка является еще одной причиной развития атеросклероза. </a:t>
            </a:r>
            <a:r>
              <a:rPr lang="ru-RU" dirty="0" smtClean="0">
                <a:solidFill>
                  <a:schemeClr val="tx1"/>
                </a:solidFill>
              </a:rPr>
              <a:t>Что </a:t>
            </a:r>
            <a:r>
              <a:rPr lang="ru-RU" dirty="0">
                <a:solidFill>
                  <a:schemeClr val="tx1"/>
                </a:solidFill>
              </a:rPr>
              <a:t>же касается </a:t>
            </a:r>
            <a:r>
              <a:rPr lang="ru-RU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алкоголя</a:t>
            </a:r>
            <a:r>
              <a:rPr lang="ru-RU" dirty="0">
                <a:solidFill>
                  <a:schemeClr val="tx1"/>
                </a:solidFill>
              </a:rPr>
              <a:t>, то здесь имеется интересная зависимость: употребление небольших доз алкоголя </a:t>
            </a:r>
            <a:r>
              <a:rPr lang="ru-RU" dirty="0" smtClean="0">
                <a:solidFill>
                  <a:schemeClr val="tx1"/>
                </a:solidFill>
              </a:rPr>
              <a:t>ежедневно </a:t>
            </a:r>
            <a:r>
              <a:rPr lang="ru-RU" dirty="0">
                <a:solidFill>
                  <a:schemeClr val="tx1"/>
                </a:solidFill>
              </a:rPr>
              <a:t>– являются прекрасной профилактикой атеросклероза. Правда, такая же доза способствует и развитию цирроза печении. </a:t>
            </a:r>
            <a:r>
              <a:rPr lang="ru-RU" dirty="0" smtClean="0">
                <a:solidFill>
                  <a:schemeClr val="tx1"/>
                </a:solidFill>
              </a:rPr>
              <a:t>К </a:t>
            </a:r>
            <a:r>
              <a:rPr lang="ru-RU" dirty="0">
                <a:solidFill>
                  <a:schemeClr val="tx1"/>
                </a:solidFill>
              </a:rPr>
              <a:t>тому же, большие дозы алкоголя ускоряют развитие атеросклероза.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357430"/>
            <a:ext cx="8258204" cy="297180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tx1"/>
                </a:solidFill>
              </a:rPr>
              <a:t>Лишний </a:t>
            </a:r>
            <a:r>
              <a:rPr lang="ru-RU" b="1" dirty="0">
                <a:solidFill>
                  <a:schemeClr val="tx1"/>
                </a:solidFill>
              </a:rPr>
              <a:t>вес. </a:t>
            </a:r>
            <a:r>
              <a:rPr lang="ru-RU" dirty="0">
                <a:solidFill>
                  <a:schemeClr val="tx1"/>
                </a:solidFill>
              </a:rPr>
              <a:t>Этот фактор очень негативно влияет на атеросклероз. Лишний вес может привести к сахарному диабету, а эта патология является очень злокачественной для развития атеросклероза.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news.astv.ru/files/news/imagecache/one_new/front/shkolnoe_pitani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2482525" cy="2285992"/>
          </a:xfrm>
          <a:prstGeom prst="rect">
            <a:avLst/>
          </a:prstGeom>
          <a:noFill/>
        </p:spPr>
      </p:pic>
      <p:pic>
        <p:nvPicPr>
          <p:cNvPr id="20484" name="Picture 4" descr="http://img-fotki.yandex.ru/get/2710/129281860.8/0_78eed_aae13e81_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643182"/>
            <a:ext cx="3929090" cy="4009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8794" y="428604"/>
            <a:ext cx="6715172" cy="528641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tx1"/>
                </a:solidFill>
              </a:rPr>
              <a:t>Питание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От </a:t>
            </a:r>
            <a:r>
              <a:rPr lang="ru-RU" dirty="0">
                <a:solidFill>
                  <a:schemeClr val="tx1"/>
                </a:solidFill>
              </a:rPr>
              <a:t>того, насколько полезна наша пища, насколько содержится в ней необходимых нам химических соединений, будет зависеть наше дальнейшее здоровье. Мало кто знает, что ни одна диета, кроме лечебных, не одобрена всемирным советом гигиены питания. Питаться нужно рационально и адекватно своим потребностям и энергетическим затратам.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86766" cy="101122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Симптомы атеросклероза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78645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часто холодные конечности синюшно-белого </a:t>
            </a:r>
            <a:r>
              <a:rPr lang="ru-RU" dirty="0" smtClean="0">
                <a:solidFill>
                  <a:schemeClr val="tx1"/>
                </a:solidFill>
              </a:rPr>
              <a:t>цвета;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частые </a:t>
            </a:r>
            <a:r>
              <a:rPr lang="ru-RU" dirty="0">
                <a:solidFill>
                  <a:schemeClr val="tx1"/>
                </a:solidFill>
              </a:rPr>
              <a:t>проблемы с </a:t>
            </a:r>
            <a:r>
              <a:rPr lang="ru-RU" dirty="0" smtClean="0">
                <a:solidFill>
                  <a:schemeClr val="tx1"/>
                </a:solidFill>
              </a:rPr>
              <a:t>сердцем;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снижение </a:t>
            </a:r>
            <a:r>
              <a:rPr lang="ru-RU" dirty="0" smtClean="0">
                <a:solidFill>
                  <a:schemeClr val="tx1"/>
                </a:solidFill>
              </a:rPr>
              <a:t>памяти;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нарушение </a:t>
            </a:r>
            <a:r>
              <a:rPr lang="ru-RU" dirty="0" smtClean="0">
                <a:solidFill>
                  <a:schemeClr val="tx1"/>
                </a:solidFill>
              </a:rPr>
              <a:t>кровоснабжения;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плохую концентрацию </a:t>
            </a:r>
            <a:r>
              <a:rPr lang="ru-RU" dirty="0" smtClean="0">
                <a:solidFill>
                  <a:schemeClr val="tx1"/>
                </a:solidFill>
              </a:rPr>
              <a:t>внимания;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больной становится раздражительным и чувствует себя уставшим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Более остальных людей атеросклерозу подвержены люди с высоким кровяным давлением, а также со слабыми почками и страдающие диабетом.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Стадии развития атеросклеротической бляшки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972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500174"/>
            <a:ext cx="8072494" cy="5000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Упрощенно атеросклероз начинается с наслоений холестерина на стенках кровеносного сосуда с образованием атеросклеротической бляшки. Это приводит к сужению (стенозу) сосуда, уменьшая кровоток через него. На следующей стадии развития атеросклероза атеросклеротические бляшки дестабилизируются с нарушением поверхности и формированием некротических зон. Именно эти зоны притягивают к себе кровяные пластинки – тромбоциты, в результате чего образуется кровяной сгусток (тромб).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3554" name="Picture 2" descr="http://www.envimarit.ru/images/sosud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001056" cy="22860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000100" y="2714620"/>
            <a:ext cx="72152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Формирование тромба в сосуде, где: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1 - нормальный вид поперечного среза сосуда; </a:t>
            </a:r>
            <a:br>
              <a:rPr lang="ru-RU" sz="2800" dirty="0"/>
            </a:br>
            <a:r>
              <a:rPr lang="ru-RU" sz="2800" dirty="0"/>
              <a:t>2 - начало формирования бляшки; </a:t>
            </a:r>
            <a:br>
              <a:rPr lang="ru-RU" sz="2800" dirty="0"/>
            </a:br>
            <a:r>
              <a:rPr lang="ru-RU" sz="2800" dirty="0"/>
              <a:t>3 - циркулярное депонирование жиров в сосудистой стенке; </a:t>
            </a:r>
            <a:br>
              <a:rPr lang="ru-RU" sz="2800" dirty="0"/>
            </a:br>
            <a:r>
              <a:rPr lang="ru-RU" sz="2800" dirty="0"/>
              <a:t>4 - полное (или частичное) прекращение кровотока в сосуде, вызванное его тромбозом.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571612"/>
            <a:ext cx="8186766" cy="44291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b="1" i="1" dirty="0" smtClean="0">
                <a:solidFill>
                  <a:schemeClr val="tx1"/>
                </a:solidFill>
              </a:rPr>
              <a:t>Наиболее </a:t>
            </a:r>
            <a:r>
              <a:rPr lang="ru-RU" b="1" i="1" dirty="0">
                <a:solidFill>
                  <a:schemeClr val="tx1"/>
                </a:solidFill>
              </a:rPr>
              <a:t>типичным сегодня медики считают атеросклероз: </a:t>
            </a:r>
            <a:r>
              <a:rPr lang="ru-RU" dirty="0">
                <a:solidFill>
                  <a:schemeClr val="tx1"/>
                </a:solidFill>
              </a:rPr>
              <a:t>аорты, вызывающий грудную жабу; почек; конечностей; коронарных артерий (ишемическая болезнь сердца); экстракраниальных сосудов, в основном сонной артерии, приводящий к цереброваскулярным заболеваниям и инсультам головного мозга.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08266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Как лечить атеросклероз?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5796" y="1785926"/>
            <a:ext cx="8258204" cy="404337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Отказ от курения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Физическая активность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Нормализация веса тела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Поддержка нормального артериального давления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Изменение характера питания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Шаг 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401080" cy="48403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Снижаем уровень холестерина и «плохих» липопротеидов 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исключаем острую,  жирную, копченую, консервированную пищу и полуфабрикаты;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solidFill>
                  <a:schemeClr val="tx1"/>
                </a:solidFill>
              </a:rPr>
              <a:t>в</a:t>
            </a:r>
            <a:r>
              <a:rPr lang="ru-RU" dirty="0" smtClean="0">
                <a:solidFill>
                  <a:schemeClr val="tx1"/>
                </a:solidFill>
              </a:rPr>
              <a:t>арим или тушим пищу, а не жарим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Потребляем жиры только растительного происхождения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Исключаем изделия из муки высших сортов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93978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Шаг 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5796" y="2285992"/>
            <a:ext cx="8258204" cy="31146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Повышаем уровень «хороших» липопротеидов: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Больше морепродуктов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Систематически занимаемся физкультурой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Пить или не пить?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1482" y="1785926"/>
            <a:ext cx="8472518" cy="418625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Лучше не употреблять алкоголь вообще!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При употреблении алкогольных напитков отдавать предпочтение белым и красным винам слабой и средней крепости,  , но не более 1-го бокала.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Альтернатива алкоголю – хлебный квас, содержащий от 0,5 до 2,5% алкоголя.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8" name="Picture 10" descr="http://stbjp.msn.com/i/A1/67E3A9E8551E763ACF41ECF1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4607" y="214290"/>
            <a:ext cx="2619393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4" name="Picture 16" descr="http://kak-zhzh.ru/wp-content/uploads/2012/05/23435676987653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2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4" name="Picture 6" descr="http://www.cbc.ca/stevenandchris/images/42_eggpla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0"/>
            <a:ext cx="2265078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http://www.thedailygreen.com/cm/thedailygreen/images/Fz/carrots-pf-l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14612" y="0"/>
            <a:ext cx="167724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0" name="Picture 2" descr="http://www.sp-diet.ru/uploads/posts/2010-02/1267273456_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0"/>
            <a:ext cx="214311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2" name="Picture 14" descr="http://wwwomen.com.ua/upload/61bfe4b83329bda7887000bf24b908a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1857364"/>
            <a:ext cx="2643206" cy="1835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60" name="Picture 12" descr="http://img0.liveinternet.ru/images/attach/c/3/76/620/76620932_large_65473459_1287428306_2795559_larg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" y="4579660"/>
            <a:ext cx="3357554" cy="2278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6" name="Picture 8" descr="http://fermerprodukt.ru/d/284105/d/image_14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00892" y="5242426"/>
            <a:ext cx="2143108" cy="1615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214422"/>
            <a:ext cx="7215238" cy="52149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chemeClr val="tx1"/>
                </a:solidFill>
              </a:rPr>
              <a:t>Для </a:t>
            </a:r>
            <a:r>
              <a:rPr lang="ru-RU" dirty="0">
                <a:solidFill>
                  <a:schemeClr val="tx1"/>
                </a:solidFill>
              </a:rPr>
              <a:t>поддержания организма и </a:t>
            </a:r>
            <a:r>
              <a:rPr lang="ru-RU" b="1" dirty="0">
                <a:solidFill>
                  <a:schemeClr val="tx1"/>
                </a:solidFill>
              </a:rPr>
              <a:t>профилактики атеросклероза</a:t>
            </a:r>
            <a:r>
              <a:rPr lang="ru-RU" dirty="0">
                <a:solidFill>
                  <a:schemeClr val="tx1"/>
                </a:solidFill>
              </a:rPr>
              <a:t> следует есть продукты с </a:t>
            </a:r>
            <a:r>
              <a:rPr lang="ru-RU" dirty="0" smtClean="0">
                <a:solidFill>
                  <a:schemeClr val="tx1"/>
                </a:solidFill>
              </a:rPr>
              <a:t>пониженным </a:t>
            </a:r>
            <a:r>
              <a:rPr lang="ru-RU" dirty="0">
                <a:solidFill>
                  <a:schemeClr val="tx1"/>
                </a:solidFill>
              </a:rPr>
              <a:t>содержанием соли и холестерина. </a:t>
            </a:r>
            <a:r>
              <a:rPr lang="ru-RU" dirty="0" smtClean="0">
                <a:solidFill>
                  <a:schemeClr val="tx1"/>
                </a:solidFill>
              </a:rPr>
              <a:t>Употреблять </a:t>
            </a:r>
            <a:r>
              <a:rPr lang="ru-RU" dirty="0">
                <a:solidFill>
                  <a:schemeClr val="tx1"/>
                </a:solidFill>
              </a:rPr>
              <a:t>в пищу злаки, овощи, например: морковь, баклажаны, лук порей, чеснок, вареную рыбу, йогурты, подсолнечное масло </a:t>
            </a:r>
            <a:r>
              <a:rPr lang="ru-RU" dirty="0" smtClean="0">
                <a:solidFill>
                  <a:schemeClr val="tx1"/>
                </a:solidFill>
              </a:rPr>
              <a:t>и любые фрукты</a:t>
            </a:r>
            <a:r>
              <a:rPr lang="ru-RU" dirty="0">
                <a:solidFill>
                  <a:schemeClr val="tx1"/>
                </a:solidFill>
              </a:rPr>
              <a:t>. В большом количестве употребляйте ягоды и растения желтовато-рыжих цветов – например, боярышник, рябину, землянику, калину, пижму и т. 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4000504"/>
            <a:ext cx="7901014" cy="132873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800" dirty="0" smtClean="0"/>
              <a:t> 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внимание))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Будьте здоровы!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</TotalTime>
  <Words>279</Words>
  <Application>Microsoft Office PowerPoint</Application>
  <PresentationFormat>Экран (4:3)</PresentationFormat>
  <Paragraphs>58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Болезни цивилизаций: Атеросклероз</vt:lpstr>
      <vt:lpstr>Атеросклероз – это хроническое заболевание артерий, сопровождающееся формированием одиночных и множественных липидных, главным образом холестериновых, отложений или бляшек во внутренней оболочке артерий.</vt:lpstr>
      <vt:lpstr>Презентация PowerPoint</vt:lpstr>
      <vt:lpstr>Термин «атеросклероз»</vt:lpstr>
      <vt:lpstr>Причины атеросклероза</vt:lpstr>
      <vt:lpstr>Факторы риска развития атеросклероза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Симптомы атеросклероза</vt:lpstr>
      <vt:lpstr>Стадии развития атеросклеротической бляшки</vt:lpstr>
      <vt:lpstr>Презентация PowerPoint</vt:lpstr>
      <vt:lpstr>Презентация PowerPoint</vt:lpstr>
      <vt:lpstr>Как лечить атеросклероз?</vt:lpstr>
      <vt:lpstr>Шаг 1</vt:lpstr>
      <vt:lpstr>Шаг 2</vt:lpstr>
      <vt:lpstr>Пить или не пить?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Атеросклероз – это хроническое заболевание артерий, сопровождающееся формированием одиночных и множественных липидных, главным образом холестериновых, отложений или бляшек во внутренней оболочке артерий.</dc:title>
  <dc:creator>Наська</dc:creator>
  <cp:lastModifiedBy>XURSHIDA</cp:lastModifiedBy>
  <cp:revision>19</cp:revision>
  <dcterms:created xsi:type="dcterms:W3CDTF">2012-09-23T13:55:03Z</dcterms:created>
  <dcterms:modified xsi:type="dcterms:W3CDTF">2017-05-25T10:10:47Z</dcterms:modified>
</cp:coreProperties>
</file>