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4" r:id="rId2"/>
    <p:sldId id="302" r:id="rId3"/>
    <p:sldId id="300" r:id="rId4"/>
    <p:sldId id="284" r:id="rId5"/>
    <p:sldId id="299" r:id="rId6"/>
    <p:sldId id="301" r:id="rId7"/>
    <p:sldId id="293" r:id="rId8"/>
    <p:sldId id="303" r:id="rId9"/>
    <p:sldId id="298" r:id="rId10"/>
    <p:sldId id="297" r:id="rId11"/>
    <p:sldId id="304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924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7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F9A456-60F8-412B-B894-CC97F46CAD20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E74AAD-381F-47A1-A5A6-3A5CAF1284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75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68938" cy="409733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407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68938" cy="409733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36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B543056-5AD5-4B48-8155-9D83EBEDF50C}" type="datetimeFigureOut">
              <a:rPr lang="ru-RU" smtClean="0"/>
              <a:pPr/>
              <a:t>19.03.2017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A9A706-DC4A-405A-90CA-74734B79B4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bin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276872"/>
            <a:ext cx="8712968" cy="3286148"/>
          </a:xfrm>
        </p:spPr>
        <p:txBody>
          <a:bodyPr>
            <a:normAutofit fontScale="90000"/>
          </a:bodyPr>
          <a:lstStyle/>
          <a:p>
            <a:pPr algn="ctr">
              <a:spcBef>
                <a:spcPct val="50000"/>
              </a:spcBef>
            </a:pPr>
            <a:r>
              <a:rPr lang="ru-RU" sz="6000" b="1" dirty="0" smtClean="0">
                <a:solidFill>
                  <a:srgbClr val="66663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b="1" dirty="0" smtClean="0">
                <a:solidFill>
                  <a:srgbClr val="66663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AC0000"/>
                </a:solidFill>
                <a:latin typeface="Times New Roman" pitchFamily="18" charset="0"/>
                <a:cs typeface="Times New Roman" pitchFamily="18" charset="0"/>
              </a:rPr>
              <a:t>«Счёт </a:t>
            </a:r>
            <a:r>
              <a:rPr lang="ru-RU" sz="6000" b="1" dirty="0" smtClean="0">
                <a:solidFill>
                  <a:srgbClr val="AC0000"/>
                </a:solidFill>
                <a:latin typeface="Times New Roman" pitchFamily="18" charset="0"/>
                <a:cs typeface="Times New Roman" pitchFamily="18" charset="0"/>
              </a:rPr>
              <a:t>в пределах первого десятка.»</a:t>
            </a:r>
            <a:r>
              <a:rPr lang="ru-RU" sz="6000" dirty="0" smtClean="0">
                <a:solidFill>
                  <a:srgbClr val="AC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6000" dirty="0" smtClean="0">
                <a:solidFill>
                  <a:srgbClr val="AC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724128" y="5085184"/>
            <a:ext cx="3292988" cy="142306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Бердышева С.А,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 начальных классов </a:t>
            </a:r>
          </a:p>
          <a:p>
            <a:pPr algn="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«Школа-интернат № 4»,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г.Пермь</a:t>
            </a: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05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7536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Устный счёт</a:t>
            </a:r>
            <a:endParaRPr lang="ru-RU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://galerey-room.ru/images/0_51471_fb9403f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6477000" cy="5246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2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Заселите домик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s://im0-tub-ru.yandex.net/i?id=ade905cf73176c544f3ac12a43c27f5a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6934200" cy="520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ятно 2 3"/>
          <p:cNvSpPr/>
          <p:nvPr/>
        </p:nvSpPr>
        <p:spPr>
          <a:xfrm>
            <a:off x="3581400" y="3048000"/>
            <a:ext cx="1219200" cy="14478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2 4"/>
          <p:cNvSpPr/>
          <p:nvPr/>
        </p:nvSpPr>
        <p:spPr>
          <a:xfrm>
            <a:off x="2057400" y="3895725"/>
            <a:ext cx="1295400" cy="151447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ятно 2 5"/>
          <p:cNvSpPr/>
          <p:nvPr/>
        </p:nvSpPr>
        <p:spPr>
          <a:xfrm>
            <a:off x="3352800" y="4953000"/>
            <a:ext cx="1752600" cy="13716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88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1"/>
          <p:cNvSpPr txBox="1">
            <a:spLocks noChangeArrowheads="1"/>
          </p:cNvSpPr>
          <p:nvPr/>
        </p:nvSpPr>
        <p:spPr bwMode="auto">
          <a:xfrm>
            <a:off x="4643438" y="11430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57620" y="1928802"/>
            <a:ext cx="353378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6 + … = 9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… - 4 = 6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… + 5 = 9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8 - … = 5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 + … = 7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10 - … = 7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… + 2 = 10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… - 7 = 2</a:t>
            </a:r>
          </a:p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4 + … = 9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46710" y="1931279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786313" y="2357438"/>
            <a:ext cx="527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10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812539" y="2752726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436487" y="321468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436487" y="3609976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4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461252" y="4071938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3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735513" y="4467226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8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872038" y="4895851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446710" y="5357813"/>
            <a:ext cx="355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</a:rPr>
              <a:t>5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7526" y="188640"/>
            <a:ext cx="8393564" cy="14544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 примеров с неизвестным </a:t>
            </a:r>
            <a:endParaRPr lang="ru-RU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4f8880777b9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928802"/>
            <a:ext cx="3268318" cy="321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ll Users\Документы\Мои рисунки\Образцы рисунков\Рисуно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3200" b="1">
                <a:solidFill>
                  <a:srgbClr val="003200"/>
                </a:solidFill>
                <a:latin typeface="Comic Sans MS" pitchFamily="66" charset="0"/>
              </a:rPr>
              <a:t>Молодец!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+ 5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800600" y="2592388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E7FF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+ 8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+ 3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E7FF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+ 7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2 - 1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E7FF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+ 6</a:t>
            </a:r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+ 4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4800600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E7FFE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+ 1</a:t>
            </a: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4802188" y="2590800"/>
            <a:ext cx="23622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6000" b="1">
                <a:solidFill>
                  <a:srgbClr val="003200"/>
                </a:solidFill>
              </a:rPr>
              <a:t>2 + 2</a:t>
            </a:r>
          </a:p>
        </p:txBody>
      </p:sp>
      <p:sp>
        <p:nvSpPr>
          <p:cNvPr id="16396" name="Oval 12"/>
          <p:cNvSpPr>
            <a:spLocks noChangeArrowheads="1"/>
          </p:cNvSpPr>
          <p:nvPr/>
        </p:nvSpPr>
        <p:spPr bwMode="auto">
          <a:xfrm>
            <a:off x="8147050" y="5791200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10</a:t>
            </a:r>
          </a:p>
        </p:txBody>
      </p:sp>
      <p:sp>
        <p:nvSpPr>
          <p:cNvPr id="16397" name="Oval 13"/>
          <p:cNvSpPr>
            <a:spLocks noChangeArrowheads="1"/>
          </p:cNvSpPr>
          <p:nvPr/>
        </p:nvSpPr>
        <p:spPr bwMode="auto">
          <a:xfrm>
            <a:off x="7143750" y="5791200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9</a:t>
            </a:r>
          </a:p>
        </p:txBody>
      </p:sp>
      <p:sp>
        <p:nvSpPr>
          <p:cNvPr id="16398" name="Oval 14"/>
          <p:cNvSpPr>
            <a:spLocks noChangeArrowheads="1"/>
          </p:cNvSpPr>
          <p:nvPr/>
        </p:nvSpPr>
        <p:spPr bwMode="auto">
          <a:xfrm>
            <a:off x="6127750" y="5791200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8</a:t>
            </a:r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4094163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6</a:t>
            </a:r>
          </a:p>
        </p:txBody>
      </p:sp>
      <p:sp>
        <p:nvSpPr>
          <p:cNvPr id="16400" name="Oval 16"/>
          <p:cNvSpPr>
            <a:spLocks noChangeArrowheads="1"/>
          </p:cNvSpPr>
          <p:nvPr/>
        </p:nvSpPr>
        <p:spPr bwMode="auto">
          <a:xfrm>
            <a:off x="3082925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5</a:t>
            </a:r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auto">
          <a:xfrm>
            <a:off x="2060575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4</a:t>
            </a:r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auto">
          <a:xfrm>
            <a:off x="8890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1</a:t>
            </a:r>
          </a:p>
        </p:txBody>
      </p:sp>
      <p:sp>
        <p:nvSpPr>
          <p:cNvPr id="16403" name="Oval 19"/>
          <p:cNvSpPr>
            <a:spLocks noChangeArrowheads="1"/>
          </p:cNvSpPr>
          <p:nvPr/>
        </p:nvSpPr>
        <p:spPr bwMode="auto">
          <a:xfrm>
            <a:off x="1071563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3</a:t>
            </a:r>
          </a:p>
        </p:txBody>
      </p:sp>
      <p:sp>
        <p:nvSpPr>
          <p:cNvPr id="5140" name="Rectangle 20"/>
          <p:cNvSpPr>
            <a:spLocks noChangeArrowheads="1"/>
          </p:cNvSpPr>
          <p:nvPr/>
        </p:nvSpPr>
        <p:spPr bwMode="auto">
          <a:xfrm>
            <a:off x="3505200" y="304800"/>
            <a:ext cx="5029200" cy="1066800"/>
          </a:xfrm>
          <a:prstGeom prst="rect">
            <a:avLst/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>
                <a:solidFill>
                  <a:srgbClr val="003E00"/>
                </a:solidFill>
                <a:latin typeface="Comic Sans MS" pitchFamily="66" charset="0"/>
              </a:rPr>
              <a:t>Примеры на сложение и вычитание </a:t>
            </a:r>
            <a:r>
              <a:rPr lang="ru-RU" sz="2400" b="1">
                <a:solidFill>
                  <a:srgbClr val="003E0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2000" b="1">
                <a:solidFill>
                  <a:srgbClr val="003E00"/>
                </a:solidFill>
                <a:latin typeface="Comic Sans MS" pitchFamily="66" charset="0"/>
              </a:rPr>
              <a:t>с числом 2</a:t>
            </a:r>
          </a:p>
        </p:txBody>
      </p:sp>
      <p:sp>
        <p:nvSpPr>
          <p:cNvPr id="16405" name="AutoShape 21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88213" y="4659313"/>
            <a:ext cx="801687" cy="627062"/>
          </a:xfrm>
          <a:prstGeom prst="actionButtonHome">
            <a:avLst/>
          </a:prstGeom>
          <a:solidFill>
            <a:srgbClr val="A3FFA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6" name="Oval 22"/>
          <p:cNvSpPr>
            <a:spLocks noChangeArrowheads="1"/>
          </p:cNvSpPr>
          <p:nvPr/>
        </p:nvSpPr>
        <p:spPr bwMode="auto">
          <a:xfrm>
            <a:off x="510540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7</a:t>
            </a:r>
          </a:p>
        </p:txBody>
      </p:sp>
      <p:sp>
        <p:nvSpPr>
          <p:cNvPr id="16427" name="Oval 43"/>
          <p:cNvSpPr>
            <a:spLocks noChangeArrowheads="1"/>
          </p:cNvSpPr>
          <p:nvPr/>
        </p:nvSpPr>
        <p:spPr bwMode="auto">
          <a:xfrm>
            <a:off x="2060575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4</a:t>
            </a:r>
          </a:p>
        </p:txBody>
      </p:sp>
      <p:sp>
        <p:nvSpPr>
          <p:cNvPr id="16429" name="Oval 45"/>
          <p:cNvSpPr>
            <a:spLocks noChangeArrowheads="1"/>
          </p:cNvSpPr>
          <p:nvPr/>
        </p:nvSpPr>
        <p:spPr bwMode="auto">
          <a:xfrm>
            <a:off x="1071563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3</a:t>
            </a:r>
          </a:p>
        </p:txBody>
      </p:sp>
      <p:sp>
        <p:nvSpPr>
          <p:cNvPr id="16431" name="Oval 47"/>
          <p:cNvSpPr>
            <a:spLocks noChangeArrowheads="1"/>
          </p:cNvSpPr>
          <p:nvPr/>
        </p:nvSpPr>
        <p:spPr bwMode="auto">
          <a:xfrm>
            <a:off x="4094163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6</a:t>
            </a:r>
          </a:p>
        </p:txBody>
      </p:sp>
      <p:sp>
        <p:nvSpPr>
          <p:cNvPr id="16433" name="Oval 49"/>
          <p:cNvSpPr>
            <a:spLocks noChangeArrowheads="1"/>
          </p:cNvSpPr>
          <p:nvPr/>
        </p:nvSpPr>
        <p:spPr bwMode="auto">
          <a:xfrm>
            <a:off x="612775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8</a:t>
            </a:r>
          </a:p>
        </p:txBody>
      </p:sp>
      <p:sp>
        <p:nvSpPr>
          <p:cNvPr id="16435" name="Oval 51"/>
          <p:cNvSpPr>
            <a:spLocks noChangeArrowheads="1"/>
          </p:cNvSpPr>
          <p:nvPr/>
        </p:nvSpPr>
        <p:spPr bwMode="auto">
          <a:xfrm>
            <a:off x="8890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1</a:t>
            </a:r>
          </a:p>
        </p:txBody>
      </p:sp>
      <p:sp>
        <p:nvSpPr>
          <p:cNvPr id="16437" name="Oval 53"/>
          <p:cNvSpPr>
            <a:spLocks noChangeArrowheads="1"/>
          </p:cNvSpPr>
          <p:nvPr/>
        </p:nvSpPr>
        <p:spPr bwMode="auto">
          <a:xfrm>
            <a:off x="7145338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9</a:t>
            </a:r>
          </a:p>
        </p:txBody>
      </p:sp>
      <p:sp>
        <p:nvSpPr>
          <p:cNvPr id="16439" name="Oval 55"/>
          <p:cNvSpPr>
            <a:spLocks noChangeArrowheads="1"/>
          </p:cNvSpPr>
          <p:nvPr/>
        </p:nvSpPr>
        <p:spPr bwMode="auto">
          <a:xfrm>
            <a:off x="3082925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5</a:t>
            </a:r>
          </a:p>
        </p:txBody>
      </p:sp>
      <p:sp>
        <p:nvSpPr>
          <p:cNvPr id="16441" name="Oval 57"/>
          <p:cNvSpPr>
            <a:spLocks noChangeArrowheads="1"/>
          </p:cNvSpPr>
          <p:nvPr/>
        </p:nvSpPr>
        <p:spPr bwMode="auto">
          <a:xfrm>
            <a:off x="8147050" y="5791200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10</a:t>
            </a:r>
          </a:p>
        </p:txBody>
      </p:sp>
      <p:sp>
        <p:nvSpPr>
          <p:cNvPr id="16443" name="Oval 59"/>
          <p:cNvSpPr>
            <a:spLocks noChangeArrowheads="1"/>
          </p:cNvSpPr>
          <p:nvPr/>
        </p:nvSpPr>
        <p:spPr bwMode="auto">
          <a:xfrm>
            <a:off x="510540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7</a:t>
            </a:r>
          </a:p>
        </p:txBody>
      </p:sp>
      <p:sp>
        <p:nvSpPr>
          <p:cNvPr id="16434" name="Oval 50"/>
          <p:cNvSpPr>
            <a:spLocks noChangeArrowheads="1"/>
          </p:cNvSpPr>
          <p:nvPr/>
        </p:nvSpPr>
        <p:spPr bwMode="auto">
          <a:xfrm>
            <a:off x="8890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1</a:t>
            </a:r>
          </a:p>
        </p:txBody>
      </p:sp>
      <p:sp>
        <p:nvSpPr>
          <p:cNvPr id="16428" name="Oval 44"/>
          <p:cNvSpPr>
            <a:spLocks noChangeArrowheads="1"/>
          </p:cNvSpPr>
          <p:nvPr/>
        </p:nvSpPr>
        <p:spPr bwMode="auto">
          <a:xfrm>
            <a:off x="1071563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3</a:t>
            </a:r>
          </a:p>
        </p:txBody>
      </p:sp>
      <p:sp>
        <p:nvSpPr>
          <p:cNvPr id="16438" name="Oval 54"/>
          <p:cNvSpPr>
            <a:spLocks noChangeArrowheads="1"/>
          </p:cNvSpPr>
          <p:nvPr/>
        </p:nvSpPr>
        <p:spPr bwMode="auto">
          <a:xfrm>
            <a:off x="3082925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5</a:t>
            </a:r>
          </a:p>
        </p:txBody>
      </p:sp>
      <p:sp>
        <p:nvSpPr>
          <p:cNvPr id="16430" name="Oval 46"/>
          <p:cNvSpPr>
            <a:spLocks noChangeArrowheads="1"/>
          </p:cNvSpPr>
          <p:nvPr/>
        </p:nvSpPr>
        <p:spPr bwMode="auto">
          <a:xfrm>
            <a:off x="4094163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6</a:t>
            </a:r>
          </a:p>
        </p:txBody>
      </p:sp>
      <p:sp>
        <p:nvSpPr>
          <p:cNvPr id="16442" name="Oval 58"/>
          <p:cNvSpPr>
            <a:spLocks noChangeArrowheads="1"/>
          </p:cNvSpPr>
          <p:nvPr/>
        </p:nvSpPr>
        <p:spPr bwMode="auto">
          <a:xfrm>
            <a:off x="510540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7</a:t>
            </a:r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auto">
          <a:xfrm>
            <a:off x="6127750" y="5791200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8</a:t>
            </a:r>
          </a:p>
        </p:txBody>
      </p:sp>
      <p:sp>
        <p:nvSpPr>
          <p:cNvPr id="16436" name="Oval 52"/>
          <p:cNvSpPr>
            <a:spLocks noChangeArrowheads="1"/>
          </p:cNvSpPr>
          <p:nvPr/>
        </p:nvSpPr>
        <p:spPr bwMode="auto">
          <a:xfrm>
            <a:off x="7143750" y="5791200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9</a:t>
            </a:r>
          </a:p>
        </p:txBody>
      </p:sp>
      <p:sp>
        <p:nvSpPr>
          <p:cNvPr id="16440" name="Oval 56"/>
          <p:cNvSpPr>
            <a:spLocks noChangeArrowheads="1"/>
          </p:cNvSpPr>
          <p:nvPr/>
        </p:nvSpPr>
        <p:spPr bwMode="auto">
          <a:xfrm>
            <a:off x="8147050" y="5789613"/>
            <a:ext cx="914400" cy="838200"/>
          </a:xfrm>
          <a:prstGeom prst="ellipse">
            <a:avLst/>
          </a:prstGeom>
          <a:solidFill>
            <a:srgbClr val="A3FFA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800" b="1"/>
              <a:t>10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3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50" autoRev="1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250" autoRev="1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3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4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50" autoRev="1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" dur="250" autoRev="1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4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50" autoRev="1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250" autoRev="1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250" autoRev="1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2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4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250" autoRev="1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" dur="250" autoRev="1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autoRev="1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4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50" autoRev="1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" dur="250" autoRev="1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50" autoRev="1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autoRev="1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4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6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64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88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1" dur="500"/>
                                        <p:tgtEl>
                                          <p:spTgt spid="16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6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autoRev="1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autoRev="1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250" autoRev="1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autoRev="1" fill="hold"/>
                                        <p:tgtEl>
                                          <p:spTgt spid="164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6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6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16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5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8" dur="500"/>
                                        <p:tgtEl>
                                          <p:spTgt spid="164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9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164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hold"/>
                                        <p:tgtEl>
                                          <p:spTgt spid="164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hold"/>
                                        <p:tgtEl>
                                          <p:spTgt spid="164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hold"/>
                                        <p:tgtEl>
                                          <p:spTgt spid="164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hold"/>
                                        <p:tgtEl>
                                          <p:spTgt spid="164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64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2000" fill="hold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2000" fill="hold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6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164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42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45" dur="500"/>
                                        <p:tgtEl>
                                          <p:spTgt spid="16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1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6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1" dur="250" autoRev="1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2" dur="250" autoRev="1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3" dur="250" autoRev="1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250" autoRev="1" fill="hold"/>
                                        <p:tgtEl>
                                          <p:spTgt spid="164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2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64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0" fill="hold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000"/>
                            </p:stCondLst>
                            <p:childTnLst>
                              <p:par>
                                <p:cTn id="163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6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16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69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72" dur="500"/>
                                        <p:tgtEl>
                                          <p:spTgt spid="16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3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164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250" autoRev="1" fill="hold"/>
                                        <p:tgtEl>
                                          <p:spTgt spid="164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9" dur="250" autoRev="1" fill="hold"/>
                                        <p:tgtEl>
                                          <p:spTgt spid="164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0" dur="250" autoRev="1" fill="hold"/>
                                        <p:tgtEl>
                                          <p:spTgt spid="164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50" autoRev="1" fill="hold"/>
                                        <p:tgtEl>
                                          <p:spTgt spid="164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64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6" dur="20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187" dur="20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6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3" dur="1000"/>
                                        <p:tgtEl>
                                          <p:spTgt spid="16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96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99" dur="500"/>
                                        <p:tgtEl>
                                          <p:spTgt spid="16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5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164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5" dur="250" autoRev="1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6" dur="250" autoRev="1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7" dur="250" autoRev="1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250" autoRev="1" fill="hold"/>
                                        <p:tgtEl>
                                          <p:spTgt spid="164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6"/>
                  </p:tgtEl>
                </p:cond>
              </p:nextCondLst>
            </p:seq>
            <p:seq concurrent="1" nextAc="seek">
              <p:cTn id="209" restart="whenNotActive" fill="hold" evtFilter="cancelBubble" nodeType="interactiveSeq">
                <p:stCondLst>
                  <p:cond evt="onClick" delay="0">
                    <p:tgtEl>
                      <p:spTgt spid="16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0" fill="hold">
                      <p:stCondLst>
                        <p:cond delay="0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2000" fill="hold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14" dur="2000" fill="hold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2000" fill="hold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6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0" dur="1000"/>
                                        <p:tgtEl>
                                          <p:spTgt spid="16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2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26" dur="500"/>
                                        <p:tgtEl>
                                          <p:spTgt spid="16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7"/>
                  </p:tgtEl>
                </p:cond>
              </p:nextCondLst>
            </p:seq>
            <p:seq concurrent="1" nextAc="seek">
              <p:cTn id="228" restart="whenNotActive" fill="hold" evtFilter="cancelBubble" nodeType="interactiveSeq">
                <p:stCondLst>
                  <p:cond evt="onClick" delay="0">
                    <p:tgtEl>
                      <p:spTgt spid="16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9" fill="hold">
                      <p:stCondLst>
                        <p:cond delay="0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2" dur="250" autoRev="1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3" dur="250" autoRev="1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4" dur="250" autoRev="1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250" autoRev="1" fill="hold"/>
                                        <p:tgtEl>
                                          <p:spTgt spid="164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8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6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0" dur="2000" fill="hold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41" dur="2000" fill="hold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2" dur="2000" fill="hold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4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6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1000"/>
                                        <p:tgtEl>
                                          <p:spTgt spid="16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5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53" dur="500"/>
                                        <p:tgtEl>
                                          <p:spTgt spid="16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39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16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9" dur="250" autoRev="1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0" dur="250" autoRev="1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1" dur="250" autoRev="1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2" dur="250" autoRev="1" fill="hold"/>
                                        <p:tgtEl>
                                          <p:spTgt spid="164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0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16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20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68" dur="20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2000" fill="hold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2000"/>
                            </p:stCondLst>
                            <p:childTnLst>
                              <p:par>
                                <p:cTn id="271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6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4" dur="1000"/>
                                        <p:tgtEl>
                                          <p:spTgt spid="16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77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80" dur="500"/>
                                        <p:tgtEl>
                                          <p:spTgt spid="16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1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16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6" dur="250" autoRev="1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7" dur="250" autoRev="1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8" dur="250" autoRev="1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50" autoRev="1" fill="hold"/>
                                        <p:tgtEl>
                                          <p:spTgt spid="164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т 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2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16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4" dur="2000" fill="hold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95" dur="2000" fill="hold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000" fill="hold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Лягушк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2000"/>
                            </p:stCondLst>
                            <p:childTnLst>
                              <p:par>
                                <p:cTn id="298" presetID="50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6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1" dur="1000"/>
                                        <p:tgtEl>
                                          <p:spTgt spid="16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6" presetClass="exit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0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3000"/>
                            </p:stCondLst>
                            <p:childTnLst>
                              <p:par>
                                <p:cTn id="30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9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43"/>
                  </p:tgtEl>
                </p:cond>
              </p:nextCondLst>
            </p:seq>
          </p:childTnLst>
        </p:cTn>
      </p:par>
    </p:tnLst>
    <p:bldLst>
      <p:bldP spid="16387" grpId="0" animBg="1"/>
      <p:bldP spid="16388" grpId="0" animBg="1"/>
      <p:bldP spid="16389" grpId="0" animBg="1"/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398" grpId="0" animBg="1"/>
      <p:bldP spid="16399" grpId="0" animBg="1"/>
      <p:bldP spid="16400" grpId="0" animBg="1"/>
      <p:bldP spid="16401" grpId="0" animBg="1"/>
      <p:bldP spid="16402" grpId="0" animBg="1"/>
      <p:bldP spid="16403" grpId="0" animBg="1"/>
      <p:bldP spid="16405" grpId="0" animBg="1"/>
      <p:bldP spid="16406" grpId="0" animBg="1"/>
      <p:bldP spid="16427" grpId="0" animBg="1"/>
      <p:bldP spid="16427" grpId="1" animBg="1"/>
      <p:bldP spid="16429" grpId="0" animBg="1"/>
      <p:bldP spid="16429" grpId="1" animBg="1"/>
      <p:bldP spid="16431" grpId="0" animBg="1"/>
      <p:bldP spid="16431" grpId="1" animBg="1"/>
      <p:bldP spid="16433" grpId="0" animBg="1"/>
      <p:bldP spid="16433" grpId="1" animBg="1"/>
      <p:bldP spid="16435" grpId="0" animBg="1"/>
      <p:bldP spid="16435" grpId="1" animBg="1"/>
      <p:bldP spid="16437" grpId="0" animBg="1"/>
      <p:bldP spid="16437" grpId="1" animBg="1"/>
      <p:bldP spid="16439" grpId="0" animBg="1"/>
      <p:bldP spid="16439" grpId="1" animBg="1"/>
      <p:bldP spid="16441" grpId="0" animBg="1"/>
      <p:bldP spid="16441" grpId="1" animBg="1"/>
      <p:bldP spid="16443" grpId="0" animBg="1"/>
      <p:bldP spid="16443" grpId="1" animBg="1"/>
      <p:bldP spid="16434" grpId="0" animBg="1"/>
      <p:bldP spid="16434" grpId="1" animBg="1"/>
      <p:bldP spid="16428" grpId="0" animBg="1"/>
      <p:bldP spid="16428" grpId="1" animBg="1"/>
      <p:bldP spid="16438" grpId="0" animBg="1"/>
      <p:bldP spid="16438" grpId="1" animBg="1"/>
      <p:bldP spid="16430" grpId="0" animBg="1"/>
      <p:bldP spid="16430" grpId="1" animBg="1"/>
      <p:bldP spid="16442" grpId="0" animBg="1"/>
      <p:bldP spid="16442" grpId="1" animBg="1"/>
      <p:bldP spid="16432" grpId="0" animBg="1"/>
      <p:bldP spid="16432" grpId="1" animBg="1"/>
      <p:bldP spid="16436" grpId="0" animBg="1"/>
      <p:bldP spid="16436" grpId="1" animBg="1"/>
      <p:bldP spid="16440" grpId="0" animBg="1"/>
      <p:bldP spid="1644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im0-tub-ru.yandex.net/i?id=562848a323147fb083169f410c465c77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595360" cy="6446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19600" y="3962400"/>
            <a:ext cx="1143000" cy="213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rot="10800000" flipH="1">
            <a:off x="6047232" y="2442973"/>
            <a:ext cx="1780032" cy="838200"/>
          </a:xfrm>
          <a:prstGeom prst="rt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71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Рисунок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00166" y="191154"/>
            <a:ext cx="6786609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prstClr val="black"/>
                </a:solidFill>
              </a:rPr>
              <a:t>Назови числа в порядке убывания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7224" y="1357298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3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50" y="2928938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6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0313" y="2690813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1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88546" y="1259947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2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7824" y="1285875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5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86578" y="4143380"/>
            <a:ext cx="550863" cy="523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72066" y="4144035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7752" y="2500306"/>
            <a:ext cx="500063" cy="523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14546" y="4643446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7</a:t>
            </a:r>
            <a:endParaRPr lang="ru-RU" sz="28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15272" y="2500306"/>
            <a:ext cx="36740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prstClr val="black"/>
                </a:solidFill>
              </a:rPr>
              <a:t>9</a:t>
            </a:r>
            <a:endParaRPr lang="ru-RU" sz="2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47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11748E-6 L -0.60555 0.2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78" y="123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81961E-6 L -0.62205 0.4856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11" y="24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81961E-6 L -0.24184 0.4856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01" y="24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90379E-6 L 0.12952 0.162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8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63645E-6 L 0.39878 0.412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31" y="20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33858E-6 L 0.1698 0.6514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325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11748E-6 L 0.00868 0.235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" y="117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69195E-6 L 0.54461 0.6299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22" y="314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4.11656E-6 L 0.00625 0.6554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327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73821E-6 L 0.5066 0.435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30" y="217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в тетрадях</a:t>
            </a:r>
            <a:endParaRPr lang="ru-RU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https://im0-tub-ru.yandex.net/i?id=82827ab209ed3bb65a0d11aa459ab115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0"/>
            <a:ext cx="5181981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99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4513" y="5078413"/>
            <a:ext cx="479425" cy="35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 b="5881"/>
          <a:stretch>
            <a:fillRect/>
          </a:stretch>
        </p:blipFill>
        <p:spPr bwMode="auto">
          <a:xfrm>
            <a:off x="2143125" y="4214813"/>
            <a:ext cx="1273175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13" y="4214813"/>
            <a:ext cx="1363662" cy="2643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0" y="274638"/>
            <a:ext cx="91440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800" b="1" dirty="0" smtClean="0">
                <a:solidFill>
                  <a:srgbClr val="632523"/>
                </a:solidFill>
                <a:latin typeface="Calibri" pitchFamily="32" charset="0"/>
              </a:rPr>
              <a:t>Вычисли.</a:t>
            </a:r>
            <a:endParaRPr lang="ru-RU" sz="4800" b="1" dirty="0">
              <a:solidFill>
                <a:srgbClr val="632523"/>
              </a:solidFill>
              <a:latin typeface="Calibri" pitchFamily="32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85750" y="1928813"/>
            <a:ext cx="2714625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7-2-2=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643188" y="1928813"/>
            <a:ext cx="428625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3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85750" y="3214688"/>
            <a:ext cx="3000375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5+1+1=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2928938" y="3214688"/>
            <a:ext cx="642937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7</a:t>
            </a: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4357688" y="1928813"/>
            <a:ext cx="2357437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6-2-1=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715125" y="1928813"/>
            <a:ext cx="35718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3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4429125" y="3214688"/>
            <a:ext cx="2357438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4-1-1=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715125" y="3214688"/>
            <a:ext cx="428625" cy="1008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6000" b="1">
                <a:solidFill>
                  <a:srgbClr val="7030A0"/>
                </a:solidFill>
                <a:latin typeface="Times New Roman" pitchFamily="16" charset="0"/>
                <a:cs typeface="Times New Roman" pitchFamily="16" charset="0"/>
              </a:rPr>
              <a:t>2</a:t>
            </a:r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8" y="4143375"/>
            <a:ext cx="1173162" cy="2500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7688" y="4143375"/>
            <a:ext cx="144145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" dur="2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5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0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2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2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9" dur="1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34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2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3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48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3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4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57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62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457200" y="8255"/>
            <a:ext cx="8229600" cy="1431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4400" b="1" i="1" dirty="0" smtClean="0">
                <a:solidFill>
                  <a:srgbClr val="632523"/>
                </a:solidFill>
                <a:latin typeface="Calibri" pitchFamily="32" charset="0"/>
              </a:rPr>
              <a:t>Помогите </a:t>
            </a:r>
            <a:r>
              <a:rPr lang="ru-RU" sz="4400" b="1" i="1" dirty="0">
                <a:solidFill>
                  <a:srgbClr val="632523"/>
                </a:solidFill>
                <a:latin typeface="Calibri" pitchFamily="32" charset="0"/>
              </a:rPr>
              <a:t>Пете и Кате </a:t>
            </a:r>
            <a:r>
              <a:rPr lang="ru-RU" sz="4400" b="1" i="1" dirty="0" smtClean="0">
                <a:solidFill>
                  <a:srgbClr val="632523"/>
                </a:solidFill>
                <a:latin typeface="Calibri" pitchFamily="32" charset="0"/>
              </a:rPr>
              <a:t>составить задачи к рисункам </a:t>
            </a:r>
            <a:endParaRPr lang="ru-RU" sz="4400" b="1" i="1" dirty="0">
              <a:solidFill>
                <a:srgbClr val="632523"/>
              </a:solidFill>
              <a:latin typeface="Calibri" pitchFamily="32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607496" y="1194529"/>
            <a:ext cx="4484688" cy="1992313"/>
            <a:chOff x="2842" y="906"/>
            <a:chExt cx="2825" cy="1255"/>
          </a:xfrm>
        </p:grpSpPr>
        <p:pic>
          <p:nvPicPr>
            <p:cNvPr id="2355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42" y="906"/>
              <a:ext cx="2826" cy="1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3556" name="Text Box 4"/>
            <p:cNvSpPr txBox="1">
              <a:spLocks noChangeArrowheads="1"/>
            </p:cNvSpPr>
            <p:nvPr/>
          </p:nvSpPr>
          <p:spPr bwMode="auto">
            <a:xfrm>
              <a:off x="2842" y="906"/>
              <a:ext cx="2826" cy="125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84150" y="1398524"/>
            <a:ext cx="4327525" cy="1582737"/>
            <a:chOff x="88" y="987"/>
            <a:chExt cx="2726" cy="997"/>
          </a:xfrm>
        </p:grpSpPr>
        <p:pic>
          <p:nvPicPr>
            <p:cNvPr id="23558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" y="987"/>
              <a:ext cx="2727" cy="9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3559" name="Text Box 7"/>
            <p:cNvSpPr txBox="1">
              <a:spLocks noChangeArrowheads="1"/>
            </p:cNvSpPr>
            <p:nvPr/>
          </p:nvSpPr>
          <p:spPr bwMode="auto">
            <a:xfrm>
              <a:off x="88" y="987"/>
              <a:ext cx="2727" cy="9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050" name="Picture 2" descr="http://static5.depositphotos.com/1011597/455/v/450/depositphotos_4557204-stock-illustration-boy-and-gir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34" y="3151187"/>
            <a:ext cx="4863166" cy="37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08509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Арифметический диктант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http://f4.mylove.ru/D_3rBmmRdD93Aqwq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054840"/>
            <a:ext cx="4267200" cy="568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23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609600"/>
            <a:ext cx="8136904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</a:t>
            </a:r>
            <a:endParaRPr lang="ru-RU" sz="54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cp12.nevsepic.com.ua/61/thumbs/1353764244-0446033-www.nevsepic.com.u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5562600" cy="5039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86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303</TotalTime>
  <Words>184</Words>
  <Application>Microsoft Office PowerPoint</Application>
  <PresentationFormat>Экран (4:3)</PresentationFormat>
  <Paragraphs>89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 «Счёт в пределах первого десятка.»  </vt:lpstr>
      <vt:lpstr>Устный счёт</vt:lpstr>
      <vt:lpstr>Заселите домик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в тетрадях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СРЕДНЯЯ ОБЩЕОБРАЗОВАТЕЛЬНАЯ ШКОЛА №2 Цифровой образовательный ресурс: «Устный счёт в пределах первого десятка</dc:title>
  <dc:creator>User</dc:creator>
  <cp:lastModifiedBy>Я</cp:lastModifiedBy>
  <cp:revision>42</cp:revision>
  <dcterms:created xsi:type="dcterms:W3CDTF">2012-04-24T12:11:37Z</dcterms:created>
  <dcterms:modified xsi:type="dcterms:W3CDTF">2017-03-19T07:17:23Z</dcterms:modified>
</cp:coreProperties>
</file>