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82" r:id="rId3"/>
    <p:sldId id="283" r:id="rId4"/>
    <p:sldId id="284" r:id="rId5"/>
    <p:sldId id="285" r:id="rId6"/>
    <p:sldId id="286" r:id="rId7"/>
    <p:sldId id="287" r:id="rId8"/>
    <p:sldId id="276" r:id="rId9"/>
    <p:sldId id="277" r:id="rId10"/>
    <p:sldId id="280" r:id="rId11"/>
    <p:sldId id="259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88" r:id="rId21"/>
    <p:sldId id="270" r:id="rId22"/>
    <p:sldId id="271" r:id="rId23"/>
    <p:sldId id="289" r:id="rId24"/>
    <p:sldId id="272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5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5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5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5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5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FF0066"/>
    <a:srgbClr val="FF3399"/>
    <a:srgbClr val="0000FF"/>
    <a:srgbClr val="333399"/>
    <a:srgbClr val="009900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390B263-0EE6-4BB9-8CCA-71567615802D}" type="datetimeFigureOut">
              <a:rPr lang="ru-RU"/>
              <a:pPr>
                <a:defRPr/>
              </a:pPr>
              <a:t>29.05.2017</a:t>
            </a:fld>
            <a:endParaRPr lang="ru-RU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348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16310917-F1C8-4F55-87A9-445C7E1471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5787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23296B-BCFD-4C25-8637-27F1B60A87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D522F-3AB9-4240-A3DC-B201D0A76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28E9C1-C0D5-44EF-A9CB-B51537587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ED6E01-C21F-4CA3-8DFA-9B2AB09685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BBF1DA-7E64-4D03-9E4E-25462C2981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955CF-5B01-472D-92DC-18403C6D15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D7D1DB-A9C5-4C72-B7C2-EA2D9E32E36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275F8-CBD2-44CE-9637-6135D8CD133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FCC5B-EF23-4C2A-AA2A-54067F281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3C5CC5-6E7A-441A-88BC-BC7FFF9AEE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4D636-CC3D-452E-9C47-74DB1D4D3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Заголовок, текст и кли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Клип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424DE-7873-4A9C-8503-ACCC3C7B06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653D2D-E3EF-479A-8C98-B9A46EAD5B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589668F-AD5B-4FAB-998B-41E7B6855C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982913" y="533400"/>
            <a:ext cx="33956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УМК Школа России</a:t>
            </a:r>
          </a:p>
        </p:txBody>
      </p:sp>
      <p:sp>
        <p:nvSpPr>
          <p:cNvPr id="2053" name="TextBox 9"/>
          <p:cNvSpPr txBox="1">
            <a:spLocks noChangeArrowheads="1"/>
          </p:cNvSpPr>
          <p:nvPr/>
        </p:nvSpPr>
        <p:spPr bwMode="auto">
          <a:xfrm>
            <a:off x="3376613" y="4114800"/>
            <a:ext cx="239077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/>
              <a:t>Русский язык</a:t>
            </a:r>
          </a:p>
          <a:p>
            <a:pPr algn="ctr"/>
            <a:r>
              <a:rPr lang="ru-RU" sz="2800"/>
              <a:t>2 класс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81200" y="1600200"/>
            <a:ext cx="58674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Проверяемые и непроверяемые орфограммы</a:t>
            </a: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r>
              <a:rPr lang="ru-RU" dirty="0" smtClean="0"/>
              <a:t>Словарный  диктант</a:t>
            </a:r>
          </a:p>
        </p:txBody>
      </p:sp>
      <p:pic>
        <p:nvPicPr>
          <p:cNvPr id="4099" name="Picture 3" descr="C:\Users\Alexandr\YandexDisk\Мои Яндекс.Картинки\v-buryatyi-ozhidajutsya-silnye-moroz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600200"/>
            <a:ext cx="60960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Прямоугольник 4"/>
          <p:cNvSpPr>
            <a:spLocks noChangeArrowheads="1"/>
          </p:cNvSpPr>
          <p:nvPr/>
        </p:nvSpPr>
        <p:spPr bwMode="auto">
          <a:xfrm>
            <a:off x="3675063" y="5153025"/>
            <a:ext cx="21240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000000"/>
                </a:solidFill>
              </a:rPr>
              <a:t>м</a:t>
            </a:r>
            <a:r>
              <a:rPr lang="ru-RU" dirty="0">
                <a:solidFill>
                  <a:srgbClr val="00B050"/>
                </a:solidFill>
              </a:rPr>
              <a:t>о</a:t>
            </a:r>
            <a:r>
              <a:rPr lang="ru-RU" dirty="0">
                <a:solidFill>
                  <a:srgbClr val="000000"/>
                </a:solidFill>
              </a:rPr>
              <a:t>р</a:t>
            </a:r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>
                <a:solidFill>
                  <a:srgbClr val="000000"/>
                </a:solidFill>
              </a:rPr>
              <a:t>з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C:\Users\Alexandr\Desktop\200133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7105650" cy="443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Box 4"/>
          <p:cNvSpPr txBox="1">
            <a:spLocks noChangeArrowheads="1"/>
          </p:cNvSpPr>
          <p:nvPr/>
        </p:nvSpPr>
        <p:spPr bwMode="auto">
          <a:xfrm>
            <a:off x="2895600" y="5334000"/>
            <a:ext cx="3352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м</a:t>
            </a:r>
            <a:r>
              <a:rPr lang="ru-RU" dirty="0">
                <a:solidFill>
                  <a:srgbClr val="92D050"/>
                </a:solidFill>
              </a:rPr>
              <a:t>о</a:t>
            </a:r>
            <a:r>
              <a:rPr lang="ru-RU" dirty="0"/>
              <a:t>рк</a:t>
            </a:r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/>
              <a:t>вь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:\Users\Alexandr\Desktop\1картофел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1113" y="184150"/>
            <a:ext cx="650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TextBox 6"/>
          <p:cNvSpPr txBox="1">
            <a:spLocks noChangeArrowheads="1"/>
          </p:cNvSpPr>
          <p:nvPr/>
        </p:nvSpPr>
        <p:spPr bwMode="auto">
          <a:xfrm>
            <a:off x="2590800" y="5105400"/>
            <a:ext cx="39624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к</a:t>
            </a:r>
            <a:r>
              <a:rPr lang="ru-RU" dirty="0">
                <a:solidFill>
                  <a:srgbClr val="00B050"/>
                </a:solidFill>
              </a:rPr>
              <a:t>а</a:t>
            </a:r>
            <a:r>
              <a:rPr lang="ru-RU" dirty="0"/>
              <a:t>рт</a:t>
            </a:r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/>
              <a:t>ф</a:t>
            </a:r>
            <a:r>
              <a:rPr lang="ru-RU" dirty="0">
                <a:solidFill>
                  <a:srgbClr val="00B050"/>
                </a:solidFill>
              </a:rPr>
              <a:t>е</a:t>
            </a:r>
            <a:r>
              <a:rPr lang="ru-RU" dirty="0"/>
              <a:t>ль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lexandr\YandexDisk\Загрузки\66497_html_7a84d819 капус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38200"/>
            <a:ext cx="6553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TextBox 3"/>
          <p:cNvSpPr txBox="1">
            <a:spLocks noChangeArrowheads="1"/>
          </p:cNvSpPr>
          <p:nvPr/>
        </p:nvSpPr>
        <p:spPr bwMode="auto">
          <a:xfrm>
            <a:off x="3124200" y="5334000"/>
            <a:ext cx="2971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к</a:t>
            </a:r>
            <a:r>
              <a:rPr lang="ru-RU" dirty="0">
                <a:solidFill>
                  <a:srgbClr val="00B050"/>
                </a:solidFill>
              </a:rPr>
              <a:t>а</a:t>
            </a:r>
            <a:r>
              <a:rPr lang="ru-RU" dirty="0"/>
              <a:t>п</a:t>
            </a:r>
            <a:r>
              <a:rPr lang="ru-RU" dirty="0">
                <a:solidFill>
                  <a:srgbClr val="FF0000"/>
                </a:solidFill>
              </a:rPr>
              <a:t>у</a:t>
            </a:r>
            <a:r>
              <a:rPr lang="ru-RU" dirty="0"/>
              <a:t>ст</a:t>
            </a:r>
            <a:r>
              <a:rPr lang="ru-RU" dirty="0">
                <a:solidFill>
                  <a:srgbClr val="00B050"/>
                </a:solidFill>
              </a:rPr>
              <a:t>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lexandr\Desktop\5343546c42f0c44621c39ec6838f2e63 берёз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914400"/>
            <a:ext cx="65532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3352800" y="5334000"/>
            <a:ext cx="27336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б</a:t>
            </a:r>
            <a:r>
              <a:rPr lang="ru-RU">
                <a:solidFill>
                  <a:srgbClr val="00B050"/>
                </a:solidFill>
              </a:rPr>
              <a:t>е</a:t>
            </a:r>
            <a:r>
              <a:rPr lang="ru-RU"/>
              <a:t>р</a:t>
            </a:r>
            <a:r>
              <a:rPr lang="ru-RU">
                <a:solidFill>
                  <a:srgbClr val="FF0000"/>
                </a:solidFill>
              </a:rPr>
              <a:t>ё</a:t>
            </a:r>
            <a:r>
              <a:rPr lang="ru-RU"/>
              <a:t>з</a:t>
            </a:r>
            <a:r>
              <a:rPr lang="ru-RU">
                <a:solidFill>
                  <a:srgbClr val="00B050"/>
                </a:solidFill>
              </a:rPr>
              <a:t>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lexandr\YandexDisk\Загрузки\6-pugayushhih-faktorov-o-sahare-dlya-zhenshhin-1саха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533400"/>
            <a:ext cx="73914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3733800" y="5257800"/>
            <a:ext cx="2481263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/>
              <a:t>с</a:t>
            </a:r>
            <a:r>
              <a:rPr lang="ru-RU" dirty="0">
                <a:solidFill>
                  <a:srgbClr val="FF0000"/>
                </a:solidFill>
              </a:rPr>
              <a:t>а</a:t>
            </a:r>
            <a:r>
              <a:rPr lang="ru-RU" dirty="0"/>
              <a:t>х</a:t>
            </a:r>
            <a:r>
              <a:rPr lang="ru-RU" dirty="0">
                <a:solidFill>
                  <a:srgbClr val="00B050"/>
                </a:solidFill>
              </a:rPr>
              <a:t>а</a:t>
            </a:r>
            <a:r>
              <a:rPr lang="ru-RU" dirty="0"/>
              <a:t>р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3"/>
          <p:cNvSpPr>
            <a:spLocks noChangeArrowheads="1"/>
          </p:cNvSpPr>
          <p:nvPr/>
        </p:nvSpPr>
        <p:spPr bwMode="auto">
          <a:xfrm>
            <a:off x="2514600" y="2438400"/>
            <a:ext cx="2057400" cy="9144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гора</a:t>
            </a:r>
          </a:p>
        </p:txBody>
      </p:sp>
      <p:sp>
        <p:nvSpPr>
          <p:cNvPr id="3075" name="Rectangle 14"/>
          <p:cNvSpPr>
            <a:spLocks noChangeArrowheads="1"/>
          </p:cNvSpPr>
          <p:nvPr/>
        </p:nvSpPr>
        <p:spPr bwMode="auto">
          <a:xfrm>
            <a:off x="990600" y="5029200"/>
            <a:ext cx="21336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окно</a:t>
            </a:r>
          </a:p>
        </p:txBody>
      </p:sp>
      <p:sp>
        <p:nvSpPr>
          <p:cNvPr id="3076" name="Rectangle 15"/>
          <p:cNvSpPr>
            <a:spLocks noChangeArrowheads="1"/>
          </p:cNvSpPr>
          <p:nvPr/>
        </p:nvSpPr>
        <p:spPr bwMode="auto">
          <a:xfrm>
            <a:off x="5181600" y="2438400"/>
            <a:ext cx="2438400" cy="9144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страна</a:t>
            </a:r>
          </a:p>
        </p:txBody>
      </p:sp>
      <p:sp>
        <p:nvSpPr>
          <p:cNvPr id="3077" name="Rectangle 16"/>
          <p:cNvSpPr>
            <a:spLocks noChangeArrowheads="1"/>
          </p:cNvSpPr>
          <p:nvPr/>
        </p:nvSpPr>
        <p:spPr bwMode="auto">
          <a:xfrm>
            <a:off x="1981200" y="3657600"/>
            <a:ext cx="32766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/>
              <a:t>портфель</a:t>
            </a:r>
          </a:p>
        </p:txBody>
      </p:sp>
      <p:sp>
        <p:nvSpPr>
          <p:cNvPr id="3078" name="Rectangle 17"/>
          <p:cNvSpPr>
            <a:spLocks noChangeArrowheads="1"/>
          </p:cNvSpPr>
          <p:nvPr/>
        </p:nvSpPr>
        <p:spPr bwMode="auto">
          <a:xfrm>
            <a:off x="3657600" y="5029200"/>
            <a:ext cx="31242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работа</a:t>
            </a:r>
          </a:p>
        </p:txBody>
      </p:sp>
      <p:sp>
        <p:nvSpPr>
          <p:cNvPr id="3079" name="Rectangle 18"/>
          <p:cNvSpPr>
            <a:spLocks noChangeArrowheads="1"/>
          </p:cNvSpPr>
          <p:nvPr/>
        </p:nvSpPr>
        <p:spPr bwMode="auto">
          <a:xfrm>
            <a:off x="3429000" y="1295400"/>
            <a:ext cx="31242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машина</a:t>
            </a:r>
          </a:p>
        </p:txBody>
      </p:sp>
      <p:pic>
        <p:nvPicPr>
          <p:cNvPr id="10248" name="Picture 11" descr="D:\Работа с презентацией\Оформление презентаций\Хорошие картинки 4\ОТрисовки. Незнайка 3\знайка3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3888" y="2362200"/>
            <a:ext cx="2170112" cy="425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12" descr="D:\Работа с презентацией\Оформление презентаций\Хорошие картинки 4\ОТрисовки. Незнайка 3\ворчун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43000"/>
            <a:ext cx="2286000" cy="371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219200" y="381000"/>
            <a:ext cx="7086600" cy="584775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Разделите слова на группы</a:t>
            </a:r>
            <a:endParaRPr lang="ru-RU" sz="32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1066800" y="762000"/>
            <a:ext cx="28194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гора</a:t>
            </a: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1066800" y="2286000"/>
            <a:ext cx="27432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/>
              <a:t>страна</a:t>
            </a:r>
          </a:p>
        </p:txBody>
      </p:sp>
      <p:sp>
        <p:nvSpPr>
          <p:cNvPr id="76806" name="Rectangle 6"/>
          <p:cNvSpPr>
            <a:spLocks noChangeArrowheads="1"/>
          </p:cNvSpPr>
          <p:nvPr/>
        </p:nvSpPr>
        <p:spPr bwMode="auto">
          <a:xfrm>
            <a:off x="1066800" y="3810000"/>
            <a:ext cx="28194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/>
              <a:t>окно</a:t>
            </a:r>
          </a:p>
        </p:txBody>
      </p:sp>
      <p:sp>
        <p:nvSpPr>
          <p:cNvPr id="76807" name="Rectangle 7"/>
          <p:cNvSpPr>
            <a:spLocks noChangeArrowheads="1"/>
          </p:cNvSpPr>
          <p:nvPr/>
        </p:nvSpPr>
        <p:spPr bwMode="auto">
          <a:xfrm>
            <a:off x="5105400" y="762000"/>
            <a:ext cx="32766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портфель</a:t>
            </a:r>
          </a:p>
        </p:txBody>
      </p:sp>
      <p:sp>
        <p:nvSpPr>
          <p:cNvPr id="76808" name="Rectangle 8"/>
          <p:cNvSpPr>
            <a:spLocks noChangeArrowheads="1"/>
          </p:cNvSpPr>
          <p:nvPr/>
        </p:nvSpPr>
        <p:spPr bwMode="auto">
          <a:xfrm>
            <a:off x="5257800" y="2362200"/>
            <a:ext cx="28956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работа</a:t>
            </a:r>
          </a:p>
        </p:txBody>
      </p:sp>
      <p:sp>
        <p:nvSpPr>
          <p:cNvPr id="76809" name="Rectangle 9"/>
          <p:cNvSpPr>
            <a:spLocks noChangeArrowheads="1"/>
          </p:cNvSpPr>
          <p:nvPr/>
        </p:nvSpPr>
        <p:spPr bwMode="auto">
          <a:xfrm>
            <a:off x="5257800" y="3810000"/>
            <a:ext cx="28956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/>
              <a:t>машина</a:t>
            </a:r>
          </a:p>
        </p:txBody>
      </p:sp>
      <p:sp>
        <p:nvSpPr>
          <p:cNvPr id="76812" name="WordArt 12"/>
          <p:cNvSpPr>
            <a:spLocks noChangeArrowheads="1" noChangeShapeType="1" noTextEdit="1"/>
          </p:cNvSpPr>
          <p:nvPr/>
        </p:nvSpPr>
        <p:spPr bwMode="auto">
          <a:xfrm>
            <a:off x="457200" y="5181600"/>
            <a:ext cx="426720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слова с проверяемым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гласным</a:t>
            </a:r>
          </a:p>
        </p:txBody>
      </p:sp>
      <p:sp>
        <p:nvSpPr>
          <p:cNvPr id="76813" name="WordArt 13"/>
          <p:cNvSpPr>
            <a:spLocks noChangeArrowheads="1" noChangeShapeType="1" noTextEdit="1"/>
          </p:cNvSpPr>
          <p:nvPr/>
        </p:nvSpPr>
        <p:spPr bwMode="auto">
          <a:xfrm>
            <a:off x="5486400" y="5003800"/>
            <a:ext cx="23622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словарные </a:t>
            </a:r>
          </a:p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слова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9600" y="457200"/>
            <a:ext cx="7924800" cy="6019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6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6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6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76804" grpId="0" animBg="1"/>
      <p:bldP spid="76805" grpId="0" animBg="1"/>
      <p:bldP spid="76806" grpId="0" animBg="1"/>
      <p:bldP spid="76807" grpId="0" animBg="1"/>
      <p:bldP spid="76808" grpId="0" animBg="1"/>
      <p:bldP spid="76809" grpId="0" animBg="1"/>
      <p:bldP spid="76812" grpId="0" animBg="1"/>
      <p:bldP spid="76813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6"/>
          <p:cNvSpPr>
            <a:spLocks noGrp="1"/>
          </p:cNvSpPr>
          <p:nvPr>
            <p:ph type="title"/>
          </p:nvPr>
        </p:nvSpPr>
        <p:spPr>
          <a:xfrm>
            <a:off x="914400" y="274638"/>
            <a:ext cx="7391400" cy="1325562"/>
          </a:xfrm>
          <a:solidFill>
            <a:schemeClr val="accent5"/>
          </a:solidFill>
        </p:spPr>
        <p:txBody>
          <a:bodyPr/>
          <a:lstStyle/>
          <a:p>
            <a:r>
              <a:rPr lang="ru-RU" sz="3200" b="1" dirty="0" smtClean="0">
                <a:solidFill>
                  <a:srgbClr val="333399"/>
                </a:solidFill>
              </a:rPr>
              <a:t>Впишите пропущенные буквы, поставьте ударение и напишите проверочные слова</a:t>
            </a:r>
          </a:p>
        </p:txBody>
      </p:sp>
      <p:sp>
        <p:nvSpPr>
          <p:cNvPr id="16387" name="Содержимое 2"/>
          <p:cNvSpPr>
            <a:spLocks noGrp="1"/>
          </p:cNvSpPr>
          <p:nvPr>
            <p:ph sz="half" idx="4294967295"/>
          </p:nvPr>
        </p:nvSpPr>
        <p:spPr>
          <a:xfrm>
            <a:off x="685800" y="1752600"/>
            <a:ext cx="7924800" cy="43735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dirty="0" smtClean="0">
                <a:solidFill>
                  <a:schemeClr val="accent2"/>
                </a:solidFill>
              </a:rPr>
              <a:t>1 вариант</a:t>
            </a:r>
          </a:p>
          <a:p>
            <a:pPr algn="ctr">
              <a:buFontTx/>
              <a:buNone/>
            </a:pPr>
            <a:endParaRPr lang="ru-RU" dirty="0" smtClean="0"/>
          </a:p>
          <a:p>
            <a:pPr>
              <a:buFontTx/>
              <a:buNone/>
            </a:pPr>
            <a:endParaRPr lang="ru-RU" b="1" dirty="0" smtClean="0"/>
          </a:p>
          <a:p>
            <a:endParaRPr lang="ru-RU" dirty="0" smtClean="0"/>
          </a:p>
          <a:p>
            <a:endParaRPr lang="ru-RU" dirty="0" smtClean="0"/>
          </a:p>
        </p:txBody>
      </p:sp>
      <p:sp>
        <p:nvSpPr>
          <p:cNvPr id="16388" name="TextBox 7"/>
          <p:cNvSpPr txBox="1">
            <a:spLocks noChangeArrowheads="1"/>
          </p:cNvSpPr>
          <p:nvPr/>
        </p:nvSpPr>
        <p:spPr bwMode="auto">
          <a:xfrm>
            <a:off x="457200" y="2133600"/>
            <a:ext cx="83058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3200"/>
          </a:p>
          <a:p>
            <a:endParaRPr lang="ru-RU" sz="3200"/>
          </a:p>
        </p:txBody>
      </p:sp>
      <p:sp>
        <p:nvSpPr>
          <p:cNvPr id="16389" name="TextBox 8"/>
          <p:cNvSpPr txBox="1">
            <a:spLocks noChangeArrowheads="1"/>
          </p:cNvSpPr>
          <p:nvPr/>
        </p:nvSpPr>
        <p:spPr bwMode="auto">
          <a:xfrm>
            <a:off x="5562600" y="2514600"/>
            <a:ext cx="184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16390" name="TextBox 9"/>
          <p:cNvSpPr txBox="1">
            <a:spLocks noChangeArrowheads="1"/>
          </p:cNvSpPr>
          <p:nvPr/>
        </p:nvSpPr>
        <p:spPr bwMode="auto">
          <a:xfrm>
            <a:off x="5638800" y="2438400"/>
            <a:ext cx="18415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  <a:p>
            <a:endParaRPr lang="ru-RU"/>
          </a:p>
        </p:txBody>
      </p:sp>
      <p:sp>
        <p:nvSpPr>
          <p:cNvPr id="16391" name="TextBox 10"/>
          <p:cNvSpPr txBox="1">
            <a:spLocks noChangeArrowheads="1"/>
          </p:cNvSpPr>
          <p:nvPr/>
        </p:nvSpPr>
        <p:spPr bwMode="auto">
          <a:xfrm>
            <a:off x="762000" y="2133600"/>
            <a:ext cx="74676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 dirty="0"/>
              <a:t>Стр…</a:t>
            </a:r>
            <a:r>
              <a:rPr lang="ru-RU" sz="4800" dirty="0" err="1"/>
              <a:t>ла</a:t>
            </a:r>
            <a:r>
              <a:rPr lang="ru-RU" sz="4800" dirty="0"/>
              <a:t> – </a:t>
            </a:r>
          </a:p>
          <a:p>
            <a:r>
              <a:rPr lang="ru-RU" sz="4800" dirty="0"/>
              <a:t>Гн…</a:t>
            </a:r>
            <a:r>
              <a:rPr lang="ru-RU" sz="4800" dirty="0" err="1"/>
              <a:t>ездо</a:t>
            </a:r>
            <a:r>
              <a:rPr lang="ru-RU" sz="4800" dirty="0"/>
              <a:t> – </a:t>
            </a:r>
          </a:p>
          <a:p>
            <a:pPr algn="ctr"/>
            <a:r>
              <a:rPr lang="ru-RU" sz="3200" dirty="0">
                <a:solidFill>
                  <a:schemeClr val="accent2"/>
                </a:solidFill>
              </a:rPr>
              <a:t>2 вариант</a:t>
            </a:r>
          </a:p>
          <a:p>
            <a:endParaRPr lang="ru-RU" sz="4800" dirty="0"/>
          </a:p>
        </p:txBody>
      </p:sp>
      <p:sp>
        <p:nvSpPr>
          <p:cNvPr id="16392" name="TextBox 12"/>
          <p:cNvSpPr txBox="1">
            <a:spLocks noChangeArrowheads="1"/>
          </p:cNvSpPr>
          <p:nvPr/>
        </p:nvSpPr>
        <p:spPr bwMode="auto">
          <a:xfrm>
            <a:off x="838200" y="4495800"/>
            <a:ext cx="7848600" cy="323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800"/>
              <a:t>Л…са – </a:t>
            </a:r>
          </a:p>
          <a:p>
            <a:r>
              <a:rPr lang="ru-RU" sz="4800"/>
              <a:t>Р…ка – </a:t>
            </a:r>
          </a:p>
          <a:p>
            <a:r>
              <a:rPr lang="ru-RU"/>
              <a:t> </a:t>
            </a:r>
          </a:p>
          <a:p>
            <a:r>
              <a:rPr lang="ru-RU"/>
              <a:t> 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"/>
          <p:cNvSpPr txBox="1">
            <a:spLocks noChangeArrowheads="1"/>
          </p:cNvSpPr>
          <p:nvPr/>
        </p:nvSpPr>
        <p:spPr bwMode="auto">
          <a:xfrm>
            <a:off x="533400" y="609600"/>
            <a:ext cx="8001000" cy="13716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200" b="1" dirty="0" smtClean="0">
                <a:solidFill>
                  <a:schemeClr val="accent6">
                    <a:lumMod val="75000"/>
                  </a:schemeClr>
                </a:solidFill>
              </a:rPr>
              <a:t>Правильный</a:t>
            </a:r>
            <a:r>
              <a:rPr lang="ru-RU" sz="3600" b="1" dirty="0" smtClean="0">
                <a:solidFill>
                  <a:schemeClr val="accent6">
                    <a:lumMod val="75000"/>
                  </a:schemeClr>
                </a:solidFill>
              </a:rPr>
              <a:t> ответ.</a:t>
            </a:r>
            <a:endParaRPr lang="ru-RU" sz="3600" b="1" kern="0" dirty="0">
              <a:solidFill>
                <a:schemeClr val="accent6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7411" name="Rectangle 8"/>
          <p:cNvSpPr>
            <a:spLocks noGrp="1" noChangeArrowheads="1"/>
          </p:cNvSpPr>
          <p:nvPr>
            <p:ph sz="half" idx="1"/>
          </p:nvPr>
        </p:nvSpPr>
        <p:spPr>
          <a:xfrm>
            <a:off x="1143000" y="2552700"/>
            <a:ext cx="2667000" cy="14097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smtClean="0"/>
              <a:t>стр…ла-</a:t>
            </a:r>
          </a:p>
          <a:p>
            <a:pPr eaLnBrk="1" hangingPunct="1">
              <a:buFontTx/>
              <a:buNone/>
            </a:pPr>
            <a:r>
              <a:rPr lang="ru-RU" sz="4000" smtClean="0"/>
              <a:t>гн…здо -</a:t>
            </a:r>
          </a:p>
        </p:txBody>
      </p:sp>
      <p:sp>
        <p:nvSpPr>
          <p:cNvPr id="13321" name="Rectangle 9"/>
          <p:cNvSpPr>
            <a:spLocks noGrp="1" noChangeArrowheads="1"/>
          </p:cNvSpPr>
          <p:nvPr>
            <p:ph sz="half" idx="2"/>
          </p:nvPr>
        </p:nvSpPr>
        <p:spPr>
          <a:xfrm>
            <a:off x="3708400" y="2663825"/>
            <a:ext cx="4762500" cy="12573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4000" smtClean="0"/>
              <a:t>стрелы,стрелка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4000" smtClean="0"/>
              <a:t>гнёзда, гнёздышко</a:t>
            </a:r>
          </a:p>
        </p:txBody>
      </p:sp>
      <p:sp>
        <p:nvSpPr>
          <p:cNvPr id="13322" name="WordArt 10"/>
          <p:cNvSpPr>
            <a:spLocks noChangeArrowheads="1" noChangeShapeType="1" noTextEdit="1"/>
          </p:cNvSpPr>
          <p:nvPr/>
        </p:nvSpPr>
        <p:spPr bwMode="auto">
          <a:xfrm>
            <a:off x="2124075" y="2819400"/>
            <a:ext cx="3048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</a:p>
        </p:txBody>
      </p:sp>
      <p:sp>
        <p:nvSpPr>
          <p:cNvPr id="17414" name="Line 11"/>
          <p:cNvSpPr>
            <a:spLocks noChangeShapeType="1"/>
          </p:cNvSpPr>
          <p:nvPr/>
        </p:nvSpPr>
        <p:spPr bwMode="auto">
          <a:xfrm flipH="1">
            <a:off x="2895600" y="3276600"/>
            <a:ext cx="15240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 flipH="1">
            <a:off x="4724400" y="2590800"/>
            <a:ext cx="15240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6" name="Line 19"/>
          <p:cNvSpPr>
            <a:spLocks noChangeShapeType="1"/>
          </p:cNvSpPr>
          <p:nvPr/>
        </p:nvSpPr>
        <p:spPr bwMode="auto">
          <a:xfrm flipH="1">
            <a:off x="2971800" y="2555875"/>
            <a:ext cx="15240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7" name="Rectangle 33"/>
          <p:cNvSpPr>
            <a:spLocks noChangeArrowheads="1"/>
          </p:cNvSpPr>
          <p:nvPr/>
        </p:nvSpPr>
        <p:spPr bwMode="auto">
          <a:xfrm>
            <a:off x="1676400" y="4953000"/>
            <a:ext cx="19812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/>
              <a:t>л…са - </a:t>
            </a:r>
          </a:p>
          <a:p>
            <a:r>
              <a:rPr lang="ru-RU" sz="4000"/>
              <a:t>р…ка -</a:t>
            </a:r>
          </a:p>
        </p:txBody>
      </p:sp>
      <p:sp>
        <p:nvSpPr>
          <p:cNvPr id="13346" name="Rectangle 34"/>
          <p:cNvSpPr>
            <a:spLocks noChangeArrowheads="1"/>
          </p:cNvSpPr>
          <p:nvPr/>
        </p:nvSpPr>
        <p:spPr bwMode="auto">
          <a:xfrm>
            <a:off x="3810000" y="4932363"/>
            <a:ext cx="2971800" cy="132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4000"/>
              <a:t>лес</a:t>
            </a:r>
          </a:p>
          <a:p>
            <a:r>
              <a:rPr lang="ru-RU" sz="4000"/>
              <a:t>реки, речка</a:t>
            </a:r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 flipH="1">
            <a:off x="4356100" y="5543550"/>
            <a:ext cx="15240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48" name="Line 36"/>
          <p:cNvSpPr>
            <a:spLocks noChangeShapeType="1"/>
          </p:cNvSpPr>
          <p:nvPr/>
        </p:nvSpPr>
        <p:spPr bwMode="auto">
          <a:xfrm flipH="1">
            <a:off x="5688013" y="5543550"/>
            <a:ext cx="15240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1" name="Freeform 46"/>
          <p:cNvSpPr>
            <a:spLocks/>
          </p:cNvSpPr>
          <p:nvPr/>
        </p:nvSpPr>
        <p:spPr bwMode="auto">
          <a:xfrm>
            <a:off x="1219200" y="2590800"/>
            <a:ext cx="1600200" cy="1524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2" name="Freeform 47"/>
          <p:cNvSpPr>
            <a:spLocks/>
          </p:cNvSpPr>
          <p:nvPr/>
        </p:nvSpPr>
        <p:spPr bwMode="auto">
          <a:xfrm>
            <a:off x="1219200" y="3348038"/>
            <a:ext cx="1524000" cy="1524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3" name="Freeform 48"/>
          <p:cNvSpPr>
            <a:spLocks/>
          </p:cNvSpPr>
          <p:nvPr/>
        </p:nvSpPr>
        <p:spPr bwMode="auto">
          <a:xfrm>
            <a:off x="1676400" y="5638800"/>
            <a:ext cx="1143000" cy="1524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4" name="Freeform 49"/>
          <p:cNvSpPr>
            <a:spLocks/>
          </p:cNvSpPr>
          <p:nvPr/>
        </p:nvSpPr>
        <p:spPr bwMode="auto">
          <a:xfrm>
            <a:off x="1752600" y="5029200"/>
            <a:ext cx="1066800" cy="1524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3362" name="Line 50"/>
          <p:cNvSpPr>
            <a:spLocks noChangeShapeType="1"/>
          </p:cNvSpPr>
          <p:nvPr/>
        </p:nvSpPr>
        <p:spPr bwMode="auto">
          <a:xfrm flipH="1">
            <a:off x="6605588" y="2590800"/>
            <a:ext cx="15240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6" name="Line 51"/>
          <p:cNvSpPr>
            <a:spLocks noChangeShapeType="1"/>
          </p:cNvSpPr>
          <p:nvPr/>
        </p:nvSpPr>
        <p:spPr bwMode="auto">
          <a:xfrm flipH="1">
            <a:off x="2952750" y="5562600"/>
            <a:ext cx="15240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27" name="Line 52"/>
          <p:cNvSpPr>
            <a:spLocks noChangeShapeType="1"/>
          </p:cNvSpPr>
          <p:nvPr/>
        </p:nvSpPr>
        <p:spPr bwMode="auto">
          <a:xfrm flipH="1">
            <a:off x="2971800" y="4953000"/>
            <a:ext cx="152400" cy="2286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603625" y="2057400"/>
            <a:ext cx="19367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1 вариант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3603625" y="4343400"/>
            <a:ext cx="1936750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800" b="1" dirty="0">
                <a:solidFill>
                  <a:schemeClr val="accent6">
                    <a:lumMod val="75000"/>
                  </a:schemeClr>
                </a:solidFill>
              </a:rPr>
              <a:t>2 вариант</a:t>
            </a:r>
          </a:p>
        </p:txBody>
      </p:sp>
      <p:sp>
        <p:nvSpPr>
          <p:cNvPr id="30" name="WordArt 10"/>
          <p:cNvSpPr>
            <a:spLocks noChangeArrowheads="1" noChangeShapeType="1" noTextEdit="1"/>
          </p:cNvSpPr>
          <p:nvPr/>
        </p:nvSpPr>
        <p:spPr bwMode="auto">
          <a:xfrm>
            <a:off x="1836738" y="3546475"/>
            <a:ext cx="3048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</a:p>
        </p:txBody>
      </p:sp>
      <p:sp>
        <p:nvSpPr>
          <p:cNvPr id="32" name="WordArt 10"/>
          <p:cNvSpPr>
            <a:spLocks noChangeArrowheads="1" noChangeShapeType="1" noTextEdit="1"/>
          </p:cNvSpPr>
          <p:nvPr/>
        </p:nvSpPr>
        <p:spPr bwMode="auto">
          <a:xfrm>
            <a:off x="2160588" y="5219700"/>
            <a:ext cx="3048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</a:p>
        </p:txBody>
      </p:sp>
      <p:sp>
        <p:nvSpPr>
          <p:cNvPr id="34" name="WordArt 10"/>
          <p:cNvSpPr>
            <a:spLocks noChangeArrowheads="1" noChangeShapeType="1" noTextEdit="1"/>
          </p:cNvSpPr>
          <p:nvPr/>
        </p:nvSpPr>
        <p:spPr bwMode="auto">
          <a:xfrm>
            <a:off x="2160588" y="5813425"/>
            <a:ext cx="304800" cy="295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676400" y="5715000"/>
            <a:ext cx="5105400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524000" y="5029200"/>
            <a:ext cx="3276600" cy="533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1219200" y="3810000"/>
            <a:ext cx="7086600" cy="533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1143000" y="2743200"/>
            <a:ext cx="6477000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3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3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3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3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3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13322" grpId="0" animBg="1"/>
      <p:bldP spid="13329" grpId="0" animBg="1"/>
      <p:bldP spid="13347" grpId="0" animBg="1"/>
      <p:bldP spid="13348" grpId="0" animBg="1"/>
      <p:bldP spid="13362" grpId="0" animBg="1"/>
      <p:bldP spid="30" grpId="0" animBg="1"/>
      <p:bldP spid="32" grpId="0" animBg="1"/>
      <p:bldP spid="34" grpId="0" animBg="1"/>
      <p:bldP spid="33" grpId="0" animBg="1"/>
      <p:bldP spid="31" grpId="0" animBg="1"/>
      <p:bldP spid="29" grpId="0" animBg="1"/>
      <p:bldP spid="2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7" descr="C:\Documents and Settings\User\Рабочий стол\Буряк М.В.Безударные гласные\Рисунок2.png"/>
          <p:cNvPicPr>
            <a:picLocks noChangeAspect="1" noChangeArrowheads="1"/>
          </p:cNvPicPr>
          <p:nvPr/>
        </p:nvPicPr>
        <p:blipFill>
          <a:blip r:embed="rId2" cstate="print"/>
          <a:srcRect l="16714" t="21608" r="16714" b="19743"/>
          <a:stretch>
            <a:fillRect/>
          </a:stretch>
        </p:blipFill>
        <p:spPr bwMode="auto">
          <a:xfrm>
            <a:off x="2286000" y="2705100"/>
            <a:ext cx="5181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 descr="D:\Работа с презентацией\Оформление презентаций\Хорошие картинки 4\ОТрисовки. Незнайка 3\Стекляшкин2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95400"/>
            <a:ext cx="27527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1" name="Picture 8" descr="D:\Работа с презентацией\Оформление презентаций\Хорошие картинки 4\ОТрисовки. Незнайка 3\ромашка3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40563" y="1524000"/>
            <a:ext cx="1951037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267075" y="609600"/>
            <a:ext cx="2609850" cy="9906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Игра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Вертикальный свиток 12"/>
          <p:cNvSpPr/>
          <p:nvPr/>
        </p:nvSpPr>
        <p:spPr>
          <a:xfrm>
            <a:off x="2438400" y="2438400"/>
            <a:ext cx="4343400" cy="3124200"/>
          </a:xfrm>
          <a:prstGeom prst="verticalScroll">
            <a:avLst/>
          </a:prstGeom>
          <a:solidFill>
            <a:schemeClr val="accent5"/>
          </a:solidFill>
          <a:ln w="12700">
            <a:solidFill>
              <a:schemeClr val="accent6">
                <a:lumMod val="75000"/>
              </a:schemeClr>
            </a:solidFill>
          </a:ln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</a:rPr>
              <a:t>Какая буква всегда стоит под ударением?</a:t>
            </a:r>
            <a:endParaRPr lang="ru-RU" sz="2800" b="1" dirty="0">
              <a:ln>
                <a:solidFill>
                  <a:schemeClr val="tx1"/>
                </a:solidFill>
              </a:ln>
              <a:solidFill>
                <a:schemeClr val="accent6"/>
              </a:solidFill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524000" y="457200"/>
            <a:ext cx="5676900" cy="11430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Вопрос 1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WordArt 6"/>
          <p:cNvSpPr>
            <a:spLocks noChangeArrowheads="1" noChangeShapeType="1" noTextEdit="1"/>
          </p:cNvSpPr>
          <p:nvPr/>
        </p:nvSpPr>
        <p:spPr bwMode="auto">
          <a:xfrm>
            <a:off x="4724400" y="2019300"/>
            <a:ext cx="2209800" cy="2819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ё</a:t>
            </a:r>
          </a:p>
        </p:txBody>
      </p:sp>
      <p:pic>
        <p:nvPicPr>
          <p:cNvPr id="21508" name="Picture 7" descr="D:\Работа с презентацией\Оформление презентаций\Хорошие картинки 4\ОТрисовки. Незнайка 3\Мушка4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00200"/>
            <a:ext cx="2941638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1733550" y="381000"/>
            <a:ext cx="5676900" cy="11430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Правильный ответ: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4343400" y="6324600"/>
            <a:ext cx="457200" cy="304800"/>
          </a:xfrm>
          <a:prstGeom prst="actionButtonForwardNex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1733550" y="381000"/>
            <a:ext cx="5676900" cy="11430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Вопрос 2</a:t>
            </a:r>
          </a:p>
          <a:p>
            <a:pPr algn="ctr">
              <a:defRPr/>
            </a:pPr>
            <a:endParaRPr lang="ru-RU" sz="2800" b="1" kern="0" dirty="0">
              <a:solidFill>
                <a:schemeClr val="accent6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6" name="Вертикальный свиток 15"/>
          <p:cNvSpPr/>
          <p:nvPr/>
        </p:nvSpPr>
        <p:spPr>
          <a:xfrm>
            <a:off x="685800" y="2362200"/>
            <a:ext cx="3886200" cy="3124200"/>
          </a:xfrm>
          <a:prstGeom prst="verticalScroll">
            <a:avLst/>
          </a:prstGeom>
          <a:solidFill>
            <a:schemeClr val="accent5"/>
          </a:solidFill>
          <a:ln w="12700">
            <a:solidFill>
              <a:schemeClr val="accent6">
                <a:lumMod val="75000"/>
              </a:schemeClr>
            </a:solidFill>
          </a:ln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</a:rPr>
              <a:t>В каком шарике во всех словах пропущена буква «</a:t>
            </a:r>
            <a:r>
              <a:rPr lang="ru-RU" sz="2800" b="1" kern="0" dirty="0">
                <a:solidFill>
                  <a:srgbClr val="FF0000"/>
                </a:solidFill>
              </a:rPr>
              <a:t>о</a:t>
            </a: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</a:rPr>
              <a:t>»?</a:t>
            </a:r>
            <a:endParaRPr lang="ru-RU" sz="2800" b="1" dirty="0">
              <a:ln>
                <a:solidFill>
                  <a:schemeClr val="tx1"/>
                </a:solidFill>
              </a:ln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reeform 7"/>
          <p:cNvSpPr>
            <a:spLocks/>
          </p:cNvSpPr>
          <p:nvPr/>
        </p:nvSpPr>
        <p:spPr bwMode="auto">
          <a:xfrm>
            <a:off x="5638800" y="4191000"/>
            <a:ext cx="1993900" cy="2171700"/>
          </a:xfrm>
          <a:custGeom>
            <a:avLst/>
            <a:gdLst>
              <a:gd name="T0" fmla="*/ 2147483647 w 1112"/>
              <a:gd name="T1" fmla="*/ 0 h 1176"/>
              <a:gd name="T2" fmla="*/ 2147483647 w 1112"/>
              <a:gd name="T3" fmla="*/ 2147483647 h 1176"/>
              <a:gd name="T4" fmla="*/ 2147483647 w 1112"/>
              <a:gd name="T5" fmla="*/ 2147483647 h 1176"/>
              <a:gd name="T6" fmla="*/ 2147483647 w 1112"/>
              <a:gd name="T7" fmla="*/ 2147483647 h 1176"/>
              <a:gd name="T8" fmla="*/ 2147483647 w 1112"/>
              <a:gd name="T9" fmla="*/ 2147483647 h 117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12"/>
              <a:gd name="T16" fmla="*/ 0 h 1176"/>
              <a:gd name="T17" fmla="*/ 1112 w 1112"/>
              <a:gd name="T18" fmla="*/ 1176 h 117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12" h="1176">
                <a:moveTo>
                  <a:pt x="672" y="0"/>
                </a:moveTo>
                <a:cubicBezTo>
                  <a:pt x="336" y="184"/>
                  <a:pt x="0" y="368"/>
                  <a:pt x="48" y="480"/>
                </a:cubicBezTo>
                <a:cubicBezTo>
                  <a:pt x="96" y="592"/>
                  <a:pt x="808" y="568"/>
                  <a:pt x="960" y="672"/>
                </a:cubicBezTo>
                <a:cubicBezTo>
                  <a:pt x="1112" y="776"/>
                  <a:pt x="1080" y="1032"/>
                  <a:pt x="960" y="1104"/>
                </a:cubicBezTo>
                <a:cubicBezTo>
                  <a:pt x="840" y="1176"/>
                  <a:pt x="360" y="1104"/>
                  <a:pt x="240" y="110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5" name="Oval 4"/>
          <p:cNvSpPr>
            <a:spLocks noChangeArrowheads="1"/>
          </p:cNvSpPr>
          <p:nvPr/>
        </p:nvSpPr>
        <p:spPr bwMode="auto">
          <a:xfrm>
            <a:off x="609600" y="533400"/>
            <a:ext cx="3810000" cy="41910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6" name="Freeform 5"/>
          <p:cNvSpPr>
            <a:spLocks/>
          </p:cNvSpPr>
          <p:nvPr/>
        </p:nvSpPr>
        <p:spPr bwMode="auto">
          <a:xfrm>
            <a:off x="622300" y="4724400"/>
            <a:ext cx="2298700" cy="1816100"/>
          </a:xfrm>
          <a:custGeom>
            <a:avLst/>
            <a:gdLst>
              <a:gd name="T0" fmla="*/ 2147483647 w 1448"/>
              <a:gd name="T1" fmla="*/ 0 h 1144"/>
              <a:gd name="T2" fmla="*/ 2147483647 w 1448"/>
              <a:gd name="T3" fmla="*/ 2147483647 h 1144"/>
              <a:gd name="T4" fmla="*/ 2147483647 w 1448"/>
              <a:gd name="T5" fmla="*/ 2147483647 h 1144"/>
              <a:gd name="T6" fmla="*/ 2147483647 w 1448"/>
              <a:gd name="T7" fmla="*/ 2147483647 h 1144"/>
              <a:gd name="T8" fmla="*/ 2147483647 w 1448"/>
              <a:gd name="T9" fmla="*/ 2147483647 h 1144"/>
              <a:gd name="T10" fmla="*/ 2147483647 w 1448"/>
              <a:gd name="T11" fmla="*/ 2147483647 h 1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8"/>
              <a:gd name="T19" fmla="*/ 0 h 1144"/>
              <a:gd name="T20" fmla="*/ 1448 w 1448"/>
              <a:gd name="T21" fmla="*/ 1144 h 1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8" h="1144">
                <a:moveTo>
                  <a:pt x="1192" y="0"/>
                </a:moveTo>
                <a:cubicBezTo>
                  <a:pt x="1320" y="484"/>
                  <a:pt x="1448" y="968"/>
                  <a:pt x="1336" y="1056"/>
                </a:cubicBezTo>
                <a:cubicBezTo>
                  <a:pt x="1224" y="1144"/>
                  <a:pt x="688" y="536"/>
                  <a:pt x="520" y="528"/>
                </a:cubicBezTo>
                <a:cubicBezTo>
                  <a:pt x="352" y="520"/>
                  <a:pt x="408" y="976"/>
                  <a:pt x="328" y="1008"/>
                </a:cubicBezTo>
                <a:cubicBezTo>
                  <a:pt x="248" y="1040"/>
                  <a:pt x="80" y="816"/>
                  <a:pt x="40" y="720"/>
                </a:cubicBezTo>
                <a:cubicBezTo>
                  <a:pt x="0" y="624"/>
                  <a:pt x="80" y="480"/>
                  <a:pt x="88" y="43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557" name="Oval 6"/>
          <p:cNvSpPr>
            <a:spLocks noChangeArrowheads="1"/>
          </p:cNvSpPr>
          <p:nvPr/>
        </p:nvSpPr>
        <p:spPr bwMode="auto">
          <a:xfrm>
            <a:off x="4876800" y="381000"/>
            <a:ext cx="3810000" cy="4343400"/>
          </a:xfrm>
          <a:prstGeom prst="ellipse">
            <a:avLst/>
          </a:prstGeom>
          <a:solidFill>
            <a:srgbClr val="CC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8" name="WordArt 17"/>
          <p:cNvSpPr>
            <a:spLocks noChangeArrowheads="1" noChangeShapeType="1" noTextEdit="1"/>
          </p:cNvSpPr>
          <p:nvPr/>
        </p:nvSpPr>
        <p:spPr bwMode="auto">
          <a:xfrm>
            <a:off x="1447800" y="762000"/>
            <a:ext cx="2286000" cy="16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23559" name="WordArt 21"/>
          <p:cNvSpPr>
            <a:spLocks noChangeArrowheads="1" noChangeShapeType="1" noTextEdit="1"/>
          </p:cNvSpPr>
          <p:nvPr/>
        </p:nvSpPr>
        <p:spPr bwMode="auto">
          <a:xfrm>
            <a:off x="5715000" y="990600"/>
            <a:ext cx="2209800" cy="297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kern="10">
              <a:ln w="9525">
                <a:solidFill>
                  <a:srgbClr val="000000"/>
                </a:solidFill>
                <a:round/>
                <a:headEnd/>
                <a:tailEnd/>
              </a:ln>
              <a:latin typeface="Arial"/>
              <a:cs typeface="Arial"/>
            </a:endParaRPr>
          </a:p>
        </p:txBody>
      </p:sp>
      <p:pic>
        <p:nvPicPr>
          <p:cNvPr id="23561" name="Прямоугольник 25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0150" y="3028950"/>
            <a:ext cx="2524125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WordArt 20"/>
          <p:cNvSpPr>
            <a:spLocks noChangeArrowheads="1" noChangeShapeType="1" noTextEdit="1"/>
          </p:cNvSpPr>
          <p:nvPr/>
        </p:nvSpPr>
        <p:spPr bwMode="auto">
          <a:xfrm>
            <a:off x="2124075" y="3527425"/>
            <a:ext cx="38100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295400" y="2133600"/>
            <a:ext cx="22220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cs typeface="Times New Roman"/>
              </a:rPr>
              <a:t>с...сна</a:t>
            </a:r>
            <a:endParaRPr lang="ru-RU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cs typeface="Times New Roman"/>
            </a:endParaRPr>
          </a:p>
        </p:txBody>
      </p:sp>
      <p:sp>
        <p:nvSpPr>
          <p:cNvPr id="49172" name="WordArt 20"/>
          <p:cNvSpPr>
            <a:spLocks noChangeArrowheads="1" noChangeShapeType="1" noTextEdit="1"/>
          </p:cNvSpPr>
          <p:nvPr/>
        </p:nvSpPr>
        <p:spPr bwMode="auto">
          <a:xfrm>
            <a:off x="1854200" y="2465388"/>
            <a:ext cx="38100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о</a:t>
            </a:r>
          </a:p>
        </p:txBody>
      </p:sp>
      <p:pic>
        <p:nvPicPr>
          <p:cNvPr id="23565" name="Прямоугольник 2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7125" y="817563"/>
            <a:ext cx="2749550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70" name="WordArt 18"/>
          <p:cNvSpPr>
            <a:spLocks noChangeArrowheads="1" noChangeShapeType="1" noTextEdit="1"/>
          </p:cNvSpPr>
          <p:nvPr/>
        </p:nvSpPr>
        <p:spPr bwMode="auto">
          <a:xfrm>
            <a:off x="2303463" y="1331913"/>
            <a:ext cx="363537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а</a:t>
            </a:r>
          </a:p>
        </p:txBody>
      </p:sp>
      <p:pic>
        <p:nvPicPr>
          <p:cNvPr id="23567" name="Прямоугольник 28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46725" y="2951163"/>
            <a:ext cx="2633663" cy="1103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Прямоугольник 29"/>
          <p:cNvPicPr>
            <a:picLocks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9750" y="742950"/>
            <a:ext cx="2438400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Прямоугольник 30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6725" y="1809750"/>
            <a:ext cx="2560638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WordArt 20"/>
          <p:cNvSpPr>
            <a:spLocks noChangeArrowheads="1" noChangeShapeType="1" noTextEdit="1"/>
          </p:cNvSpPr>
          <p:nvPr/>
        </p:nvSpPr>
        <p:spPr bwMode="auto">
          <a:xfrm>
            <a:off x="6426200" y="2303463"/>
            <a:ext cx="38100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23" name="WordArt 20"/>
          <p:cNvSpPr>
            <a:spLocks noChangeArrowheads="1" noChangeShapeType="1" noTextEdit="1"/>
          </p:cNvSpPr>
          <p:nvPr/>
        </p:nvSpPr>
        <p:spPr bwMode="auto">
          <a:xfrm>
            <a:off x="6443663" y="1241425"/>
            <a:ext cx="38100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25" name="WordArt 20"/>
          <p:cNvSpPr>
            <a:spLocks noChangeArrowheads="1" noChangeShapeType="1" noTextEdit="1"/>
          </p:cNvSpPr>
          <p:nvPr/>
        </p:nvSpPr>
        <p:spPr bwMode="auto">
          <a:xfrm>
            <a:off x="6534150" y="3455988"/>
            <a:ext cx="381000" cy="395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о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447800" y="1295400"/>
            <a:ext cx="1981200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371600" y="2438400"/>
            <a:ext cx="2133600" cy="457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600200" y="3429000"/>
            <a:ext cx="1828800" cy="6096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019800" y="1143000"/>
            <a:ext cx="1676400" cy="533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943600" y="2133600"/>
            <a:ext cx="1905000" cy="6858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867400" y="3429000"/>
            <a:ext cx="1905000" cy="5334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3579" name="Picture 10" descr="D:\Работа с презентацией\Оформление презентаций\Хорошие картинки 4\ОТрисовки. Незнайка 3\Ромашка4_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19500" y="1828800"/>
            <a:ext cx="1905000" cy="433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9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9" grpId="0" animBg="1"/>
      <p:bldP spid="49172" grpId="0" animBg="1"/>
      <p:bldP spid="49170" grpId="0" animBg="1"/>
      <p:bldP spid="24" grpId="0" animBg="1"/>
      <p:bldP spid="23" grpId="0" animBg="1"/>
      <p:bldP spid="25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9" name="Вертикальный свиток 10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2346325"/>
            <a:ext cx="4495800" cy="325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1733550" y="381000"/>
            <a:ext cx="5676900" cy="11430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Вопрос 3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4" name="WordArt 14"/>
          <p:cNvSpPr>
            <a:spLocks noChangeArrowheads="1" noChangeShapeType="1" noTextEdit="1"/>
          </p:cNvSpPr>
          <p:nvPr/>
        </p:nvSpPr>
        <p:spPr bwMode="auto">
          <a:xfrm>
            <a:off x="685800" y="5486400"/>
            <a:ext cx="3581400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проверочные слова</a:t>
            </a:r>
          </a:p>
        </p:txBody>
      </p:sp>
      <p:sp>
        <p:nvSpPr>
          <p:cNvPr id="51215" name="WordArt 15"/>
          <p:cNvSpPr>
            <a:spLocks noChangeArrowheads="1" noChangeShapeType="1" noTextEdit="1"/>
          </p:cNvSpPr>
          <p:nvPr/>
        </p:nvSpPr>
        <p:spPr bwMode="auto">
          <a:xfrm>
            <a:off x="5029200" y="5486400"/>
            <a:ext cx="3300413" cy="523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"/>
                <a:cs typeface="Arial"/>
              </a:rPr>
              <a:t>проверяемые слова</a:t>
            </a:r>
          </a:p>
        </p:txBody>
      </p:sp>
      <p:sp>
        <p:nvSpPr>
          <p:cNvPr id="11" name="Rectangle 18"/>
          <p:cNvSpPr>
            <a:spLocks noChangeArrowheads="1"/>
          </p:cNvSpPr>
          <p:nvPr/>
        </p:nvSpPr>
        <p:spPr bwMode="auto">
          <a:xfrm>
            <a:off x="914400" y="1066800"/>
            <a:ext cx="31242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г</a:t>
            </a:r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/>
              <a:t>ры</a:t>
            </a:r>
          </a:p>
        </p:txBody>
      </p:sp>
      <p:sp>
        <p:nvSpPr>
          <p:cNvPr id="12" name="Rectangle 18"/>
          <p:cNvSpPr>
            <a:spLocks noChangeArrowheads="1"/>
          </p:cNvSpPr>
          <p:nvPr/>
        </p:nvSpPr>
        <p:spPr bwMode="auto">
          <a:xfrm>
            <a:off x="914400" y="4114800"/>
            <a:ext cx="31242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р</a:t>
            </a:r>
            <a:r>
              <a:rPr lang="ru-RU" dirty="0">
                <a:solidFill>
                  <a:srgbClr val="FF0000"/>
                </a:solidFill>
              </a:rPr>
              <a:t>е</a:t>
            </a:r>
            <a:r>
              <a:rPr lang="ru-RU" dirty="0"/>
              <a:t>ки</a:t>
            </a:r>
          </a:p>
        </p:txBody>
      </p:sp>
      <p:sp>
        <p:nvSpPr>
          <p:cNvPr id="13" name="Rectangle 18"/>
          <p:cNvSpPr>
            <a:spLocks noChangeArrowheads="1"/>
          </p:cNvSpPr>
          <p:nvPr/>
        </p:nvSpPr>
        <p:spPr bwMode="auto">
          <a:xfrm>
            <a:off x="5105400" y="2590800"/>
            <a:ext cx="31242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тр</a:t>
            </a:r>
            <a:r>
              <a:rPr lang="ru-RU" dirty="0">
                <a:solidFill>
                  <a:srgbClr val="FF0000"/>
                </a:solidFill>
              </a:rPr>
              <a:t>а</a:t>
            </a:r>
            <a:r>
              <a:rPr lang="ru-RU" dirty="0"/>
              <a:t>ва</a:t>
            </a:r>
          </a:p>
        </p:txBody>
      </p:sp>
      <p:sp>
        <p:nvSpPr>
          <p:cNvPr id="14" name="Rectangle 18"/>
          <p:cNvSpPr>
            <a:spLocks noChangeArrowheads="1"/>
          </p:cNvSpPr>
          <p:nvPr/>
        </p:nvSpPr>
        <p:spPr bwMode="auto">
          <a:xfrm>
            <a:off x="914400" y="2590800"/>
            <a:ext cx="31242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тр</a:t>
            </a:r>
            <a:r>
              <a:rPr lang="ru-RU" dirty="0">
                <a:solidFill>
                  <a:srgbClr val="FF0000"/>
                </a:solidFill>
              </a:rPr>
              <a:t>а</a:t>
            </a:r>
            <a:r>
              <a:rPr lang="ru-RU" dirty="0"/>
              <a:t>вы</a:t>
            </a:r>
          </a:p>
        </p:txBody>
      </p:sp>
      <p:sp>
        <p:nvSpPr>
          <p:cNvPr id="15" name="Rectangle 18"/>
          <p:cNvSpPr>
            <a:spLocks noChangeArrowheads="1"/>
          </p:cNvSpPr>
          <p:nvPr/>
        </p:nvSpPr>
        <p:spPr bwMode="auto">
          <a:xfrm>
            <a:off x="5105400" y="1066800"/>
            <a:ext cx="31242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г</a:t>
            </a:r>
            <a:r>
              <a:rPr lang="ru-RU" dirty="0">
                <a:solidFill>
                  <a:srgbClr val="FF0000"/>
                </a:solidFill>
              </a:rPr>
              <a:t>о</a:t>
            </a:r>
            <a:r>
              <a:rPr lang="ru-RU" dirty="0"/>
              <a:t>ра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5105400" y="4114800"/>
            <a:ext cx="3124200" cy="838200"/>
          </a:xfrm>
          <a:prstGeom prst="rect">
            <a:avLst/>
          </a:prstGeom>
          <a:solidFill>
            <a:schemeClr val="accent5"/>
          </a:solidFill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ru-RU" dirty="0"/>
              <a:t>р</a:t>
            </a:r>
            <a:r>
              <a:rPr lang="ru-RU" dirty="0">
                <a:solidFill>
                  <a:srgbClr val="FF0000"/>
                </a:solidFill>
              </a:rPr>
              <a:t>е</a:t>
            </a:r>
            <a:r>
              <a:rPr lang="ru-RU" dirty="0"/>
              <a:t>ка</a:t>
            </a:r>
          </a:p>
        </p:txBody>
      </p:sp>
      <p:sp>
        <p:nvSpPr>
          <p:cNvPr id="19" name="Freeform 46"/>
          <p:cNvSpPr>
            <a:spLocks/>
          </p:cNvSpPr>
          <p:nvPr/>
        </p:nvSpPr>
        <p:spPr bwMode="auto">
          <a:xfrm>
            <a:off x="1752600" y="1116013"/>
            <a:ext cx="990600" cy="1524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0" name="Line 19"/>
          <p:cNvSpPr>
            <a:spLocks noChangeShapeType="1"/>
          </p:cNvSpPr>
          <p:nvPr/>
        </p:nvSpPr>
        <p:spPr bwMode="auto">
          <a:xfrm flipH="1">
            <a:off x="2160588" y="1152525"/>
            <a:ext cx="107950" cy="1793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1" name="Freeform 46"/>
          <p:cNvSpPr>
            <a:spLocks/>
          </p:cNvSpPr>
          <p:nvPr/>
        </p:nvSpPr>
        <p:spPr bwMode="auto">
          <a:xfrm>
            <a:off x="1524000" y="2609850"/>
            <a:ext cx="1371600" cy="2286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" name="Line 19"/>
          <p:cNvSpPr>
            <a:spLocks noChangeShapeType="1"/>
          </p:cNvSpPr>
          <p:nvPr/>
        </p:nvSpPr>
        <p:spPr bwMode="auto">
          <a:xfrm flipH="1">
            <a:off x="2362200" y="2667000"/>
            <a:ext cx="107950" cy="1793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3" name="Freeform 46"/>
          <p:cNvSpPr>
            <a:spLocks/>
          </p:cNvSpPr>
          <p:nvPr/>
        </p:nvSpPr>
        <p:spPr bwMode="auto">
          <a:xfrm>
            <a:off x="1836738" y="4140200"/>
            <a:ext cx="990600" cy="1524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Line 19"/>
          <p:cNvSpPr>
            <a:spLocks noChangeShapeType="1"/>
          </p:cNvSpPr>
          <p:nvPr/>
        </p:nvSpPr>
        <p:spPr bwMode="auto">
          <a:xfrm flipH="1">
            <a:off x="2339975" y="4191000"/>
            <a:ext cx="107950" cy="1793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5" name="Freeform 46"/>
          <p:cNvSpPr>
            <a:spLocks/>
          </p:cNvSpPr>
          <p:nvPr/>
        </p:nvSpPr>
        <p:spPr bwMode="auto">
          <a:xfrm>
            <a:off x="6011863" y="1116013"/>
            <a:ext cx="990600" cy="1524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6" name="Line 19"/>
          <p:cNvSpPr>
            <a:spLocks noChangeShapeType="1"/>
          </p:cNvSpPr>
          <p:nvPr/>
        </p:nvSpPr>
        <p:spPr bwMode="auto">
          <a:xfrm flipH="1">
            <a:off x="7199313" y="1116013"/>
            <a:ext cx="107950" cy="1793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7" name="Freeform 46"/>
          <p:cNvSpPr>
            <a:spLocks/>
          </p:cNvSpPr>
          <p:nvPr/>
        </p:nvSpPr>
        <p:spPr bwMode="auto">
          <a:xfrm>
            <a:off x="5791200" y="2609850"/>
            <a:ext cx="1371600" cy="2286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" name="Line 19"/>
          <p:cNvSpPr>
            <a:spLocks noChangeShapeType="1"/>
          </p:cNvSpPr>
          <p:nvPr/>
        </p:nvSpPr>
        <p:spPr bwMode="auto">
          <a:xfrm flipH="1">
            <a:off x="7391400" y="2667000"/>
            <a:ext cx="107950" cy="1793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" name="Freeform 46"/>
          <p:cNvSpPr>
            <a:spLocks/>
          </p:cNvSpPr>
          <p:nvPr/>
        </p:nvSpPr>
        <p:spPr bwMode="auto">
          <a:xfrm>
            <a:off x="6019800" y="4140200"/>
            <a:ext cx="990600" cy="152400"/>
          </a:xfrm>
          <a:custGeom>
            <a:avLst/>
            <a:gdLst>
              <a:gd name="T0" fmla="*/ 0 w 1248"/>
              <a:gd name="T1" fmla="*/ 2147483647 h 168"/>
              <a:gd name="T2" fmla="*/ 2147483647 w 1248"/>
              <a:gd name="T3" fmla="*/ 2147483647 h 168"/>
              <a:gd name="T4" fmla="*/ 2147483647 w 1248"/>
              <a:gd name="T5" fmla="*/ 2147483647 h 168"/>
              <a:gd name="T6" fmla="*/ 2147483647 w 1248"/>
              <a:gd name="T7" fmla="*/ 2147483647 h 168"/>
              <a:gd name="T8" fmla="*/ 0 60000 65536"/>
              <a:gd name="T9" fmla="*/ 0 60000 65536"/>
              <a:gd name="T10" fmla="*/ 0 60000 65536"/>
              <a:gd name="T11" fmla="*/ 0 60000 65536"/>
              <a:gd name="T12" fmla="*/ 0 w 1248"/>
              <a:gd name="T13" fmla="*/ 0 h 168"/>
              <a:gd name="T14" fmla="*/ 1248 w 1248"/>
              <a:gd name="T15" fmla="*/ 168 h 16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48" h="168">
                <a:moveTo>
                  <a:pt x="0" y="168"/>
                </a:moveTo>
                <a:cubicBezTo>
                  <a:pt x="92" y="108"/>
                  <a:pt x="184" y="48"/>
                  <a:pt x="336" y="24"/>
                </a:cubicBezTo>
                <a:cubicBezTo>
                  <a:pt x="488" y="0"/>
                  <a:pt x="760" y="0"/>
                  <a:pt x="912" y="24"/>
                </a:cubicBezTo>
                <a:cubicBezTo>
                  <a:pt x="1064" y="48"/>
                  <a:pt x="1192" y="144"/>
                  <a:pt x="1248" y="168"/>
                </a:cubicBezTo>
              </a:path>
            </a:pathLst>
          </a:custGeom>
          <a:noFill/>
          <a:ln w="25400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" name="Line 19"/>
          <p:cNvSpPr>
            <a:spLocks noChangeShapeType="1"/>
          </p:cNvSpPr>
          <p:nvPr/>
        </p:nvSpPr>
        <p:spPr bwMode="auto">
          <a:xfrm flipH="1">
            <a:off x="7239000" y="4191000"/>
            <a:ext cx="107950" cy="1793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57200" y="457200"/>
            <a:ext cx="8229600" cy="57912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1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51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51214" grpId="0" animBg="1"/>
      <p:bldP spid="51215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ертикальный свиток 9"/>
          <p:cNvSpPr/>
          <p:nvPr/>
        </p:nvSpPr>
        <p:spPr>
          <a:xfrm>
            <a:off x="2286000" y="2362200"/>
            <a:ext cx="3886200" cy="3124200"/>
          </a:xfrm>
          <a:prstGeom prst="verticalScroll">
            <a:avLst/>
          </a:prstGeom>
          <a:solidFill>
            <a:schemeClr val="accent5"/>
          </a:solidFill>
          <a:ln w="12700">
            <a:solidFill>
              <a:schemeClr val="accent6">
                <a:lumMod val="75000"/>
              </a:schemeClr>
            </a:solidFill>
          </a:ln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</a:rPr>
              <a:t>Назовите</a:t>
            </a:r>
          </a:p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</a:rPr>
              <a:t>птиц, которые живут </a:t>
            </a:r>
          </a:p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</a:rPr>
              <a:t>в «Словаре»</a:t>
            </a:r>
            <a:endParaRPr lang="ru-RU" sz="2800" b="1" dirty="0">
              <a:ln>
                <a:solidFill>
                  <a:schemeClr val="tx1"/>
                </a:solidFill>
              </a:ln>
              <a:solidFill>
                <a:schemeClr val="accent6"/>
              </a:solidFill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733550" y="381000"/>
            <a:ext cx="5676900" cy="11430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  <a:ea typeface="+mj-ea"/>
                <a:cs typeface="+mj-cs"/>
              </a:rPr>
              <a:t>Вопрос 4</a:t>
            </a:r>
          </a:p>
          <a:p>
            <a:pPr algn="ctr">
              <a:defRPr/>
            </a:pPr>
            <a:endParaRPr lang="ru-RU" sz="2800" b="1" kern="0" dirty="0">
              <a:solidFill>
                <a:schemeClr val="accent6">
                  <a:lumMod val="75000"/>
                </a:schemeClr>
              </a:solidFill>
              <a:ea typeface="+mj-ea"/>
              <a:cs typeface="+mj-cs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/>
          <a:lstStyle/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Прочитайте пословицы. Вставьте пропущенные слова</a:t>
            </a:r>
            <a:r>
              <a:rPr lang="ru-RU" dirty="0" smtClean="0">
                <a:solidFill>
                  <a:schemeClr val="accent2"/>
                </a:solidFill>
                <a:effectLst/>
              </a:rPr>
              <a:t>. </a:t>
            </a:r>
            <a:br>
              <a:rPr lang="ru-RU" dirty="0" smtClean="0">
                <a:solidFill>
                  <a:schemeClr val="accent2"/>
                </a:solidFill>
                <a:effectLst/>
              </a:rPr>
            </a:br>
            <a:r>
              <a:rPr lang="ru-RU" dirty="0" smtClean="0">
                <a:solidFill>
                  <a:schemeClr val="accent2"/>
                </a:solidFill>
              </a:rPr>
              <a:t/>
            </a:r>
            <a:br>
              <a:rPr lang="ru-RU" dirty="0" smtClean="0">
                <a:solidFill>
                  <a:schemeClr val="accent2"/>
                </a:solidFill>
              </a:rPr>
            </a:br>
            <a:r>
              <a:rPr lang="ru-RU" dirty="0" smtClean="0"/>
              <a:t>Слово не _____ вылетит – не поймаешь.</a:t>
            </a:r>
            <a:br>
              <a:rPr lang="ru-RU" dirty="0" smtClean="0"/>
            </a:br>
            <a:r>
              <a:rPr lang="ru-RU" dirty="0" smtClean="0"/>
              <a:t>На чужой сторонушке рад своей ________ .</a:t>
            </a:r>
          </a:p>
        </p:txBody>
      </p:sp>
      <p:sp>
        <p:nvSpPr>
          <p:cNvPr id="27651" name="TextBox 8"/>
          <p:cNvSpPr txBox="1">
            <a:spLocks noChangeArrowheads="1"/>
          </p:cNvSpPr>
          <p:nvPr/>
        </p:nvSpPr>
        <p:spPr bwMode="auto">
          <a:xfrm>
            <a:off x="838200" y="2209800"/>
            <a:ext cx="184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20" name="Picture 12" descr="C:\Documents and Settings\User\Рабочий стол\Хорошие картинки 5\8cedda5b5528262c2d4699814c3c44cf копия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633806">
            <a:off x="2420938" y="4546600"/>
            <a:ext cx="1535112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C:\Documents and Settings\User\Рабочий стол\Хорошие картинки 5\67f85a61531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32238" y="2590800"/>
            <a:ext cx="1279525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8"/>
          <p:cNvSpPr>
            <a:spLocks noGrp="1" noChangeArrowheads="1"/>
          </p:cNvSpPr>
          <p:nvPr>
            <p:ph idx="1"/>
          </p:nvPr>
        </p:nvSpPr>
        <p:spPr>
          <a:xfrm>
            <a:off x="457200" y="2743200"/>
            <a:ext cx="8229600" cy="2925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z="4000" smtClean="0"/>
              <a:t>     Слово не              , вылетит – не поймаешь.</a:t>
            </a:r>
          </a:p>
          <a:p>
            <a:pPr eaLnBrk="1" hangingPunct="1">
              <a:buFontTx/>
              <a:buNone/>
            </a:pPr>
            <a:r>
              <a:rPr lang="ru-RU" sz="4000" smtClean="0"/>
              <a:t>     На чужой сторонушке рад своей                  .</a:t>
            </a:r>
          </a:p>
        </p:txBody>
      </p:sp>
      <p:sp>
        <p:nvSpPr>
          <p:cNvPr id="53258" name="WordArt 10"/>
          <p:cNvSpPr>
            <a:spLocks noChangeArrowheads="1" noChangeShapeType="1" noTextEdit="1"/>
          </p:cNvSpPr>
          <p:nvPr/>
        </p:nvSpPr>
        <p:spPr bwMode="auto">
          <a:xfrm>
            <a:off x="3635375" y="2916238"/>
            <a:ext cx="1692275" cy="468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воробей</a:t>
            </a:r>
          </a:p>
        </p:txBody>
      </p:sp>
      <p:sp>
        <p:nvSpPr>
          <p:cNvPr id="53259" name="WordArt 11"/>
          <p:cNvSpPr>
            <a:spLocks noChangeArrowheads="1" noChangeShapeType="1" noTextEdit="1"/>
          </p:cNvSpPr>
          <p:nvPr/>
        </p:nvSpPr>
        <p:spPr bwMode="auto">
          <a:xfrm>
            <a:off x="2484438" y="4949825"/>
            <a:ext cx="2266950" cy="396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"/>
                <a:cs typeface="Arial"/>
              </a:rPr>
              <a:t>воронушке</a:t>
            </a: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71500" y="609600"/>
            <a:ext cx="8001000" cy="13716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</a:rPr>
              <a:t>Правильный ответ.</a:t>
            </a:r>
            <a:endParaRPr lang="ru-RU" sz="2800" b="1" kern="0" dirty="0">
              <a:solidFill>
                <a:schemeClr val="accent6">
                  <a:lumMod val="75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09800" y="4648200"/>
            <a:ext cx="2590800" cy="1143000"/>
          </a:xfrm>
          <a:prstGeom prst="rect">
            <a:avLst/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3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53258" grpId="0" animBg="1"/>
      <p:bldP spid="53259" grpId="0" animBg="1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733550" y="381000"/>
            <a:ext cx="5676900" cy="1143000"/>
          </a:xfrm>
          <a:prstGeom prst="rect">
            <a:avLst/>
          </a:prstGeom>
          <a:solidFill>
            <a:schemeClr val="accent5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ea typeface="+mj-ea"/>
                <a:cs typeface="+mj-cs"/>
              </a:rPr>
              <a:t>Вопрос 5</a:t>
            </a:r>
          </a:p>
          <a:p>
            <a:pPr algn="ctr">
              <a:defRPr/>
            </a:pPr>
            <a:endParaRPr lang="ru-RU" sz="2800" b="1" kern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ea typeface="+mj-ea"/>
              <a:cs typeface="+mj-cs"/>
            </a:endParaRPr>
          </a:p>
        </p:txBody>
      </p:sp>
      <p:sp>
        <p:nvSpPr>
          <p:cNvPr id="10" name="Вертикальный свиток 9"/>
          <p:cNvSpPr/>
          <p:nvPr/>
        </p:nvSpPr>
        <p:spPr>
          <a:xfrm>
            <a:off x="2057400" y="2362200"/>
            <a:ext cx="4495800" cy="3429000"/>
          </a:xfrm>
          <a:prstGeom prst="verticalScroll">
            <a:avLst/>
          </a:prstGeom>
          <a:solidFill>
            <a:schemeClr val="accent5"/>
          </a:solidFill>
          <a:ln w="12700">
            <a:solidFill>
              <a:schemeClr val="accent6">
                <a:lumMod val="75000"/>
              </a:schemeClr>
            </a:solidFill>
          </a:ln>
          <a:effectLst>
            <a:outerShdw blurRad="50800" dist="50800" dir="5400000" algn="ctr" rotWithShape="0">
              <a:srgbClr val="000000">
                <a:alpha val="6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800" b="1" kern="0" dirty="0">
                <a:solidFill>
                  <a:schemeClr val="accent6">
                    <a:lumMod val="75000"/>
                  </a:schemeClr>
                </a:solidFill>
              </a:rPr>
              <a:t>Назовите пять букв, обозначающих гласные звуки, написание которых мы проверяем</a:t>
            </a:r>
            <a:endParaRPr lang="ru-RU" sz="2800" b="1" dirty="0">
              <a:ln>
                <a:solidFill>
                  <a:schemeClr val="tx1"/>
                </a:solidFill>
              </a:ln>
              <a:solidFill>
                <a:schemeClr val="accent6"/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71600" y="2057400"/>
            <a:ext cx="6858000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Right"/>
              <a:lightRig rig="flat" dir="tl">
                <a:rot lat="0" lon="0" rev="6600000"/>
              </a:lightRig>
            </a:scene3d>
            <a:sp3d extrusionH="25400" contourW="8890">
              <a:bevelT w="38100" h="31750" prst="coolSlant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6000" b="1" dirty="0" smtClean="0">
                <a:ln w="11430"/>
                <a:solidFill>
                  <a:srgbClr val="FF0066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</a:t>
            </a:r>
            <a:r>
              <a:rPr lang="ru-RU" sz="8000" b="1" dirty="0" smtClean="0">
                <a:ln w="11430"/>
                <a:solidFill>
                  <a:srgbClr val="FF0066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  а 	и	  е	  я							</a:t>
            </a:r>
            <a:r>
              <a:rPr lang="ru-RU" sz="8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	</a:t>
            </a:r>
            <a:endParaRPr lang="ru-RU" sz="8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6" descr="C:\Documents and Settings\User\Рабочий стол\Рисунок2.png"/>
          <p:cNvPicPr>
            <a:picLocks noChangeAspect="1" noChangeArrowheads="1"/>
          </p:cNvPicPr>
          <p:nvPr/>
        </p:nvPicPr>
        <p:blipFill>
          <a:blip r:embed="rId2" cstate="print"/>
          <a:srcRect l="7761" t="27782" r="7761" b="22830"/>
          <a:stretch>
            <a:fillRect/>
          </a:stretch>
        </p:blipFill>
        <p:spPr bwMode="auto">
          <a:xfrm>
            <a:off x="1562100" y="914400"/>
            <a:ext cx="6019800" cy="1023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10" descr="D:\Работа с презентацией\Оформление презентаций\Хорошие картинки 4\ОТрисовки. Незнайка 3\Ромашка4_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2057400"/>
            <a:ext cx="1905000" cy="433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11" descr="D:\Работа с презентацией\Оформление презентаций\Хорошие картинки 4\ОТрисовки. Незнайка 3\Стекляшкин3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71600" y="1905000"/>
            <a:ext cx="2667000" cy="4421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Управляющая кнопка: в конец 11">
            <a:hlinkClick r:id="" action="ppaction://hlinkshowjump?jump=endshow" highlightClick="1"/>
          </p:cNvPr>
          <p:cNvSpPr/>
          <p:nvPr/>
        </p:nvSpPr>
        <p:spPr>
          <a:xfrm>
            <a:off x="4305300" y="6324600"/>
            <a:ext cx="533400" cy="304800"/>
          </a:xfrm>
          <a:prstGeom prst="actionButtonEnd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2066</TotalTime>
  <Words>193</Words>
  <Application>Microsoft Office PowerPoint</Application>
  <PresentationFormat>Экран (4:3)</PresentationFormat>
  <Paragraphs>90</Paragraphs>
  <Slides>24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Оформление по умолчанию</vt:lpstr>
      <vt:lpstr>Презентация PowerPoint</vt:lpstr>
      <vt:lpstr>Словарный  диктант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Впишите пропущенные буквы, поставьте ударение и напишите проверочные слова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Прочитайте пословицы. Вставьте пропущенные слова.   Слово не _____ вылетит – не поймаешь. На чужой сторонушке рад своей ________ 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Александр Гунько</dc:creator>
  <cp:lastModifiedBy>Рома</cp:lastModifiedBy>
  <cp:revision>195</cp:revision>
  <cp:lastPrinted>1601-01-01T00:00:00Z</cp:lastPrinted>
  <dcterms:created xsi:type="dcterms:W3CDTF">1601-01-01T00:00:00Z</dcterms:created>
  <dcterms:modified xsi:type="dcterms:W3CDTF">2017-05-29T18:20:26Z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