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32" r:id="rId3"/>
    <p:sldMasterId id="2147483744" r:id="rId4"/>
    <p:sldMasterId id="2147483756" r:id="rId5"/>
    <p:sldMasterId id="2147483768" r:id="rId6"/>
    <p:sldMasterId id="2147483780" r:id="rId7"/>
    <p:sldMasterId id="2147483792" r:id="rId8"/>
    <p:sldMasterId id="2147483804" r:id="rId9"/>
    <p:sldMasterId id="2147483816" r:id="rId10"/>
  </p:sldMasterIdLst>
  <p:sldIdLst>
    <p:sldId id="265" r:id="rId11"/>
    <p:sldId id="286" r:id="rId12"/>
    <p:sldId id="287" r:id="rId13"/>
    <p:sldId id="284" r:id="rId14"/>
    <p:sldId id="263" r:id="rId15"/>
    <p:sldId id="288" r:id="rId16"/>
    <p:sldId id="290" r:id="rId17"/>
    <p:sldId id="289" r:id="rId18"/>
    <p:sldId id="291" r:id="rId19"/>
    <p:sldId id="292" r:id="rId20"/>
    <p:sldId id="283" r:id="rId21"/>
    <p:sldId id="293" r:id="rId22"/>
    <p:sldId id="296" r:id="rId23"/>
    <p:sldId id="294" r:id="rId24"/>
    <p:sldId id="295" r:id="rId25"/>
    <p:sldId id="299" r:id="rId26"/>
    <p:sldId id="302" r:id="rId27"/>
    <p:sldId id="303" r:id="rId28"/>
    <p:sldId id="297" r:id="rId29"/>
    <p:sldId id="298" r:id="rId30"/>
    <p:sldId id="304" r:id="rId31"/>
    <p:sldId id="300" r:id="rId32"/>
    <p:sldId id="30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графика\asadal\scool\scool\38 [Converted].png"/>
          <p:cNvPicPr>
            <a:picLocks noChangeAspect="1" noChangeArrowheads="1"/>
          </p:cNvPicPr>
          <p:nvPr/>
        </p:nvPicPr>
        <p:blipFill>
          <a:blip r:embed="rId2" cstate="print"/>
          <a:srcRect l="11539" b="11939"/>
          <a:stretch>
            <a:fillRect/>
          </a:stretch>
        </p:blipFill>
        <p:spPr bwMode="auto">
          <a:xfrm>
            <a:off x="0" y="5357826"/>
            <a:ext cx="3286084" cy="150017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1143008"/>
          </a:xfr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0166" y="2143116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Garamond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1662138" cy="365125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 descr="H:\графика\asadal\scool\scool\23\10101010.png"/>
          <p:cNvPicPr>
            <a:picLocks noChangeAspect="1" noChangeArrowheads="1"/>
          </p:cNvPicPr>
          <p:nvPr/>
        </p:nvPicPr>
        <p:blipFill>
          <a:blip r:embed="rId3" cstate="print"/>
          <a:srcRect l="11857"/>
          <a:stretch>
            <a:fillRect/>
          </a:stretch>
        </p:blipFill>
        <p:spPr bwMode="auto">
          <a:xfrm flipH="1">
            <a:off x="8215338" y="5175261"/>
            <a:ext cx="928662" cy="1682739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BCF1B-0D62-4B80-9622-894AADFC8D0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249075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D61DF-72BD-465D-B00E-E3FFF1CF360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082526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460B1-E34A-4D54-BF32-FC7C93C887E6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8428929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363D0-B2F0-4B49-9987-7CE737081A3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21438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68DBB-DDEB-48B9-8A91-19BE848BEC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35713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6B7EB-E3BE-4B8C-8218-4E2C72CD5DF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286906"/>
      </p:ext>
    </p:extLst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79FE-A875-4517-99AB-3B58BD277C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36192"/>
      </p:ext>
    </p:extLst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07B3-D990-42C1-9F07-F86DB0D4F2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760200"/>
      </p:ext>
    </p:extLst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69E2E-27AF-48D4-BADA-BC69751D179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411774"/>
      </p:ext>
    </p:extLst>
  </p:cSld>
  <p:clrMapOvr>
    <a:masterClrMapping/>
  </p:clrMapOvr>
  <p:transition spd="med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7526C-1EAF-4ECA-92AD-D0CA4499808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01621"/>
      </p:ext>
    </p:extLst>
  </p:cSld>
  <p:clrMapOvr>
    <a:masterClrMapping/>
  </p:clrMapOvr>
  <p:transition spd="med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A0B6E-7CEF-496C-A6EF-7120F88B27E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179716"/>
      </p:ext>
    </p:extLst>
  </p:cSld>
  <p:clrMapOvr>
    <a:masterClrMapping/>
  </p:clrMapOvr>
  <p:transition spd="med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7415486-2DDF-4CC4-9246-5898ED7336E4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953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42734-6169-4ADF-8CDD-48EB5C7FA4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2385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E3C8A-2D3B-4E87-8A8F-53317DAD48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6156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0E53C-6ACA-4F76-916A-0A338C9D8DF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3971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697A-ECD8-4A0B-849D-12250D5BA5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489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60A09-C0CD-4B0C-883E-B1E00CB22A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9462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CAA93-27FE-4D4C-ABB0-D51D55A342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1763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4112E-59E4-4A35-B034-6FC53E2C27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135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ADD87-D847-49BF-90E0-D2B55FF3A3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1601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7F25-97C3-4323-B95C-23200C92869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9352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AFBED-F384-4C58-8E4D-60355B3F08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3732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7415486-2DDF-4CC4-9246-5898ED7336E4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2849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42734-6169-4ADF-8CDD-48EB5C7FA4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263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E3C8A-2D3B-4E87-8A8F-53317DAD48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2359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0E53C-6ACA-4F76-916A-0A338C9D8DF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7238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697A-ECD8-4A0B-849D-12250D5BA5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170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60A09-C0CD-4B0C-883E-B1E00CB22A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368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CAA93-27FE-4D4C-ABB0-D51D55A342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215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4112E-59E4-4A35-B034-6FC53E2C27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8640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ADD87-D847-49BF-90E0-D2B55FF3A3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3555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7F25-97C3-4323-B95C-23200C92869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5705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AFBED-F384-4C58-8E4D-60355B3F08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7144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ru-R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>
                <a:solidFill>
                  <a:srgbClr val="000000"/>
                </a:solidFill>
              </a:endParaRPr>
            </a:p>
          </p:txBody>
        </p:sp>
      </p:grpSp>
      <p:sp>
        <p:nvSpPr>
          <p:cNvPr id="12801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2801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7415486-2DDF-4CC4-9246-5898ED7336E4}" type="slidenum">
              <a:rPr lang="ru-RU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4066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842734-6169-4ADF-8CDD-48EB5C7FA46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8751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E3C8A-2D3B-4E87-8A8F-53317DAD485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9825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0E53C-6ACA-4F76-916A-0A338C9D8DF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1533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697A-ECD8-4A0B-849D-12250D5BA53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7054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F60A09-C0CD-4B0C-883E-B1E00CB22A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8649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4CAA93-27FE-4D4C-ABB0-D51D55A342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3246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F4112E-59E4-4A35-B034-6FC53E2C27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9750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ADD87-D847-49BF-90E0-D2B55FF3A36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455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F7F25-97C3-4323-B95C-23200C92869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334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BAFBED-F384-4C58-8E4D-60355B3F086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943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002F5E"/>
            </a:gs>
            <a:gs pos="5000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D040-26BB-4872-A7D5-70B6F58F6EB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928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21B0-CD11-43DF-80E3-BE5AF86665A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634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03D4F-18BB-4559-8EDD-EC8B6F08D8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53115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4E33A-D959-4F0F-823D-C8C1B479B36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130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84BEB-015E-4683-B022-D71B67BFCAC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1395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61F5C-0D66-444A-AAE3-4F68F4DF97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60774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19A6-BBD4-46C6-9C2C-17A2530752A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735958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194D-238C-4143-9C3F-30C9CEED8A0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7049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758A-1297-4DE8-BF94-CBF3FFF91E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9749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98EFD-B245-442B-9D2F-20DEF19510B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3710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124A2-3F52-4224-9727-B86F7933B7D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7378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002F5E"/>
            </a:gs>
            <a:gs pos="5000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D040-26BB-4872-A7D5-70B6F58F6EB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19556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21B0-CD11-43DF-80E3-BE5AF86665A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365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03D4F-18BB-4559-8EDD-EC8B6F08D8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4127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4E33A-D959-4F0F-823D-C8C1B479B36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1355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84BEB-015E-4683-B022-D71B67BFCAC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057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61F5C-0D66-444A-AAE3-4F68F4DF97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19501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19A6-BBD4-46C6-9C2C-17A2530752A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40296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194D-238C-4143-9C3F-30C9CEED8A0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8235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758A-1297-4DE8-BF94-CBF3FFF91E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4884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98EFD-B245-442B-9D2F-20DEF19510B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5222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124A2-3F52-4224-9727-B86F7933B7D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9178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002F5E"/>
            </a:gs>
            <a:gs pos="5000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D040-26BB-4872-A7D5-70B6F58F6EB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363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21B0-CD11-43DF-80E3-BE5AF86665A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5400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03D4F-18BB-4559-8EDD-EC8B6F08D8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587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4E33A-D959-4F0F-823D-C8C1B479B36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78912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84BEB-015E-4683-B022-D71B67BFCAC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470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61F5C-0D66-444A-AAE3-4F68F4DF97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4992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19A6-BBD4-46C6-9C2C-17A2530752A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2541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194D-238C-4143-9C3F-30C9CEED8A0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7994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758A-1297-4DE8-BF94-CBF3FFF91E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7671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98EFD-B245-442B-9D2F-20DEF19510B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9683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124A2-3F52-4224-9727-B86F7933B7D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6120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002F5E"/>
            </a:gs>
            <a:gs pos="5000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D040-26BB-4872-A7D5-70B6F58F6EB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67997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21B0-CD11-43DF-80E3-BE5AF86665A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0673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03D4F-18BB-4559-8EDD-EC8B6F08D8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28131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4E33A-D959-4F0F-823D-C8C1B479B36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18611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84BEB-015E-4683-B022-D71B67BFCAC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37623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61F5C-0D66-444A-AAE3-4F68F4DF97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5316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19A6-BBD4-46C6-9C2C-17A2530752A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90801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194D-238C-4143-9C3F-30C9CEED8A0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758A-1297-4DE8-BF94-CBF3FFF91E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706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98EFD-B245-442B-9D2F-20DEF19510B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8949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124A2-3F52-4224-9727-B86F7933B7D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2483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rotWithShape="0">
          <a:gsLst>
            <a:gs pos="0">
              <a:srgbClr val="002F5E"/>
            </a:gs>
            <a:gs pos="5000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b="0"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85D040-26BB-4872-A7D5-70B6F58F6EB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3277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21B0-CD11-43DF-80E3-BE5AF86665A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3249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503D4F-18BB-4559-8EDD-EC8B6F08D8E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2022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4E33A-D959-4F0F-823D-C8C1B479B36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73680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84BEB-015E-4683-B022-D71B67BFCACC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5220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61F5C-0D66-444A-AAE3-4F68F4DF97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2381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719A6-BBD4-46C6-9C2C-17A2530752A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45240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5194D-238C-4143-9C3F-30C9CEED8A0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90362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4758A-1297-4DE8-BF94-CBF3FFF91E64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79156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98EFD-B245-442B-9D2F-20DEF19510B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37476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124A2-3F52-4224-9727-B86F7933B7DE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53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:\графика\asadal\scool\scool\38 [Converted]111.png"/>
          <p:cNvPicPr>
            <a:picLocks noChangeAspect="1" noChangeArrowheads="1"/>
          </p:cNvPicPr>
          <p:nvPr/>
        </p:nvPicPr>
        <p:blipFill>
          <a:blip r:embed="rId14" cstate="print"/>
          <a:srcRect l="2920" t="16669" r="3650"/>
          <a:stretch>
            <a:fillRect/>
          </a:stretch>
        </p:blipFill>
        <p:spPr bwMode="auto">
          <a:xfrm>
            <a:off x="0" y="0"/>
            <a:ext cx="9144000" cy="14287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3" descr="H:\графика\asadal\scool\scool\38 [Converted].png"/>
          <p:cNvPicPr>
            <a:picLocks noChangeAspect="1" noChangeArrowheads="1"/>
          </p:cNvPicPr>
          <p:nvPr/>
        </p:nvPicPr>
        <p:blipFill>
          <a:blip r:embed="rId15" cstate="print"/>
          <a:srcRect l="11539" b="11939"/>
          <a:stretch>
            <a:fillRect/>
          </a:stretch>
        </p:blipFill>
        <p:spPr bwMode="auto">
          <a:xfrm>
            <a:off x="0" y="5357826"/>
            <a:ext cx="3286084" cy="1500174"/>
          </a:xfrm>
          <a:prstGeom prst="rect">
            <a:avLst/>
          </a:prstGeom>
          <a:noFill/>
        </p:spPr>
      </p:pic>
      <p:pic>
        <p:nvPicPr>
          <p:cNvPr id="14" name="Picture 2" descr="H:\графика\asadal\scool\scool\23\10101010.png"/>
          <p:cNvPicPr>
            <a:picLocks noChangeAspect="1" noChangeArrowheads="1"/>
          </p:cNvPicPr>
          <p:nvPr/>
        </p:nvPicPr>
        <p:blipFill>
          <a:blip r:embed="rId16" cstate="print"/>
          <a:srcRect l="11857"/>
          <a:stretch>
            <a:fillRect/>
          </a:stretch>
        </p:blipFill>
        <p:spPr bwMode="auto">
          <a:xfrm flipH="1">
            <a:off x="8215338" y="5175261"/>
            <a:ext cx="928662" cy="168273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143008"/>
          </a:xfrm>
          <a:prstGeom prst="rect">
            <a:avLst/>
          </a:prstGeom>
          <a:gradFill>
            <a:gsLst>
              <a:gs pos="0">
                <a:schemeClr val="accent6">
                  <a:lumMod val="20000"/>
                  <a:lumOff val="80000"/>
                  <a:alpha val="0"/>
                </a:schemeClr>
              </a:gs>
              <a:gs pos="39999">
                <a:schemeClr val="accent6">
                  <a:lumMod val="60000"/>
                  <a:lumOff val="40000"/>
                  <a:alpha val="0"/>
                </a:schemeClr>
              </a:gs>
              <a:gs pos="70000">
                <a:schemeClr val="accent6">
                  <a:lumMod val="75000"/>
                  <a:alpha val="67000"/>
                </a:schemeClr>
              </a:gs>
              <a:gs pos="100000">
                <a:srgbClr val="FF0000">
                  <a:alpha val="60000"/>
                </a:srgbClr>
              </a:gs>
            </a:gsLst>
            <a:lin ang="5400000" scaled="0"/>
          </a:gra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71612"/>
            <a:ext cx="8229600" cy="4554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A6B06-3D51-4779-86D8-B06C70FD2819}" type="datetimeFigureOut">
              <a:rPr lang="ru-RU" smtClean="0"/>
              <a:pPr/>
              <a:t>22.01.2016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AE43D-F4C9-4546-BB84-444423F2084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>
              <a:lumMod val="9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E8F460-507D-4977-A501-B1F6F8B79FA9}" type="slidenum">
              <a:rPr lang="ru-RU">
                <a:solidFill>
                  <a:prstClr val="black">
                    <a:tint val="75000"/>
                  </a:prstClr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34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pull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A13F86-860D-4108-8918-66B5A491077E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21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A13F86-860D-4108-8918-66B5A491077E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000000"/>
              </a:solidFill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698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698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A13F86-860D-4108-8918-66B5A491077E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013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0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63DCA-CC09-453B-B36E-B7A2D5FF3D29}" type="slidenum">
              <a:rPr lang="ru-RU">
                <a:solidFill>
                  <a:srgbClr val="FFFFFF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3352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0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63DCA-CC09-453B-B36E-B7A2D5FF3D29}" type="slidenum">
              <a:rPr lang="ru-RU">
                <a:solidFill>
                  <a:srgbClr val="FFFFFF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7892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0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63DCA-CC09-453B-B36E-B7A2D5FF3D29}" type="slidenum">
              <a:rPr lang="ru-RU">
                <a:solidFill>
                  <a:srgbClr val="FFFFFF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9625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0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63DCA-CC09-453B-B36E-B7A2D5FF3D29}" type="slidenum">
              <a:rPr lang="ru-RU">
                <a:solidFill>
                  <a:srgbClr val="FFFFFF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94213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F5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762000" y="762000"/>
            <a:ext cx="83804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400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30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130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0" sz="1400"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FB63DCA-CC09-453B-B36E-B7A2D5FF3D29}" type="slidenum">
              <a:rPr lang="ru-RU">
                <a:solidFill>
                  <a:srgbClr val="FFFFFF"/>
                </a:solidFill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45072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900igr.net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6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643050"/>
            <a:ext cx="8143932" cy="4500594"/>
          </a:xfr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Тема нашего мастер класса </a:t>
            </a:r>
            <a:r>
              <a:rPr lang="en-US" sz="36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/>
            </a:r>
            <a:br>
              <a:rPr lang="en-US" sz="36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</a:br>
            <a:r>
              <a:rPr lang="ru-RU" sz="3600" dirty="0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«</a:t>
            </a:r>
            <a:r>
              <a:rPr lang="ru-RU" sz="3600" dirty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Использование интерактивной доски  и электронно-образовательных ресурсов в начальной </a:t>
            </a:r>
            <a:r>
              <a:rPr lang="ru-RU" sz="3600" dirty="0" err="1" smtClean="0">
                <a:solidFill>
                  <a:srgbClr val="FF0000"/>
                </a:solidFill>
                <a:effectLst/>
                <a:latin typeface="Times New Roman"/>
                <a:ea typeface="Calibri"/>
                <a:cs typeface="Times New Roman"/>
              </a:rPr>
              <a:t>школе»</a:t>
            </a:r>
            <a:r>
              <a:rPr lang="ru-RU" sz="3600" dirty="0" err="1" smtClean="0">
                <a:effectLst/>
                <a:latin typeface="Times New Roman"/>
                <a:ea typeface="Calibri"/>
                <a:cs typeface="Times New Roman"/>
              </a:rPr>
              <a:t>е</a:t>
            </a:r>
            <a:r>
              <a:rPr lang="ru-RU" sz="3600" dirty="0">
                <a:effectLst/>
                <a:latin typeface="Times New Roman"/>
                <a:ea typeface="Calibri"/>
                <a:cs typeface="Times New Roman"/>
              </a:rPr>
              <a:t>»</a:t>
            </a:r>
            <a:r>
              <a:rPr lang="ru-RU" sz="3600" dirty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3600" dirty="0">
                <a:effectLst/>
                <a:latin typeface="Calibri"/>
                <a:ea typeface="Calibri"/>
                <a:cs typeface="Times New Roman"/>
              </a:rPr>
            </a:b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Скругленный прямоугольник 2">
            <a:hlinkClick r:id="rId2" tooltip=" Каталог презентаций "/>
          </p:cNvPr>
          <p:cNvSpPr/>
          <p:nvPr/>
        </p:nvSpPr>
        <p:spPr>
          <a:xfrm>
            <a:off x="3898900" y="6477000"/>
            <a:ext cx="1346200" cy="355600"/>
          </a:xfrm>
          <a:prstGeom prst="roundRect">
            <a:avLst/>
          </a:prstGeom>
          <a:gradFill flip="none" rotWithShape="1">
            <a:gsLst>
              <a:gs pos="0">
                <a:srgbClr val="FFFFFF"/>
              </a:gs>
              <a:gs pos="100000">
                <a:srgbClr val="FFFFFF">
                  <a:shade val="88000"/>
                </a:srgbClr>
              </a:gs>
            </a:gsLst>
            <a:lin ang="5400000" scaled="1"/>
            <a:tileRect/>
          </a:gradFill>
          <a:ln w="1270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900" tIns="25400" rIns="88900" bIns="50800" rtlCol="0" anchor="ctr"/>
          <a:lstStyle/>
          <a:p>
            <a:pPr algn="ctr"/>
            <a:r>
              <a:rPr lang="en-US" sz="2000" u="sng" smtClean="0">
                <a:solidFill>
                  <a:srgbClr val="3333CC"/>
                </a:solidFill>
                <a:latin typeface="Arial"/>
              </a:rPr>
              <a:t>900igr.net</a:t>
            </a:r>
            <a:endParaRPr lang="ru-RU" sz="2000" u="sng">
              <a:solidFill>
                <a:srgbClr val="3333CC"/>
              </a:solidFill>
              <a:latin typeface="Arial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ходе мастер –класса вы узнаете:</a:t>
            </a:r>
          </a:p>
          <a:p>
            <a:r>
              <a:rPr lang="ru-RU" dirty="0"/>
              <a:t>Назначение и преимущества интерактивной доски и ее использование на уроках в начальной </a:t>
            </a:r>
            <a:r>
              <a:rPr lang="ru-RU" dirty="0" err="1"/>
              <a:t>школе,а</a:t>
            </a:r>
            <a:r>
              <a:rPr lang="ru-RU" dirty="0"/>
              <a:t> также использование электронно-образовательных ресурсов.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232375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-показать </a:t>
            </a:r>
            <a:r>
              <a:rPr lang="ru-RU" dirty="0"/>
              <a:t>практическое применение </a:t>
            </a:r>
            <a:r>
              <a:rPr lang="ru-RU" dirty="0" smtClean="0"/>
              <a:t>ИКТ технологий </a:t>
            </a:r>
            <a:r>
              <a:rPr lang="ru-RU" dirty="0"/>
              <a:t>на уроках в начальной </a:t>
            </a:r>
            <a:r>
              <a:rPr lang="ru-RU" dirty="0" smtClean="0"/>
              <a:t>школе.</a:t>
            </a:r>
            <a:endParaRPr lang="ru-RU" dirty="0"/>
          </a:p>
          <a:p>
            <a:pPr>
              <a:buFont typeface="Wingdings" pitchFamily="2" charset="2"/>
              <a:buNone/>
            </a:pPr>
            <a:r>
              <a:rPr lang="ru-RU" dirty="0" smtClean="0"/>
              <a:t>Применяя </a:t>
            </a:r>
            <a:r>
              <a:rPr lang="ru-RU" dirty="0" smtClean="0"/>
              <a:t>интерактивную доску</a:t>
            </a:r>
            <a:r>
              <a:rPr lang="ru-RU" dirty="0" smtClean="0"/>
              <a:t> и электронно-образовательные ресурсы  </a:t>
            </a:r>
            <a:r>
              <a:rPr lang="ru-RU" dirty="0" smtClean="0"/>
              <a:t>в образовательном процессе педагог решает одну из важных задач обучения – </a:t>
            </a:r>
          </a:p>
          <a:p>
            <a:pPr>
              <a:buFont typeface="Wingdings" pitchFamily="2" charset="2"/>
              <a:buNone/>
            </a:pPr>
            <a:r>
              <a:rPr lang="ru-RU" i="1" dirty="0" smtClean="0">
                <a:solidFill>
                  <a:schemeClr val="tx2"/>
                </a:solidFill>
              </a:rPr>
              <a:t>           </a:t>
            </a:r>
            <a:r>
              <a:rPr lang="ru-RU" sz="3600" i="1" dirty="0" smtClean="0">
                <a:solidFill>
                  <a:schemeClr val="tx2"/>
                </a:solidFill>
              </a:rPr>
              <a:t>повышение уровня знаний.</a:t>
            </a:r>
            <a:endParaRPr lang="ru-RU" sz="3600" i="1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4294967295"/>
          </p:nvPr>
        </p:nvSpPr>
        <p:spPr>
          <a:xfrm>
            <a:off x="0" y="1285860"/>
            <a:ext cx="9144000" cy="936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lvl="1" algn="ctr">
              <a:buNone/>
            </a:pP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Цель  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мастер -класса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23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2264" y="5313852"/>
            <a:ext cx="2071702" cy="154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9946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Четвертый год реализуются в жизнь  школы    новые  стандарты,  одно  из  требований  которых  является  использование  современных  ИКТ технологий   и  средств  обучения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В нашей работе 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интерактивная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доска играет далеко не последнюю роль.</a:t>
            </a:r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Мы проводим уроки русского языка, математики, литературного чтения, окружающего мира и другие уроки  с применением интерактивного комплекса.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  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007556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9144000" cy="936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Использование ИКТ на уроках в начальной школе позволяет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071966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 smtClean="0"/>
              <a:t>перейти от объяснительно-иллюстрированного способа обучения к </a:t>
            </a:r>
            <a:r>
              <a:rPr lang="ru-RU" dirty="0" err="1" smtClean="0"/>
              <a:t>деятельностному</a:t>
            </a:r>
            <a:r>
              <a:rPr lang="ru-RU" dirty="0" smtClean="0"/>
              <a:t>, при котором ребенок становится активным субъектом учебной деятельности;</a:t>
            </a:r>
          </a:p>
          <a:p>
            <a:pPr lvl="0"/>
            <a:r>
              <a:rPr lang="ru-RU" dirty="0" smtClean="0"/>
              <a:t>активизировать познавательную деятельность учащихся;</a:t>
            </a:r>
          </a:p>
          <a:p>
            <a:pPr lvl="0"/>
            <a:r>
              <a:rPr lang="ru-RU" dirty="0" smtClean="0"/>
              <a:t>проводить уроки на высоком эстетическом уровне (музыка, анимация);</a:t>
            </a:r>
          </a:p>
          <a:p>
            <a:r>
              <a:rPr lang="ru-RU" dirty="0" smtClean="0"/>
              <a:t>индивидуально подойти к ученику, применяя </a:t>
            </a:r>
            <a:r>
              <a:rPr lang="ru-RU" dirty="0" err="1" smtClean="0"/>
              <a:t>разноуровневые</a:t>
            </a:r>
            <a:r>
              <a:rPr lang="ru-RU" dirty="0" smtClean="0"/>
              <a:t> задания </a:t>
            </a:r>
          </a:p>
          <a:p>
            <a:r>
              <a:rPr lang="ru-RU" dirty="0" smtClean="0"/>
              <a:t>развивать </a:t>
            </a:r>
            <a:r>
              <a:rPr lang="ru-RU" dirty="0"/>
              <a:t>умение учащихся ориентироваться в информационных потоках окружающего мира; </a:t>
            </a:r>
            <a:endParaRPr lang="ru-RU" dirty="0" smtClean="0"/>
          </a:p>
          <a:p>
            <a:r>
              <a:rPr lang="ru-RU" dirty="0" smtClean="0"/>
              <a:t>овладевать </a:t>
            </a:r>
            <a:r>
              <a:rPr lang="ru-RU" dirty="0"/>
              <a:t>практическими способами работы с информацией; </a:t>
            </a:r>
            <a:endParaRPr lang="ru-RU" dirty="0" smtClean="0"/>
          </a:p>
          <a:p>
            <a:r>
              <a:rPr lang="ru-RU" dirty="0" smtClean="0"/>
              <a:t>развивать </a:t>
            </a:r>
            <a:r>
              <a:rPr lang="ru-RU" dirty="0"/>
              <a:t>умения, позволяющие обмениваться информацией с помощью современных технических </a:t>
            </a:r>
            <a:r>
              <a:rPr lang="ru-RU" dirty="0" smtClean="0"/>
              <a:t>средств.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Что такое ИД?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pPr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Интерактивная доска</a:t>
            </a:r>
            <a:r>
              <a:rPr lang="ru-RU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- это сенсорная панель, работающая в комплексе с компьютером и проектором.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Достаточно прикоснуться к поверхности доски, чтобы начать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работу.</a:t>
            </a:r>
            <a:endParaRPr lang="ru-RU" sz="1200" dirty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56871722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indent="381000" algn="just"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latin typeface="Times New Roman"/>
                <a:ea typeface="Calibri"/>
                <a:cs typeface="Times New Roman"/>
              </a:rPr>
              <a:t>интерактивная доска в образовательном процессе может быть использована:</a:t>
            </a:r>
            <a:endParaRPr lang="ru-RU" sz="1200" dirty="0">
              <a:latin typeface="Calibri"/>
              <a:ea typeface="Calibri"/>
              <a:cs typeface="Times New Roman"/>
            </a:endParaRPr>
          </a:p>
          <a:p>
            <a:r>
              <a:rPr lang="ru-RU" dirty="0">
                <a:latin typeface="Times New Roman"/>
                <a:ea typeface="Calibri"/>
              </a:rPr>
              <a:t>Как обычная доска для обычной работы в классе (только мел заменён электронным карандашом); </a:t>
            </a:r>
            <a:br>
              <a:rPr lang="ru-RU" dirty="0">
                <a:latin typeface="Times New Roman"/>
                <a:ea typeface="Calibri"/>
              </a:rPr>
            </a:br>
            <a:r>
              <a:rPr lang="ru-RU" dirty="0">
                <a:latin typeface="Times New Roman"/>
                <a:ea typeface="Calibri"/>
              </a:rPr>
              <a:t>• как демонстрационный экран (показ слайдов, наглядного материала, фильмов) для визуализации учебной информации изучаемого; </a:t>
            </a:r>
            <a:br>
              <a:rPr lang="ru-RU" dirty="0">
                <a:latin typeface="Times New Roman"/>
                <a:ea typeface="Calibri"/>
              </a:rPr>
            </a:br>
            <a:r>
              <a:rPr lang="ru-RU" dirty="0">
                <a:latin typeface="Times New Roman"/>
                <a:ea typeface="Calibri"/>
              </a:rPr>
              <a:t>• как интерактивный инструмент – работа с использованием специализированного программного обеспечения, заготовленного в цифровом виде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007020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500063"/>
            <a:ext cx="7786688" cy="6115050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sz="3600" dirty="0" smtClean="0">
                <a:latin typeface="+mj-lt"/>
              </a:rPr>
              <a:t>Педагог и учащиеся могут писать, чертить, рисовать, как на обычной доске, при помощи специальных маркеров, а также может вывести на доску изображение, слайды, чертежи, схемы, видео,  материал можно сразу отправить на печать и раздать ученикам. </a:t>
            </a:r>
          </a:p>
        </p:txBody>
      </p:sp>
    </p:spTree>
    <p:extLst>
      <p:ext uri="{BB962C8B-B14F-4D97-AF65-F5344CB8AC3E}">
        <p14:creationId xmlns:p14="http://schemas.microsoft.com/office/powerpoint/2010/main" val="19279922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>
                <a:solidFill>
                  <a:srgbClr val="FF0000"/>
                </a:solidFill>
                <a:latin typeface="Times New Roman"/>
                <a:ea typeface="Calibri"/>
                <a:cs typeface="+mn-cs"/>
              </a:rPr>
              <a:t>Преимущества ИД</a:t>
            </a:r>
            <a:r>
              <a:rPr lang="ru-RU" sz="4800" dirty="0">
                <a:solidFill>
                  <a:srgbClr val="FF0000"/>
                </a:solidFill>
                <a:latin typeface="Times New Roman"/>
                <a:ea typeface="Calibri"/>
                <a:cs typeface="+mn-cs"/>
              </a:rPr>
              <a:t>.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>
                <a:effectLst/>
                <a:latin typeface="Times New Roman"/>
                <a:ea typeface="Calibri"/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Calibri"/>
              </a:rPr>
              <a:t>С помощью интерактивной доски можно демонстрировать презентации, создавать модели, активно вовлекать учащихся в процесс освоения материала, улучшать темп и течение занятия. </a:t>
            </a:r>
            <a:endParaRPr lang="ru-RU" dirty="0" smtClean="0">
              <a:effectLst/>
            </a:endParaRPr>
          </a:p>
          <a:p>
            <a:pPr marL="408940"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С ее помощью мы легко объясняем учебный материал ученикам, рисуем схемы, таблицы, так же легко стираем их.    </a:t>
            </a:r>
            <a:endParaRPr lang="ru-RU" sz="12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82928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8940" lvl="0" algn="just">
              <a:lnSpc>
                <a:spcPct val="115000"/>
              </a:lnSpc>
              <a:spcAft>
                <a:spcPts val="1000"/>
              </a:spcAft>
            </a:pPr>
            <a:r>
              <a:rPr lang="ru-RU" i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Наглядность и интерактивность</a:t>
            </a:r>
            <a:r>
              <a:rPr lang="ru-RU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 – вот основное преимущество интерактивной доски!    </a:t>
            </a:r>
            <a:endParaRPr lang="ru-RU" sz="12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7131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Объект 3" descr="Доски - где купить по выгодным ценам. Характеристики, обзоры и отзывы для доски на Товары@Mail.ru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916832"/>
            <a:ext cx="4554538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572000" y="2028617"/>
            <a:ext cx="42484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Times New Roman"/>
                <a:ea typeface="Calibri"/>
                <a:cs typeface="+mj-cs"/>
              </a:rPr>
              <a:t>Формы использования интерактивной доски на уроке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198630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17713"/>
            <a:ext cx="822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3600" dirty="0" smtClean="0"/>
              <a:t>Учитель, идущий в ногу со временем, сегодня психологически и технически готов использовать информационные технологии в преподавании. Любой этап урока можно оживить внедрением цифровых образовательных ресурсов.</a:t>
            </a:r>
          </a:p>
        </p:txBody>
      </p:sp>
    </p:spTree>
    <p:extLst>
      <p:ext uri="{BB962C8B-B14F-4D97-AF65-F5344CB8AC3E}">
        <p14:creationId xmlns:p14="http://schemas.microsoft.com/office/powerpoint/2010/main" val="370294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 descr="Электронные ресурсыЭлектронные ресурсы Мультимедийные курсы Презентация к уроку Логические игры Тестовые оболочки Рес...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507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48025" y="457200"/>
            <a:ext cx="5895975" cy="990600"/>
          </a:xfrm>
        </p:spPr>
        <p:txBody>
          <a:bodyPr/>
          <a:lstStyle/>
          <a:p>
            <a:pPr eaLnBrk="1" hangingPunct="1"/>
            <a:r>
              <a:rPr lang="ru-RU" altLang="ru-RU" dirty="0" smtClean="0"/>
              <a:t>ВИДЫ </a:t>
            </a:r>
            <a:r>
              <a:rPr lang="ru-RU" altLang="ru-RU" dirty="0" smtClean="0"/>
              <a:t>ЭОР</a:t>
            </a:r>
            <a:endParaRPr lang="ru-RU" altLang="ru-RU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362200"/>
            <a:ext cx="3814763" cy="4114800"/>
          </a:xfrm>
        </p:spPr>
        <p:txBody>
          <a:bodyPr/>
          <a:lstStyle/>
          <a:p>
            <a:pPr eaLnBrk="1" hangingPunct="1"/>
            <a:r>
              <a:rPr lang="ru-RU" altLang="ru-RU" smtClean="0">
                <a:hlinkClick r:id="" action="ppaction://noaction"/>
              </a:rPr>
              <a:t>ЭЛЕКТРОННЫЕ УЧЕБНИКИ</a:t>
            </a:r>
          </a:p>
          <a:p>
            <a:pPr eaLnBrk="1" hangingPunct="1"/>
            <a:endParaRPr lang="ru-RU" altLang="ru-RU" smtClean="0">
              <a:hlinkClick r:id="" action="ppaction://noaction"/>
            </a:endParaRPr>
          </a:p>
          <a:p>
            <a:pPr eaLnBrk="1" hangingPunct="1"/>
            <a:r>
              <a:rPr lang="ru-RU" altLang="ru-RU" smtClean="0">
                <a:hlinkClick r:id="" action="ppaction://noaction"/>
              </a:rPr>
              <a:t>ЭЛЕКТРОННЫЕ УЧЕБНЫЕ ПОСОБИЯ</a:t>
            </a:r>
            <a:endParaRPr lang="ru-RU" altLang="ru-RU" smtClean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2286000"/>
            <a:ext cx="3814763" cy="4114800"/>
          </a:xfrm>
        </p:spPr>
        <p:txBody>
          <a:bodyPr/>
          <a:lstStyle/>
          <a:p>
            <a:pPr eaLnBrk="1" hangingPunct="1"/>
            <a:r>
              <a:rPr lang="ru-RU" altLang="ru-RU" smtClean="0">
                <a:hlinkClick r:id="" action="ppaction://noaction"/>
              </a:rPr>
              <a:t>ЭЛЕКТРОННЫЕ УЧЕБНО-МЕТОДИЧЕСКИЕ КОМПЛЕКСЫ</a:t>
            </a:r>
          </a:p>
          <a:p>
            <a:pPr eaLnBrk="1" hangingPunct="1"/>
            <a:endParaRPr lang="ru-RU" altLang="ru-RU" smtClean="0">
              <a:hlinkClick r:id="" action="ppaction://noaction"/>
            </a:endParaRPr>
          </a:p>
          <a:p>
            <a:pPr eaLnBrk="1" hangingPunct="1"/>
            <a:r>
              <a:rPr lang="ru-RU" altLang="ru-RU" smtClean="0">
                <a:hlinkClick r:id="" action="ppaction://noaction"/>
              </a:rPr>
              <a:t>ЭЛЕКТРОННЫЕ ИЗДАНИЯ КОНТРОЛЯ ЗУНов</a:t>
            </a:r>
            <a:endParaRPr lang="ru-RU" altLang="ru-RU" smtClean="0"/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H="1">
            <a:off x="2362200" y="13716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 flipH="1">
            <a:off x="3429000" y="1524000"/>
            <a:ext cx="68580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419600" y="1524000"/>
            <a:ext cx="914400" cy="312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5105400" y="1371600"/>
            <a:ext cx="1371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600" smtClean="0"/>
              <a:t>ЭЛЕКТРОННЫЕ УЧЕБНИКИ и УЧЕБНЫЕ ПОСОБИЯ</a:t>
            </a:r>
            <a:br>
              <a:rPr lang="ru-RU" altLang="ru-RU" sz="2600" smtClean="0"/>
            </a:br>
            <a:endParaRPr lang="ru-RU" altLang="ru-RU" sz="260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2057400"/>
            <a:ext cx="441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ЭЛЕКТРОННЫЕ УЧЕБНИКИ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Прототипы традиционных учебников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Оригинальные электронные учебники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dirty="0" smtClean="0"/>
              <a:t>Предметные обучающие </a:t>
            </a:r>
            <a:r>
              <a:rPr lang="ru-RU" altLang="ru-RU" sz="2400" dirty="0" smtClean="0"/>
              <a:t>системы</a:t>
            </a:r>
            <a:endParaRPr lang="ru-RU" altLang="ru-RU" sz="2400" dirty="0" smtClean="0"/>
          </a:p>
          <a:p>
            <a:pPr eaLnBrk="1" hangingPunct="1">
              <a:lnSpc>
                <a:spcPct val="90000"/>
              </a:lnSpc>
            </a:pPr>
            <a:endParaRPr lang="ru-RU" altLang="ru-RU" sz="2400" dirty="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495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ЭЛЕКТРОННЫЕ УЧЕБНЫЕ ПОСОБИЯ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Репетиторы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Тренажеры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Обучающие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Обучающе-контролирующие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Игровые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Интерактивные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Справочники, словари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200" smtClean="0"/>
              <a:t>Практические и лабораторные задания</a:t>
            </a:r>
          </a:p>
          <a:p>
            <a:pPr eaLnBrk="1" hangingPunct="1">
              <a:lnSpc>
                <a:spcPct val="90000"/>
              </a:lnSpc>
            </a:pPr>
            <a:endParaRPr lang="ru-RU" altLang="ru-RU" sz="2200" smtClean="0"/>
          </a:p>
        </p:txBody>
      </p:sp>
    </p:spTree>
    <p:extLst>
      <p:ext uri="{BB962C8B-B14F-4D97-AF65-F5344CB8AC3E}">
        <p14:creationId xmlns:p14="http://schemas.microsoft.com/office/powerpoint/2010/main" val="400759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Использование различных обучающих программ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5363" name="Picture 2" descr="http://static.ozone.ru/multimedia/audio_cd_covers/10012358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643313"/>
            <a:ext cx="209867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Прямоугольник 4"/>
          <p:cNvSpPr>
            <a:spLocks noChangeArrowheads="1"/>
          </p:cNvSpPr>
          <p:nvPr/>
        </p:nvSpPr>
        <p:spPr bwMode="auto">
          <a:xfrm>
            <a:off x="2928938" y="1595438"/>
            <a:ext cx="5929312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smtClean="0">
                <a:solidFill>
                  <a:srgbClr val="FFFFFF"/>
                </a:solidFill>
              </a:rPr>
              <a:t>Уроки практически не содержат текста — весь материал представлен видеоизображениями и анимированными интерактивными тренажерами, что наиболее подходит для детского восприятия. Мультимедийные уроки способствуют формированию у младших школьников логического мышления, развивают внимание и расширяют кругозор.</a:t>
            </a:r>
            <a:br>
              <a:rPr lang="ru-RU" altLang="ru-RU" sz="2400" smtClean="0">
                <a:solidFill>
                  <a:srgbClr val="FFFFFF"/>
                </a:solidFill>
              </a:rPr>
            </a:br>
            <a:r>
              <a:rPr lang="ru-RU" altLang="ru-RU" sz="2400" smtClean="0">
                <a:solidFill>
                  <a:srgbClr val="FFFFFF"/>
                </a:solidFill>
              </a:rPr>
              <a:t>Учебник предназначен для учеников начальной школы и разработан в соответствии с Государственным стандартом образования РФ.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285875"/>
            <a:ext cx="2786063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ru-RU" sz="3200" dirty="0">
                <a:solidFill>
                  <a:srgbClr val="00FFCC">
                    <a:lumMod val="60000"/>
                    <a:lumOff val="40000"/>
                  </a:srgbClr>
                </a:solidFill>
                <a:latin typeface="Times New Roman" pitchFamily="18" charset="0"/>
              </a:rPr>
              <a:t>Диски из серии «Уроки </a:t>
            </a:r>
            <a:r>
              <a:rPr kumimoji="1" lang="ru-RU" sz="3200" dirty="0" err="1">
                <a:solidFill>
                  <a:srgbClr val="00FFCC">
                    <a:lumMod val="60000"/>
                    <a:lumOff val="40000"/>
                  </a:srgbClr>
                </a:solidFill>
                <a:latin typeface="Times New Roman" pitchFamily="18" charset="0"/>
              </a:rPr>
              <a:t>Кирила</a:t>
            </a:r>
            <a:r>
              <a:rPr kumimoji="1" lang="ru-RU" sz="3200" dirty="0">
                <a:solidFill>
                  <a:srgbClr val="00FFCC">
                    <a:lumMod val="60000"/>
                    <a:lumOff val="40000"/>
                  </a:srgbClr>
                </a:solidFill>
                <a:latin typeface="Times New Roman" pitchFamily="18" charset="0"/>
              </a:rPr>
              <a:t> и </a:t>
            </a:r>
            <a:r>
              <a:rPr kumimoji="1" lang="ru-RU" sz="3200" dirty="0" err="1">
                <a:solidFill>
                  <a:srgbClr val="00FFCC">
                    <a:lumMod val="60000"/>
                    <a:lumOff val="40000"/>
                  </a:srgbClr>
                </a:solidFill>
                <a:latin typeface="Times New Roman" pitchFamily="18" charset="0"/>
              </a:rPr>
              <a:t>Мефодия</a:t>
            </a:r>
            <a:r>
              <a:rPr kumimoji="1" lang="ru-RU" sz="3200" dirty="0">
                <a:solidFill>
                  <a:srgbClr val="00FFCC">
                    <a:lumMod val="60000"/>
                    <a:lumOff val="40000"/>
                  </a:srgbClr>
                </a:solidFill>
                <a:latin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52930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75"/>
            <a:ext cx="8201025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 smtClean="0"/>
              <a:t>«Природа и человек. Естествознание для начальной школы».</a:t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3643313" y="1981200"/>
            <a:ext cx="5143500" cy="4114800"/>
          </a:xfrm>
        </p:spPr>
        <p:txBody>
          <a:bodyPr/>
          <a:lstStyle/>
          <a:p>
            <a:pPr eaLnBrk="1" hangingPunct="1"/>
            <a:r>
              <a:rPr lang="ru-RU" altLang="ru-RU" sz="1400" b="0" smtClean="0"/>
              <a:t>Развивающая программа для учащихся 1-4 классов предлагает ребёнку 250 интерактивных заданий, выполняя которые он научится размышлять и самостоятельно находить верные ответы, пользуясь дополнительной информацией в виде кратких текстов, схем и таблиц. </a:t>
            </a:r>
            <a:r>
              <a:rPr lang="ru-RU" altLang="ru-RU" sz="1400" smtClean="0"/>
              <a:t/>
            </a:r>
            <a:br>
              <a:rPr lang="ru-RU" altLang="ru-RU" sz="1400" smtClean="0"/>
            </a:br>
            <a:r>
              <a:rPr lang="ru-RU" altLang="ru-RU" sz="1400" b="0" smtClean="0"/>
              <a:t>Красочные иллюстрации, интересные и забавные задания, загадки и кроссворды, доступное изложение материала, тесно связанного с повседневной жизнью- всё это не даст заскучать во время занятий.</a:t>
            </a:r>
            <a:r>
              <a:rPr lang="ru-RU" altLang="ru-RU" sz="1400" smtClean="0"/>
              <a:t/>
            </a:r>
            <a:br>
              <a:rPr lang="ru-RU" altLang="ru-RU" sz="1400" smtClean="0"/>
            </a:br>
            <a:r>
              <a:rPr lang="ru-RU" altLang="ru-RU" sz="1400" smtClean="0"/>
              <a:t/>
            </a:r>
            <a:br>
              <a:rPr lang="ru-RU" altLang="ru-RU" sz="1400" smtClean="0"/>
            </a:br>
            <a:r>
              <a:rPr lang="ru-RU" altLang="ru-RU" sz="1400" smtClean="0"/>
              <a:t>Программа работает в трех режимах:</a:t>
            </a:r>
            <a:br>
              <a:rPr lang="ru-RU" altLang="ru-RU" sz="1400" smtClean="0"/>
            </a:br>
            <a:r>
              <a:rPr lang="ru-RU" altLang="ru-RU" sz="1400" b="0" smtClean="0"/>
              <a:t>1. обучение с "обратной связью " под управлением программы</a:t>
            </a:r>
            <a:r>
              <a:rPr lang="ru-RU" altLang="ru-RU" sz="1400" smtClean="0"/>
              <a:t/>
            </a:r>
            <a:br>
              <a:rPr lang="ru-RU" altLang="ru-RU" sz="1400" smtClean="0"/>
            </a:br>
            <a:r>
              <a:rPr lang="ru-RU" altLang="ru-RU" sz="1400" b="0" smtClean="0"/>
              <a:t>2. обучение в свободном режим</a:t>
            </a:r>
          </a:p>
          <a:p>
            <a:pPr eaLnBrk="1" hangingPunct="1"/>
            <a:r>
              <a:rPr lang="ru-RU" altLang="ru-RU" sz="1400" b="0" smtClean="0"/>
              <a:t>3.тестирование</a:t>
            </a:r>
            <a:r>
              <a:rPr lang="ru-RU" altLang="ru-RU" b="0" smtClean="0"/>
              <a:t> </a:t>
            </a:r>
            <a:endParaRPr lang="ru-RU" altLang="ru-RU" smtClean="0"/>
          </a:p>
        </p:txBody>
      </p:sp>
      <p:pic>
        <p:nvPicPr>
          <p:cNvPr id="16388" name="Picture 4" descr="http://trade-mart.ru/images/2-69-6807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00250"/>
            <a:ext cx="3500438" cy="35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874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b="1" dirty="0" smtClean="0"/>
              <a:t>Использование ресурсов Интернет</a:t>
            </a:r>
            <a:endParaRPr lang="ru-RU" dirty="0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2000" smtClean="0"/>
              <a:t>Расширяет виды учебной деятельности учащихся (поиск и обработка информации по предмету из Интернета);</a:t>
            </a:r>
          </a:p>
          <a:p>
            <a:pPr eaLnBrk="1" hangingPunct="1"/>
            <a:r>
              <a:rPr lang="ru-RU" altLang="ru-RU" sz="2000" smtClean="0"/>
              <a:t>Предоставляет возможности для профессионального творческого общения и оперативного обмена информацией;</a:t>
            </a:r>
          </a:p>
          <a:p>
            <a:pPr eaLnBrk="1" hangingPunct="1"/>
            <a:r>
              <a:rPr lang="ru-RU" altLang="ru-RU" sz="2000" smtClean="0"/>
              <a:t>Дает возможности для профессионального роста;</a:t>
            </a:r>
          </a:p>
          <a:p>
            <a:pPr eaLnBrk="1" hangingPunct="1"/>
            <a:r>
              <a:rPr lang="ru-RU" altLang="ru-RU" sz="2000" smtClean="0"/>
              <a:t>Открывает творческие возможности для учителя по подбору и использованию дидактического материала;</a:t>
            </a:r>
          </a:p>
          <a:p>
            <a:pPr eaLnBrk="1" hangingPunct="1"/>
            <a:r>
              <a:rPr lang="ru-RU" altLang="ru-RU" sz="2000" smtClean="0"/>
              <a:t>Позволяет использовать на уроке современные технические средства, увлекательные для учащихся.</a:t>
            </a:r>
          </a:p>
          <a:p>
            <a:pPr eaLnBrk="1" hangingPunct="1">
              <a:buFont typeface="Wingdings" pitchFamily="2" charset="2"/>
              <a:buNone/>
            </a:pPr>
            <a:endParaRPr lang="ru-RU" altLang="ru-RU" sz="2000" smtClean="0"/>
          </a:p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2919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91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09792" cy="4114800"/>
          </a:xfrm>
        </p:spPr>
        <p:txBody>
          <a:bodyPr/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Таким образом, внедрение новых информационных технологий в учебный процесс начальной школы позволяет в доступной форме использовать познавательные и игровые потребности учащихся для познавательных процессов и развития индивидуальных качеств.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02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кругленный прямоугольник 4"/>
          <p:cNvSpPr>
            <a:spLocks noChangeArrowheads="1"/>
          </p:cNvSpPr>
          <p:nvPr/>
        </p:nvSpPr>
        <p:spPr bwMode="auto">
          <a:xfrm>
            <a:off x="7286625" y="3929063"/>
            <a:ext cx="714375" cy="571500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84582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 smtClean="0"/>
              <a:t>РЕЗУЛЬТАТИВНОСТЬ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19460" name="Picture 2" descr="http://image.shutterstock.com/display_pic_with_logo/11982/11982,1248765055,2/stock-vector-boy-with-computer-34357399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83"/>
          <a:stretch>
            <a:fillRect/>
          </a:stretch>
        </p:blipFill>
        <p:spPr bwMode="auto">
          <a:xfrm>
            <a:off x="5238750" y="2667000"/>
            <a:ext cx="390525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Содержимое 2"/>
          <p:cNvSpPr>
            <a:spLocks noGrp="1"/>
          </p:cNvSpPr>
          <p:nvPr>
            <p:ph idx="1"/>
          </p:nvPr>
        </p:nvSpPr>
        <p:spPr>
          <a:xfrm>
            <a:off x="214313" y="857250"/>
            <a:ext cx="7772400" cy="4114800"/>
          </a:xfrm>
        </p:spPr>
        <p:txBody>
          <a:bodyPr/>
          <a:lstStyle/>
          <a:p>
            <a:pPr eaLnBrk="1" hangingPunct="1"/>
            <a:r>
              <a:rPr lang="ru-RU" altLang="ru-RU" sz="2400" dirty="0" smtClean="0"/>
              <a:t>Рост положительной мотивации на уроках с применением ИКТ;</a:t>
            </a:r>
          </a:p>
          <a:p>
            <a:pPr eaLnBrk="1" hangingPunct="1"/>
            <a:r>
              <a:rPr lang="ru-RU" altLang="ru-RU" sz="2400" dirty="0" smtClean="0"/>
              <a:t>Повышение уровня использования наглядности на уроке;</a:t>
            </a:r>
          </a:p>
          <a:p>
            <a:pPr eaLnBrk="1" hangingPunct="1"/>
            <a:r>
              <a:rPr lang="ru-RU" altLang="ru-RU" sz="2400" dirty="0" smtClean="0"/>
              <a:t>Повышение производительности учебно-воспитательного процесса;</a:t>
            </a:r>
          </a:p>
          <a:p>
            <a:pPr eaLnBrk="1" hangingPunct="1"/>
            <a:r>
              <a:rPr lang="ru-RU" altLang="ru-RU" sz="2400" dirty="0" smtClean="0"/>
              <a:t> Качественное изменение взаимоотношений между участниками учебно-воспитательного процесса;</a:t>
            </a:r>
          </a:p>
          <a:p>
            <a:pPr eaLnBrk="1" hangingPunct="1"/>
            <a:r>
              <a:rPr lang="ru-RU" altLang="ru-RU" sz="2400" dirty="0" smtClean="0"/>
              <a:t>Рост качества знаний.</a:t>
            </a:r>
          </a:p>
          <a:p>
            <a:pPr eaLnBrk="1" hangingPunct="1"/>
            <a:endParaRPr lang="ru-RU" altLang="ru-RU" dirty="0" smtClean="0"/>
          </a:p>
        </p:txBody>
      </p:sp>
    </p:spTree>
    <p:extLst>
      <p:ext uri="{BB962C8B-B14F-4D97-AF65-F5344CB8AC3E}">
        <p14:creationId xmlns:p14="http://schemas.microsoft.com/office/powerpoint/2010/main" val="16435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Прямоугольник 7"/>
          <p:cNvSpPr>
            <a:spLocks noChangeArrowheads="1"/>
          </p:cNvSpPr>
          <p:nvPr/>
        </p:nvSpPr>
        <p:spPr bwMode="auto">
          <a:xfrm rot="930129">
            <a:off x="1668463" y="3429000"/>
            <a:ext cx="1936750" cy="9810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396875"/>
            <a:ext cx="7772400" cy="2187575"/>
          </a:xfrm>
        </p:spPr>
        <p:txBody>
          <a:bodyPr/>
          <a:lstStyle/>
          <a:p>
            <a:pPr eaLnBrk="1" hangingPunct="1">
              <a:defRPr/>
            </a:pPr>
            <a:endParaRPr lang="ru-RU" dirty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143250" y="2311400"/>
            <a:ext cx="6400800" cy="2447925"/>
          </a:xfrm>
        </p:spPr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rgbClr val="FFFF00"/>
                </a:solidFill>
              </a:rPr>
              <a:t>"Скажи мне, и я забуду. </a:t>
            </a:r>
            <a:br>
              <a:rPr lang="ru-RU" altLang="ru-RU" sz="2800" b="1" dirty="0" smtClean="0">
                <a:solidFill>
                  <a:srgbClr val="FFFF00"/>
                </a:solidFill>
              </a:rPr>
            </a:br>
            <a:r>
              <a:rPr lang="ru-RU" altLang="ru-RU" sz="2800" b="1" dirty="0" smtClean="0">
                <a:solidFill>
                  <a:srgbClr val="FFFF00"/>
                </a:solidFill>
              </a:rPr>
              <a:t>Покажи мне, - я смогу запомнить. </a:t>
            </a:r>
            <a:br>
              <a:rPr lang="ru-RU" altLang="ru-RU" sz="2800" b="1" dirty="0" smtClean="0">
                <a:solidFill>
                  <a:srgbClr val="FFFF00"/>
                </a:solidFill>
              </a:rPr>
            </a:br>
            <a:r>
              <a:rPr lang="ru-RU" altLang="ru-RU" sz="2800" b="1" dirty="0" smtClean="0">
                <a:solidFill>
                  <a:srgbClr val="FFFF00"/>
                </a:solidFill>
              </a:rPr>
              <a:t>Позволь мне это сделать самому,</a:t>
            </a:r>
            <a:br>
              <a:rPr lang="ru-RU" altLang="ru-RU" sz="2800" b="1" dirty="0" smtClean="0">
                <a:solidFill>
                  <a:srgbClr val="FFFF00"/>
                </a:solidFill>
              </a:rPr>
            </a:br>
            <a:r>
              <a:rPr lang="ru-RU" altLang="ru-RU" sz="2800" b="1" dirty="0" smtClean="0">
                <a:solidFill>
                  <a:srgbClr val="FFFF00"/>
                </a:solidFill>
              </a:rPr>
              <a:t>и это станет моим навсегда". </a:t>
            </a:r>
            <a:br>
              <a:rPr lang="ru-RU" altLang="ru-RU" sz="2800" b="1" dirty="0" smtClean="0">
                <a:solidFill>
                  <a:srgbClr val="FFFF00"/>
                </a:solidFill>
              </a:rPr>
            </a:br>
            <a:r>
              <a:rPr lang="ru-RU" altLang="ru-RU" sz="2800" b="1" i="1" dirty="0" smtClean="0">
                <a:solidFill>
                  <a:srgbClr val="FFFF00"/>
                </a:solidFill>
              </a:rPr>
              <a:t>Древняя мудрость</a:t>
            </a:r>
            <a:r>
              <a:rPr lang="ru-RU" altLang="ru-RU" sz="2800" b="1" dirty="0" smtClean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3077" name="Picture 5" descr="MCj0428261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03763"/>
            <a:ext cx="1924050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7" descr="http://images.asia.ru/img/alibaba/photo/51690853/Computer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81338"/>
            <a:ext cx="5813425" cy="339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Прямоугольник 6"/>
          <p:cNvSpPr>
            <a:spLocks noChangeArrowheads="1"/>
          </p:cNvSpPr>
          <p:nvPr/>
        </p:nvSpPr>
        <p:spPr bwMode="auto">
          <a:xfrm>
            <a:off x="5724525" y="5197475"/>
            <a:ext cx="32400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dirty="0" smtClean="0">
                <a:solidFill>
                  <a:srgbClr val="FFFFFF"/>
                </a:solidFill>
              </a:rPr>
              <a:t>.</a:t>
            </a:r>
            <a:endParaRPr lang="ru-RU" altLang="ru-RU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1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sz="4630" dirty="0" smtClean="0"/>
              <a:t>Спасибо за внимание.</a:t>
            </a:r>
            <a:endParaRPr lang="ru-RU" sz="4630" dirty="0"/>
          </a:p>
        </p:txBody>
      </p:sp>
    </p:spTree>
    <p:extLst>
      <p:ext uri="{BB962C8B-B14F-4D97-AF65-F5344CB8AC3E}">
        <p14:creationId xmlns:p14="http://schemas.microsoft.com/office/powerpoint/2010/main" val="46603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007630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Палитра">
  <a:themeElements>
    <a:clrScheme name="Палитра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Палит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литра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литра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литра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roject Overview">
  <a:themeElements>
    <a:clrScheme name="Project Overview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Project Overview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Project Overview">
  <a:themeElements>
    <a:clrScheme name="Project Overview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Project Overview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Project Overview">
  <a:themeElements>
    <a:clrScheme name="Project Overview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Project Overview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3_Project Overview">
  <a:themeElements>
    <a:clrScheme name="Project Overview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Project Overview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4_Project Overview">
  <a:themeElements>
    <a:clrScheme name="Project Overview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FF7C80"/>
      </a:folHlink>
    </a:clrScheme>
    <a:fontScheme name="Project Overview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710</TotalTime>
  <Words>657</Words>
  <Application>Microsoft Office PowerPoint</Application>
  <PresentationFormat>Экран (4:3)</PresentationFormat>
  <Paragraphs>74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30007630</vt:lpstr>
      <vt:lpstr>Тема Office</vt:lpstr>
      <vt:lpstr>Палитра</vt:lpstr>
      <vt:lpstr>1_Палитра</vt:lpstr>
      <vt:lpstr>2_Палитра</vt:lpstr>
      <vt:lpstr>Project Overview</vt:lpstr>
      <vt:lpstr>1_Project Overview</vt:lpstr>
      <vt:lpstr>2_Project Overview</vt:lpstr>
      <vt:lpstr>3_Project Overview</vt:lpstr>
      <vt:lpstr>4_Project Overview</vt:lpstr>
      <vt:lpstr>Тема нашего мастер класса  «Использование интерактивной доски  и электронно-образовательных ресурсов в начальной школе»е» </vt:lpstr>
      <vt:lpstr>Презентация PowerPoint</vt:lpstr>
      <vt:lpstr>Презентация PowerPoint</vt:lpstr>
      <vt:lpstr>Презентация PowerPoint</vt:lpstr>
      <vt:lpstr>Использование ИКТ на уроках в начальной школе позволяет</vt:lpstr>
      <vt:lpstr>Презентация PowerPoint</vt:lpstr>
      <vt:lpstr>Презентация PowerPoint</vt:lpstr>
      <vt:lpstr>Презентация PowerPoint</vt:lpstr>
      <vt:lpstr>Преимущества ИД.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ЭОР</vt:lpstr>
      <vt:lpstr>ЭЛЕКТРОННЫЕ УЧЕБНИКИ и УЧЕБНЫЕ ПОСОБИЯ </vt:lpstr>
      <vt:lpstr>Использование различных обучающих программ </vt:lpstr>
      <vt:lpstr>«Природа и человек. Естествознание для начальной школы». </vt:lpstr>
      <vt:lpstr>Использование ресурсов Интернет</vt:lpstr>
      <vt:lpstr>Презентация PowerPoint</vt:lpstr>
      <vt:lpstr>ВЫВОД</vt:lpstr>
      <vt:lpstr>РЕЗУЛЬТАТИВНОСТЬ  </vt:lpstr>
      <vt:lpstr>Презентация PowerPoint</vt:lpstr>
      <vt:lpstr>Презентация PowerPoint</vt:lpstr>
    </vt:vector>
  </TitlesOfParts>
  <Company>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отчет Использование ИК- технологий на уроках в начальной школе.</dc:title>
  <dc:creator>Admin</dc:creator>
  <cp:lastModifiedBy>Светлана</cp:lastModifiedBy>
  <cp:revision>72</cp:revision>
  <dcterms:created xsi:type="dcterms:W3CDTF">2010-01-03T16:26:05Z</dcterms:created>
  <dcterms:modified xsi:type="dcterms:W3CDTF">2016-01-22T19:46:21Z</dcterms:modified>
</cp:coreProperties>
</file>