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273" r:id="rId3"/>
    <p:sldId id="258" r:id="rId4"/>
    <p:sldId id="257" r:id="rId5"/>
    <p:sldId id="262" r:id="rId6"/>
    <p:sldId id="259" r:id="rId7"/>
    <p:sldId id="260" r:id="rId8"/>
    <p:sldId id="264" r:id="rId9"/>
    <p:sldId id="263" r:id="rId10"/>
    <p:sldId id="267" r:id="rId11"/>
    <p:sldId id="266" r:id="rId12"/>
    <p:sldId id="265" r:id="rId13"/>
    <p:sldId id="268" r:id="rId14"/>
    <p:sldId id="274" r:id="rId15"/>
    <p:sldId id="272" r:id="rId16"/>
    <p:sldId id="270" r:id="rId17"/>
    <p:sldId id="271" r:id="rId18"/>
    <p:sldId id="276" r:id="rId19"/>
    <p:sldId id="283" r:id="rId20"/>
    <p:sldId id="275" r:id="rId21"/>
    <p:sldId id="277" r:id="rId22"/>
    <p:sldId id="279" r:id="rId23"/>
    <p:sldId id="278" r:id="rId24"/>
    <p:sldId id="281" r:id="rId25"/>
    <p:sldId id="280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594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3101-3E24-4BB7-8DD2-C17EF357E95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E7938-F147-450D-9F6F-C066B59596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E7938-F147-450D-9F6F-C066B595964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Участие</a:t>
            </a:r>
            <a:r>
              <a:rPr lang="ru-RU" baseline="0" dirty="0" smtClean="0"/>
              <a:t> студентов СПК в общегородских мероприятиях, посвящённых памяти жертв террора (</a:t>
            </a:r>
            <a:r>
              <a:rPr lang="ru-RU" baseline="0" smtClean="0"/>
              <a:t>3 сентября 2016г.)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E7938-F147-450D-9F6F-C066B595964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D462AA0-AA1A-4055-A5EB-ABA7A5F146CE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794F09F-036D-47CB-89AD-D6623B2A9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ОРГАНИЗАТОРСКАЯ СОСТАВЛЯЮЩАЯ ДЕЯТЕЛЬНОСТИ ПРЕПОДАВАТЕЛЯ ОБЖ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86256"/>
            <a:ext cx="6400800" cy="798042"/>
          </a:xfrm>
        </p:spPr>
        <p:txBody>
          <a:bodyPr/>
          <a:lstStyle/>
          <a:p>
            <a:r>
              <a:rPr lang="ru-RU" dirty="0" smtClean="0"/>
              <a:t>Спасский политехнический колледж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8569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14356"/>
            <a:ext cx="750099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     </a:t>
            </a:r>
            <a:r>
              <a:rPr lang="ru-RU" sz="4400" dirty="0" smtClean="0">
                <a:solidFill>
                  <a:srgbClr val="0070C0"/>
                </a:solidFill>
              </a:rPr>
              <a:t>Девиз  моей работы:</a:t>
            </a:r>
          </a:p>
          <a:p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«Да, человек смертен, но это было бы ещё полбеды... Плохо то, что он бывает  иногда внезапно смертен.»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        М. Булгаков «Мастер и Маргарита»</a:t>
            </a:r>
          </a:p>
          <a:p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И моя задача, как преподавателя-организатора ОБЖ- исключить  эту «внезапность» и  обеспечить долгую  плодотворную жизнь персоналу и учащимся.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Основные направления деятельности преподавателя- организатора ОБЖ: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solidFill>
                  <a:srgbClr val="FFC000"/>
                </a:solidFill>
              </a:rPr>
              <a:t>-организация подготовки действий учащихся при угрозе и в случае чрезвычайных ситуаций;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-организация и проведение в колледже мероприятий по ГО;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 установление контактов с внешними организациями, способными оказать содействие колледжу при подготовке к функционированию при угрозе и во время чрезвычайных ситуаций ;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-допризывная подготовка обучающихся и учёт военнообязанных;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-организация и руководство деятельностью персонала и учащихся в случае чрезвычайных ситуаций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30534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12822">
            <a:off x="4391938" y="2858702"/>
            <a:ext cx="4148089" cy="3458056"/>
          </a:xfrm>
          <a:prstGeom prst="rect">
            <a:avLst/>
          </a:prstGeom>
        </p:spPr>
      </p:pic>
      <p:pic>
        <p:nvPicPr>
          <p:cNvPr id="3" name="Рисунок 2" descr="19.07.09г. Присягает.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35769">
            <a:off x="142844" y="142853"/>
            <a:ext cx="3714776" cy="4786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«Организаторские» обязанности 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00B050"/>
                </a:solidFill>
              </a:rPr>
              <a:t>преподавателя ОБЖ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6000" dirty="0" smtClean="0">
                <a:solidFill>
                  <a:srgbClr val="FFFF00"/>
                </a:solidFill>
              </a:rPr>
              <a:t>Организует разнообразные виды деятельности обучающихся, ориентируясь на личность обучающихся, развитие мотивации их познавательных интересов,  способностей. </a:t>
            </a:r>
          </a:p>
          <a:p>
            <a:r>
              <a:rPr lang="ru-RU" sz="6000" dirty="0" smtClean="0">
                <a:solidFill>
                  <a:srgbClr val="FFFF00"/>
                </a:solidFill>
              </a:rPr>
              <a:t>Организует самостоятельную деятельность обучающихся, проблемное обучение, осуществляет связь обучения с практикой.</a:t>
            </a:r>
          </a:p>
          <a:p>
            <a:r>
              <a:rPr lang="ru-RU" sz="6000" dirty="0" smtClean="0">
                <a:solidFill>
                  <a:srgbClr val="FFFF00"/>
                </a:solidFill>
              </a:rPr>
              <a:t>Участвует в планировании и проведении мероприятий по охране труда работников образовательного учреждения, а также жизни и здоровья обучающихся.</a:t>
            </a:r>
          </a:p>
          <a:p>
            <a:r>
              <a:rPr lang="ru-RU" sz="6000" dirty="0" smtClean="0">
                <a:solidFill>
                  <a:srgbClr val="FFFF00"/>
                </a:solidFill>
              </a:rPr>
              <a:t>Взаимодействует с заинтересованными организациями.</a:t>
            </a:r>
          </a:p>
          <a:p>
            <a:r>
              <a:rPr lang="ru-RU" sz="6000" dirty="0" smtClean="0">
                <a:solidFill>
                  <a:srgbClr val="FFFF00"/>
                </a:solidFill>
              </a:rPr>
              <a:t>Совместно с учреждениями здравоохранения организует проведение медицинского обследования юношей допризывного и призывного возраста для приписки их к военкоматам.</a:t>
            </a:r>
          </a:p>
          <a:p>
            <a:r>
              <a:rPr lang="ru-RU" sz="6000" dirty="0" smtClean="0">
                <a:solidFill>
                  <a:srgbClr val="FFFF00"/>
                </a:solidFill>
              </a:rPr>
              <a:t>Оказывает помощь военкомату  в подготовке юношей к службе в ВС РФ, в отборе кандидатов для поступления в военные учебные заведения.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814393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Ведет учет военнообязанных в образовательном учреждении и представляет соответствующие отчеты в военкоматы.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Разрабатывает план гражданской обороны (ГО) образовательного учреждения.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Организует занятия по ГО с работниками образовательного учреждения.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Готовит и проводит командно-штабные, </a:t>
            </a:r>
            <a:r>
              <a:rPr lang="ru-RU" sz="2000" dirty="0" err="1" smtClean="0">
                <a:solidFill>
                  <a:srgbClr val="FFFF00"/>
                </a:solidFill>
              </a:rPr>
              <a:t>тактико</a:t>
            </a:r>
            <a:r>
              <a:rPr lang="ru-RU" sz="2000" dirty="0" smtClean="0">
                <a:solidFill>
                  <a:srgbClr val="FFFF00"/>
                </a:solidFill>
              </a:rPr>
              <a:t>- специальные учения и другие мероприятия по ГО.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Участвует в обеспечении функционирования образовательного учреждения при возникновении различных чрезвычайных ситуаций.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Проводит практические занятия и тренировки обучающихся и работников образовательного учреждения по действиям в экстремальных ситуациях.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Выполняет правила по охране труда и пожарной безопасности.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Обеспечивает охрану жизни и здоровья </a:t>
            </a:r>
            <a:r>
              <a:rPr lang="ru-RU" sz="2000" dirty="0" smtClean="0">
                <a:solidFill>
                  <a:srgbClr val="FFFF00"/>
                </a:solidFill>
              </a:rPr>
              <a:t>обучающихся во </a:t>
            </a:r>
            <a:r>
              <a:rPr lang="ru-RU" sz="2000" dirty="0" smtClean="0">
                <a:solidFill>
                  <a:srgbClr val="FFFF00"/>
                </a:solidFill>
              </a:rPr>
              <a:t>время образовательного процесса.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Обеспечивает создание и совершенствование </a:t>
            </a:r>
            <a:r>
              <a:rPr lang="ru-RU" sz="2000" dirty="0" err="1" smtClean="0">
                <a:solidFill>
                  <a:srgbClr val="FFFF00"/>
                </a:solidFill>
              </a:rPr>
              <a:t>учебно</a:t>
            </a:r>
            <a:r>
              <a:rPr lang="ru-RU" sz="2000" dirty="0" smtClean="0">
                <a:solidFill>
                  <a:srgbClr val="FFFF00"/>
                </a:solidFill>
              </a:rPr>
              <a:t>- материальной базы, соблюдение обучающимися правил безопасности при проведении занятий по курсам ОБЖ и допризывной подготовки, отвечает за сохранность имущества ГО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81162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Кроме того, время и политическая обстановка требуют: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-усиления </a:t>
            </a:r>
            <a:r>
              <a:rPr lang="ru-RU" sz="3200" dirty="0" err="1" smtClean="0">
                <a:solidFill>
                  <a:srgbClr val="C00000"/>
                </a:solidFill>
              </a:rPr>
              <a:t>контртеррористической</a:t>
            </a:r>
            <a:r>
              <a:rPr lang="ru-RU" sz="3200" dirty="0" smtClean="0">
                <a:solidFill>
                  <a:srgbClr val="C00000"/>
                </a:solidFill>
              </a:rPr>
              <a:t> направленности организаторской работы: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-участие студентов в городских мероприятиях (митинги и др.),посвящённых борьбе с терроризмом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(слайд 9).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-оформление стенда: «</a:t>
            </a:r>
            <a:r>
              <a:rPr lang="ru-RU" sz="3200" dirty="0" err="1" smtClean="0">
                <a:solidFill>
                  <a:srgbClr val="002060"/>
                </a:solidFill>
              </a:rPr>
              <a:t>Внимание,терроризм</a:t>
            </a:r>
            <a:r>
              <a:rPr lang="ru-RU" sz="3200" dirty="0" smtClean="0">
                <a:solidFill>
                  <a:srgbClr val="002060"/>
                </a:solidFill>
              </a:rPr>
              <a:t>!» и проведение бесед у стенда со студентами в неформальной обстановке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(слайд 10), </a:t>
            </a:r>
            <a:r>
              <a:rPr lang="ru-RU" sz="3200" dirty="0" smtClean="0">
                <a:solidFill>
                  <a:srgbClr val="002060"/>
                </a:solidFill>
              </a:rPr>
              <a:t>изучение брошюр и памяток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(слайд 11-12).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-демонстрация видеороликов и фильмов по теме.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84" y="214266"/>
            <a:ext cx="9001156" cy="6643734"/>
          </a:xfrm>
          <a:prstGeom prst="rect">
            <a:avLst/>
          </a:prstGeom>
        </p:spPr>
      </p:pic>
      <p:pic>
        <p:nvPicPr>
          <p:cNvPr id="3" name="Рисунок 2" descr="250 3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571612"/>
            <a:ext cx="7286676" cy="4643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469"/>
            <a:ext cx="9144000" cy="62582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5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469"/>
            <a:ext cx="9144000" cy="60870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05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480"/>
            <a:ext cx="8858280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-проведение тактико-специальных учений, объектовых тренировок по действиям персонала и учащихся в условиях угрозы теракта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(слайд 14-17).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-мероприятия, посвящённые памяти Дм. Прудникова, выпускника колледжа, погибшего в </a:t>
            </a:r>
            <a:r>
              <a:rPr lang="ru-RU" sz="2400" dirty="0" err="1" smtClean="0">
                <a:solidFill>
                  <a:srgbClr val="002060"/>
                </a:solidFill>
              </a:rPr>
              <a:t>контртеррористической</a:t>
            </a:r>
            <a:r>
              <a:rPr lang="ru-RU" sz="2400" dirty="0" smtClean="0">
                <a:solidFill>
                  <a:srgbClr val="002060"/>
                </a:solidFill>
              </a:rPr>
              <a:t> операции в Чечне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(слайд 18);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-организация участия в конкурсах по соответствующей тематике студентов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(слайд 19).</a:t>
            </a:r>
          </a:p>
          <a:p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3200" dirty="0" smtClean="0">
              <a:solidFill>
                <a:srgbClr val="C00000"/>
              </a:solidFill>
            </a:endParaRP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0 4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469"/>
            <a:ext cx="9144000" cy="60870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01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469"/>
            <a:ext cx="9144000" cy="60870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77\Desktop\Фото и в. к конференции\DSC009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  <p:pic>
        <p:nvPicPr>
          <p:cNvPr id="1027" name="Picture 3" descr="C:\Users\777\Desktop\Фото и в. к конференции\DSC00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  <p:pic>
        <p:nvPicPr>
          <p:cNvPr id="1028" name="Picture 4" descr="C:\Users\777\Desktop\Фото и в. к конференции\DSC01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  <p:pic>
        <p:nvPicPr>
          <p:cNvPr id="1029" name="Picture 5" descr="C:\Users\777\Desktop\Фото и в. к конференции\DSC01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2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5469"/>
            <a:ext cx="9144000" cy="60870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ТТТТ\Desktop\Фото и вид. открытия музея СПК\DSC02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Эссе Алланазар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60648"/>
            <a:ext cx="5184576" cy="65973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А также время и политическая обстановка требуют: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   активизации военно-патриотической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                            работы: 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-организация экскурсий в войсковую часть и проведение специальных занятий её офицерами </a:t>
            </a:r>
            <a:r>
              <a:rPr lang="ru-RU" sz="2400" dirty="0" smtClean="0">
                <a:solidFill>
                  <a:srgbClr val="002060"/>
                </a:solidFill>
              </a:rPr>
              <a:t>(слайд 21);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-популяризация профессии «Родину защищать» (беседы у стенда «Наши земляки-курсанты военных училищ» в военкомате) </a:t>
            </a:r>
            <a:r>
              <a:rPr lang="ru-RU" sz="2400" dirty="0" smtClean="0">
                <a:solidFill>
                  <a:srgbClr val="002060"/>
                </a:solidFill>
              </a:rPr>
              <a:t>(слайд 22);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-рассказы о наших выпускниках, принимавших участие в боевых действиях и посвятивших жизнь службе в армии (Николай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Зятина-офицер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ВВС, рядовой запаса Копьёв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И.И.-участник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боевых действий в Афганистане) </a:t>
            </a:r>
            <a:r>
              <a:rPr lang="ru-RU" sz="2400" dirty="0" smtClean="0">
                <a:solidFill>
                  <a:srgbClr val="002060"/>
                </a:solidFill>
              </a:rPr>
              <a:t>(слайд 23);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-организация тематических утренников, вечеров, других мероприятий, посвящённых Дню Победы, Дню защитника Отечества и др</a:t>
            </a:r>
            <a:r>
              <a:rPr lang="ru-RU" sz="2400" dirty="0" smtClean="0">
                <a:solidFill>
                  <a:srgbClr val="002060"/>
                </a:solidFill>
              </a:rPr>
              <a:t>.(слайд 24-25)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ТТТТ\Desktop\Фото и в. к конференции\DSCN4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968552" cy="3672408"/>
          </a:xfrm>
          <a:prstGeom prst="rect">
            <a:avLst/>
          </a:prstGeom>
          <a:noFill/>
        </p:spPr>
      </p:pic>
      <p:pic>
        <p:nvPicPr>
          <p:cNvPr id="2" name="Picture 2" descr="C:\Фото и видео колледжа\Военка\У локатор. 16г\DSC01182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501008"/>
            <a:ext cx="4968552" cy="3356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ТТТТ\Desktop\Фото и в. к конференции\DSC007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18670">
            <a:off x="3707904" y="332656"/>
            <a:ext cx="5256584" cy="4248472"/>
          </a:xfrm>
          <a:prstGeom prst="rect">
            <a:avLst/>
          </a:prstGeom>
          <a:noFill/>
        </p:spPr>
      </p:pic>
      <p:pic>
        <p:nvPicPr>
          <p:cNvPr id="2" name="Picture 2" descr="C:\Users\ТТТТТ\Desktop\Фото и в. к конференции\DSC007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58066">
            <a:off x="321444" y="2042845"/>
            <a:ext cx="4995589" cy="3858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ТТТТ\Desktop\Фото и вид. открытия музея СПК\DSC02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54288" y="-1314450"/>
            <a:ext cx="14254163" cy="9488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DSC021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692696"/>
            <a:ext cx="4754180" cy="3534391"/>
          </a:xfrm>
          <a:prstGeom prst="rect">
            <a:avLst/>
          </a:prstGeom>
        </p:spPr>
      </p:pic>
      <p:pic>
        <p:nvPicPr>
          <p:cNvPr id="4" name="Рисунок 3" descr="IMG_65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8167" y="3356992"/>
            <a:ext cx="4686241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8964488" cy="6525344"/>
          </a:xfrm>
          <a:prstGeom prst="rect">
            <a:avLst/>
          </a:prstGeom>
        </p:spPr>
      </p:pic>
      <p:pic>
        <p:nvPicPr>
          <p:cNvPr id="3" name="Рисунок 2" descr="IMG_94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7851" y="1186973"/>
            <a:ext cx="3762181" cy="2674075"/>
          </a:xfrm>
          <a:prstGeom prst="rect">
            <a:avLst/>
          </a:prstGeom>
        </p:spPr>
      </p:pic>
      <p:pic>
        <p:nvPicPr>
          <p:cNvPr id="4" name="Рисунок 3" descr="IMG_94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789040"/>
            <a:ext cx="3923928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70916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2060"/>
                </a:solidFill>
              </a:rPr>
              <a:t>Важной составляющей организаторской работы преподавателя ОБЖ является взаимодействие, плодотворное сотрудничество с: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1"/>
            <a:ext cx="4608512" cy="3240359"/>
          </a:xfrm>
          <a:prstGeom prst="rect">
            <a:avLst/>
          </a:prstGeom>
        </p:spPr>
      </p:pic>
      <p:pic>
        <p:nvPicPr>
          <p:cNvPr id="3" name="Рисунок 2" descr="DSCN45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1772816"/>
            <a:ext cx="5544616" cy="45365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620688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Военный комиссариат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385469"/>
            <a:ext cx="5184576" cy="3475579"/>
          </a:xfrm>
          <a:prstGeom prst="rect">
            <a:avLst/>
          </a:prstGeom>
        </p:spPr>
      </p:pic>
      <p:pic>
        <p:nvPicPr>
          <p:cNvPr id="3" name="Рисунок 2" descr="DSC021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348880"/>
            <a:ext cx="5688632" cy="42484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76672"/>
            <a:ext cx="2736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Управление                ГОЧС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50 3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5040560" cy="3816423"/>
          </a:xfrm>
          <a:prstGeom prst="rect">
            <a:avLst/>
          </a:prstGeom>
        </p:spPr>
      </p:pic>
      <p:pic>
        <p:nvPicPr>
          <p:cNvPr id="4" name="Рисунок 3" descr="IMG_66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3140968"/>
            <a:ext cx="4680520" cy="3528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6136" y="1412776"/>
            <a:ext cx="33595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ОВД (ПДН) и </a:t>
            </a:r>
          </a:p>
          <a:p>
            <a:r>
              <a:rPr lang="ru-RU" sz="3200" dirty="0" err="1" smtClean="0">
                <a:solidFill>
                  <a:srgbClr val="7030A0"/>
                </a:solidFill>
              </a:rPr>
              <a:t>Госнаркоконтроль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5535816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ГИБДД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2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3140968"/>
            <a:ext cx="5112568" cy="3528392"/>
          </a:xfrm>
          <a:prstGeom prst="rect">
            <a:avLst/>
          </a:prstGeom>
        </p:spPr>
      </p:pic>
      <p:pic>
        <p:nvPicPr>
          <p:cNvPr id="3" name="Рисунок 2" descr="2.09.07. вручение гвард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88640"/>
            <a:ext cx="4176464" cy="3384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4048" y="980728"/>
            <a:ext cx="3175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Войсковые части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941168"/>
            <a:ext cx="2390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Учебные сборы 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с юношами СПК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7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8641"/>
            <a:ext cx="4320480" cy="3456383"/>
          </a:xfrm>
          <a:prstGeom prst="rect">
            <a:avLst/>
          </a:prstGeom>
        </p:spPr>
      </p:pic>
      <p:pic>
        <p:nvPicPr>
          <p:cNvPr id="3" name="Рисунок 2" descr="DSC011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2276872"/>
            <a:ext cx="5112568" cy="41956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16016" y="620688"/>
            <a:ext cx="4914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Врач-гинеколог беседует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 с девушками   СПК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4149080"/>
            <a:ext cx="35557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Студенты </a:t>
            </a:r>
            <a:r>
              <a:rPr lang="ru-RU" sz="2800" dirty="0" err="1" smtClean="0">
                <a:solidFill>
                  <a:srgbClr val="7030A0"/>
                </a:solidFill>
              </a:rPr>
              <a:t>медколледжа</a:t>
            </a:r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dirty="0" smtClean="0">
                <a:solidFill>
                  <a:srgbClr val="7030A0"/>
                </a:solidFill>
              </a:rPr>
              <a:t>-участники </a:t>
            </a:r>
            <a:r>
              <a:rPr lang="ru-RU" sz="2800" dirty="0" err="1" smtClean="0">
                <a:solidFill>
                  <a:srgbClr val="7030A0"/>
                </a:solidFill>
              </a:rPr>
              <a:t>флеш-моба</a:t>
            </a:r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ru-RU" sz="2800" dirty="0" err="1" smtClean="0">
                <a:solidFill>
                  <a:srgbClr val="7030A0"/>
                </a:solidFill>
              </a:rPr>
              <a:t>СПИДу-нет</a:t>
            </a:r>
            <a:r>
              <a:rPr lang="ru-RU" sz="2800" dirty="0" smtClean="0">
                <a:solidFill>
                  <a:srgbClr val="7030A0"/>
                </a:solidFill>
              </a:rPr>
              <a:t>!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0910 -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2969568"/>
            <a:ext cx="4968552" cy="3699792"/>
          </a:xfrm>
          <a:prstGeom prst="rect">
            <a:avLst/>
          </a:prstGeom>
        </p:spPr>
      </p:pic>
      <p:pic>
        <p:nvPicPr>
          <p:cNvPr id="4" name="Рисунок 3" descr="DSC021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1"/>
            <a:ext cx="4752528" cy="37444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68144" y="1052736"/>
            <a:ext cx="24978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Ветеранские 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организации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2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772816"/>
            <a:ext cx="8208912" cy="4752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692696"/>
            <a:ext cx="740157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Шефская работа</a:t>
            </a: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(хитрим немного: готовим себе кадры-</a:t>
            </a:r>
          </a:p>
          <a:p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не всем же быть менеджерами….)</a:t>
            </a:r>
            <a:endParaRPr lang="ru-RU" sz="2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332657"/>
            <a:ext cx="5256584" cy="38884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836712"/>
            <a:ext cx="19124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Коллеги,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Спорт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DSC_38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708920"/>
            <a:ext cx="5616624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011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60649"/>
            <a:ext cx="4896544" cy="3240359"/>
          </a:xfrm>
          <a:prstGeom prst="rect">
            <a:avLst/>
          </a:prstGeom>
        </p:spPr>
      </p:pic>
      <p:pic>
        <p:nvPicPr>
          <p:cNvPr id="3" name="Рисунок 2" descr="DSC012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2636912"/>
            <a:ext cx="4392488" cy="3384376"/>
          </a:xfrm>
          <a:prstGeom prst="rect">
            <a:avLst/>
          </a:prstGeom>
        </p:spPr>
      </p:pic>
      <p:pic>
        <p:nvPicPr>
          <p:cNvPr id="4" name="Рисунок 3" descr="DSC012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4077072"/>
            <a:ext cx="4392488" cy="2592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1196752"/>
            <a:ext cx="459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Стрелковая команда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 СПК  «Снайпер»</a:t>
            </a:r>
          </a:p>
          <a:p>
            <a:endParaRPr lang="ru-RU" sz="2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79832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Кроме </a:t>
            </a:r>
            <a:r>
              <a:rPr lang="ru-RU" sz="3200" dirty="0" err="1" smtClean="0">
                <a:solidFill>
                  <a:srgbClr val="002060"/>
                </a:solidFill>
              </a:rPr>
              <a:t>того,с</a:t>
            </a:r>
            <a:r>
              <a:rPr lang="ru-RU" sz="3200" dirty="0" smtClean="0">
                <a:solidFill>
                  <a:srgbClr val="002060"/>
                </a:solidFill>
              </a:rPr>
              <a:t> учётом особенностей моего предмета администрация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СПК поручила мне быть уполномоченным по ГО ЧС и охране труда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в колледже.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В оргработу входит разработка (или участие в разработке совместно с дирекцией) документов, касающихся ГО и ЧС, охраны труда и техники безопасности: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1.Паспорт антитеррористической защищённости</a:t>
            </a: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2.Инструкция о мероприятиях по антитеррористической безопасности и защите учащихся и персонала.</a:t>
            </a: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3.План мероприятий КГБ ПОУ «СПК» по вопросам ГО, </a:t>
            </a:r>
            <a:r>
              <a:rPr lang="ru-RU" sz="2800" dirty="0" err="1" smtClean="0">
                <a:solidFill>
                  <a:schemeClr val="tx2">
                    <a:lumMod val="10000"/>
                  </a:schemeClr>
                </a:solidFill>
              </a:rPr>
              <a:t>предупреждения,ликвидации</a:t>
            </a:r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 ЧС и обеспечения пожарной безопасности в 2017г.»</a:t>
            </a: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4. Паспорт безопасности дорожного движения СПК.</a:t>
            </a:r>
          </a:p>
          <a:p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5. Инструкции по технике безопасности по каждой специальности педагогического, технического состава и </a:t>
            </a:r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</a:rPr>
              <a:t>учащихся.</a:t>
            </a:r>
            <a:endParaRPr lang="ru-RU" sz="28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449523">
            <a:off x="1115616" y="2606134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3">
                    <a:lumMod val="75000"/>
                  </a:schemeClr>
                </a:solidFill>
              </a:rPr>
              <a:t>Спасибо за внимание.</a:t>
            </a:r>
            <a:endParaRPr lang="ru-RU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</TotalTime>
  <Words>803</Words>
  <Application>Microsoft Office PowerPoint</Application>
  <PresentationFormat>Экран (4:3)</PresentationFormat>
  <Paragraphs>83</Paragraphs>
  <Slides>38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Апекс</vt:lpstr>
      <vt:lpstr>ОРГАНИЗАТОРСКАЯ СОСТАВЛЯЮЩАЯ ДЕЯТЕЛЬНОСТИ ПРЕПОДАВАТЕЛЯ ОБЖ</vt:lpstr>
      <vt:lpstr>Слайд 2</vt:lpstr>
      <vt:lpstr>Слайд 3</vt:lpstr>
      <vt:lpstr>Основные направления деятельности преподавателя- организатора ОБЖ:</vt:lpstr>
      <vt:lpstr>Слайд 5</vt:lpstr>
      <vt:lpstr>«Организаторские» обязанности  преподавателя ОБЖ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ОРГАНИЗАТОРСКАЯ СОСТАВЛЯЮЩАЯ ДЕЯТЕЛЬНОСТИ ПРЕПОДАВАТЕЛЯ ОБЖ</dc:title>
  <dc:creator>777</dc:creator>
  <cp:lastModifiedBy>777</cp:lastModifiedBy>
  <cp:revision>80</cp:revision>
  <dcterms:created xsi:type="dcterms:W3CDTF">2017-05-21T03:35:30Z</dcterms:created>
  <dcterms:modified xsi:type="dcterms:W3CDTF">2017-05-25T10:44:55Z</dcterms:modified>
</cp:coreProperties>
</file>