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6D38A458-4731-4A39-8D72-D2FDA19F43A6}" type="datetimeFigureOut">
              <a:rPr lang="ru-RU" smtClean="0"/>
              <a:t>17.03.2014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F28D5DE-AFF6-4A67-A202-946ABB20A7D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400" b="1" dirty="0" smtClean="0"/>
              <a:t>Урок по выжиганию</a:t>
            </a:r>
            <a:r>
              <a:rPr lang="ru-RU" sz="4400" b="1" dirty="0"/>
              <a:t/>
            </a:r>
            <a:br>
              <a:rPr lang="ru-RU" sz="4400" b="1" dirty="0"/>
            </a:br>
            <a:r>
              <a:rPr lang="ru-RU" sz="4400" b="1" dirty="0" smtClean="0"/>
              <a:t>( 5 класс)</a:t>
            </a:r>
            <a:endParaRPr lang="ru-RU" sz="4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  <a:latin typeface="+mj-lt"/>
              </a:rPr>
              <a:t>Ермолаев Андрей Александрович</a:t>
            </a:r>
            <a:br>
              <a:rPr lang="ru-RU" dirty="0" smtClean="0">
                <a:solidFill>
                  <a:schemeClr val="tx1"/>
                </a:solidFill>
                <a:latin typeface="+mj-lt"/>
              </a:rPr>
            </a:br>
            <a:r>
              <a:rPr lang="ru-RU" dirty="0" smtClean="0">
                <a:solidFill>
                  <a:schemeClr val="tx1"/>
                </a:solidFill>
                <a:latin typeface="+mj-lt"/>
              </a:rPr>
              <a:t>Гимназия №5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+mj-lt"/>
              </a:rPr>
              <a:t>г. Саратов</a:t>
            </a:r>
            <a:endParaRPr lang="ru-RU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4" name="Picture 2" descr="http://www.yaplakal.com/pics/pics_original/7/8/0/4580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429000"/>
            <a:ext cx="1767009" cy="22615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834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800" b="1" dirty="0"/>
              <a:t>I</a:t>
            </a:r>
            <a:r>
              <a:rPr lang="en-US" sz="2000" b="1" dirty="0"/>
              <a:t>. </a:t>
            </a:r>
            <a:r>
              <a:rPr lang="ru-RU" sz="2000" b="1" dirty="0"/>
              <a:t>ДИДАКТИЧЕСКОЕ ОБОСНОВАНИЕ УРОКА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772816"/>
            <a:ext cx="7344816" cy="4248472"/>
          </a:xfrm>
        </p:spPr>
        <p:txBody>
          <a:bodyPr>
            <a:normAutofit fontScale="85000" lnSpcReduction="20000"/>
          </a:bodyPr>
          <a:lstStyle/>
          <a:p>
            <a:r>
              <a:rPr lang="ru-RU" sz="3100" b="1" dirty="0"/>
              <a:t>Цели урока</a:t>
            </a:r>
            <a:r>
              <a:rPr lang="ru-RU" sz="3100" dirty="0" smtClean="0"/>
              <a:t>:</a:t>
            </a:r>
            <a:endParaRPr lang="ru-RU" sz="3100" dirty="0"/>
          </a:p>
          <a:p>
            <a:r>
              <a:rPr lang="ru-RU" sz="2800" b="1" dirty="0"/>
              <a:t>Предметные цели:</a:t>
            </a:r>
            <a:endParaRPr lang="ru-RU" sz="2800" dirty="0"/>
          </a:p>
          <a:p>
            <a:pPr lvl="1"/>
            <a:r>
              <a:rPr lang="ru-RU" sz="1900" dirty="0"/>
              <a:t>Способствовать формированию и развитию умений и навыков </a:t>
            </a:r>
            <a:r>
              <a:rPr lang="ru-RU" sz="1900" dirty="0" smtClean="0"/>
              <a:t>работы с ножовкой, с наждачной бумагой,  </a:t>
            </a:r>
            <a:r>
              <a:rPr lang="ru-RU" sz="1900" dirty="0" err="1" smtClean="0"/>
              <a:t>выжигателем</a:t>
            </a:r>
            <a:r>
              <a:rPr lang="ru-RU" sz="1900" dirty="0" smtClean="0"/>
              <a:t>,  </a:t>
            </a:r>
            <a:r>
              <a:rPr lang="ru-RU" sz="1900" dirty="0"/>
              <a:t>художественной обработки материала</a:t>
            </a:r>
          </a:p>
          <a:p>
            <a:pPr lvl="1"/>
            <a:r>
              <a:rPr lang="ru-RU" sz="1900" dirty="0"/>
              <a:t>Способствовать запоминанию основной терминологии технологических процессов .</a:t>
            </a:r>
          </a:p>
          <a:p>
            <a:pPr lvl="1"/>
            <a:r>
              <a:rPr lang="ru-RU" sz="1900" dirty="0"/>
              <a:t>Способствовать запоминанию цифрового материала как ориентира для понимания количественных характеристик изучаемых объектов и явлений.</a:t>
            </a:r>
          </a:p>
          <a:p>
            <a:pPr lvl="1"/>
            <a:r>
              <a:rPr lang="ru-RU" sz="1900" dirty="0"/>
              <a:t>Способствовать осознанию основного технологического материала.</a:t>
            </a:r>
          </a:p>
          <a:p>
            <a:pPr lvl="1"/>
            <a:r>
              <a:rPr lang="ru-RU" sz="1900" dirty="0"/>
              <a:t>Способствовать формированию представления о художественно-прикладной обработки фанеры</a:t>
            </a:r>
          </a:p>
          <a:p>
            <a:pPr lvl="1"/>
            <a:r>
              <a:rPr lang="ru-RU" sz="1900" dirty="0"/>
              <a:t>Способствовать осознанию существенных признаков понятий, технологических процессов.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241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908720"/>
            <a:ext cx="6400800" cy="6858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Личностные цели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700808"/>
            <a:ext cx="7776864" cy="4032448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ru-RU" sz="2200" dirty="0" smtClean="0"/>
              <a:t>Способствовать </a:t>
            </a:r>
            <a:r>
              <a:rPr lang="ru-RU" sz="2200" dirty="0"/>
              <a:t>развитию речи учащихся (обогащение и усложнение словарного запаса новыми техническими словами, ее выразительности и оттенков).</a:t>
            </a:r>
          </a:p>
          <a:p>
            <a:pPr lvl="1"/>
            <a:r>
              <a:rPr lang="ru-RU" sz="2200" dirty="0"/>
              <a:t>Способствовать овладению основными способами мыслительной деятельности учащихся (учить анализировать свою работу, выделять главное при выстраивании технологического процесса, сравнивать свою работу с работой друзей по классу, строить аналогии , обобщать и систематизировать успехи в работе, доказывать и опровергать свою правоту, определять и объяснять технологические понятия при выполнении определённых операций, ставить и разрешать проблемы во время урока).</a:t>
            </a:r>
          </a:p>
          <a:p>
            <a:pPr lvl="1"/>
            <a:r>
              <a:rPr lang="ru-RU" sz="2200" dirty="0"/>
              <a:t>Способность к самооценке своих интеллектуальных для труда в различных сферах.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31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196752"/>
            <a:ext cx="7344816" cy="4608512"/>
          </a:xfrm>
        </p:spPr>
        <p:txBody>
          <a:bodyPr>
            <a:normAutofit fontScale="92500"/>
          </a:bodyPr>
          <a:lstStyle/>
          <a:p>
            <a:pPr lvl="1"/>
            <a:r>
              <a:rPr lang="ru-RU" sz="2200" dirty="0"/>
              <a:t>Способствовать развитию сенсорной сферы учащихся (развитие глазомера, ориентировки в пространстве, точности и тонкости различения цвета, света формы).</a:t>
            </a:r>
          </a:p>
          <a:p>
            <a:pPr lvl="1"/>
            <a:r>
              <a:rPr lang="ru-RU" sz="2200" dirty="0"/>
              <a:t>Способствовать развитию двигательной сферы (овладение моторикой мелких мышц рук при разметке и выпиливании, развивать двигательную сноровку, соразмерность движений при работе).</a:t>
            </a:r>
          </a:p>
          <a:p>
            <a:pPr lvl="1"/>
            <a:r>
              <a:rPr lang="ru-RU" sz="2200" dirty="0"/>
              <a:t>Способствовать формированию и развитию познавательного интереса учащихся к предмету «Технология».</a:t>
            </a:r>
          </a:p>
          <a:p>
            <a:pPr lvl="1"/>
            <a:r>
              <a:rPr lang="ru-RU" sz="2200" dirty="0"/>
              <a:t>Способствовать формированию и развитию самостоятельности учащихся на теории и практике.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844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124744"/>
            <a:ext cx="6400800" cy="1295400"/>
          </a:xfrm>
        </p:spPr>
        <p:txBody>
          <a:bodyPr/>
          <a:lstStyle/>
          <a:p>
            <a:r>
              <a:rPr lang="ru-RU" b="1" i="1" dirty="0" err="1" smtClean="0">
                <a:latin typeface="+mn-lt"/>
              </a:rPr>
              <a:t>Метапредметные</a:t>
            </a:r>
            <a:r>
              <a:rPr lang="ru-RU" b="1" i="1" dirty="0" smtClean="0">
                <a:latin typeface="+mn-lt"/>
              </a:rPr>
              <a:t> цели</a:t>
            </a:r>
            <a:endParaRPr lang="ru-RU" b="1" i="1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276872"/>
            <a:ext cx="7632848" cy="3456384"/>
          </a:xfrm>
        </p:spPr>
        <p:txBody>
          <a:bodyPr>
            <a:normAutofit lnSpcReduction="10000"/>
          </a:bodyPr>
          <a:lstStyle/>
          <a:p>
            <a:pPr lvl="1" algn="l"/>
            <a:r>
              <a:rPr lang="ru-RU" sz="2000" dirty="0" smtClean="0">
                <a:solidFill>
                  <a:schemeClr val="tx1"/>
                </a:solidFill>
              </a:rPr>
              <a:t>Способствовать </a:t>
            </a:r>
            <a:r>
              <a:rPr lang="ru-RU" sz="2000" dirty="0">
                <a:solidFill>
                  <a:schemeClr val="tx1"/>
                </a:solidFill>
              </a:rPr>
              <a:t>формированию и развитию нравственных, трудовых, эстетических, патриотических, экологических, экономических и других качеств личности.</a:t>
            </a:r>
          </a:p>
          <a:p>
            <a:pPr lvl="1" algn="l"/>
            <a:r>
              <a:rPr lang="ru-RU" sz="2000" dirty="0">
                <a:solidFill>
                  <a:schemeClr val="tx1"/>
                </a:solidFill>
              </a:rPr>
              <a:t>Способствовать воспитанию правильного отношения к общечеловеческим ценностям.</a:t>
            </a:r>
          </a:p>
          <a:p>
            <a:pPr lvl="1" algn="l"/>
            <a:r>
              <a:rPr lang="ru-RU" sz="2000" dirty="0">
                <a:solidFill>
                  <a:schemeClr val="tx1"/>
                </a:solidFill>
              </a:rPr>
              <a:t>Выбор для решения познавательных и коммуникативных задач различных источников информации, включая энциклопедии, словари, </a:t>
            </a:r>
            <a:r>
              <a:rPr lang="ru-RU" sz="2000" dirty="0" err="1" smtClean="0">
                <a:solidFill>
                  <a:schemeClr val="tx1"/>
                </a:solidFill>
              </a:rPr>
              <a:t>интернет-ресурсы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и другие базы данных.</a:t>
            </a:r>
          </a:p>
          <a:p>
            <a:pPr lvl="1" algn="l"/>
            <a:r>
              <a:rPr lang="ru-RU" sz="2000" dirty="0">
                <a:solidFill>
                  <a:schemeClr val="tx1"/>
                </a:solidFill>
              </a:rPr>
              <a:t>Соблюдение норм и правил культуры труда в соответствии с технологической культурой производства.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078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584776" cy="1485528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b="1" i="1" dirty="0">
                <a:latin typeface="+mn-lt"/>
              </a:rPr>
              <a:t>Профориентационные цели: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438400"/>
            <a:ext cx="7488832" cy="3048001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ru-RU" sz="2200" dirty="0" smtClean="0"/>
              <a:t>Обобщить </a:t>
            </a:r>
            <a:r>
              <a:rPr lang="ru-RU" sz="2200" dirty="0"/>
              <a:t>у учащихся знания и сферах трудовой деятельности, профессиях, карьере.</a:t>
            </a:r>
          </a:p>
          <a:p>
            <a:pPr lvl="1"/>
            <a:r>
              <a:rPr lang="ru-RU" sz="2200" dirty="0"/>
              <a:t>Способствовать формированию знаний и умений объективно осуществлять самоанализ уровня развития своих профессионально важных качеств и соотносить их с требованиями профессий, сфер трудовой деятельности к человеку.</a:t>
            </a:r>
          </a:p>
          <a:p>
            <a:pPr lvl="1"/>
            <a:r>
              <a:rPr lang="ru-RU" sz="2200" dirty="0" smtClean="0"/>
              <a:t>Воспитывать </a:t>
            </a:r>
            <a:r>
              <a:rPr lang="ru-RU" sz="2200" dirty="0"/>
              <a:t>уважение к работающему человеку.</a:t>
            </a:r>
          </a:p>
          <a:p>
            <a:pPr lvl="1"/>
            <a:r>
              <a:rPr lang="ru-RU" sz="2200" dirty="0"/>
              <a:t>Сформировать представление о профессии столяр, краснодеревщик, декоратор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476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96752"/>
            <a:ext cx="6400800" cy="134151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Методическое оснащение урока: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628800"/>
            <a:ext cx="7704856" cy="4392488"/>
          </a:xfrm>
        </p:spPr>
        <p:txBody>
          <a:bodyPr>
            <a:normAutofit fontScale="40000" lnSpcReduction="20000"/>
          </a:bodyPr>
          <a:lstStyle/>
          <a:p>
            <a:pPr indent="0">
              <a:buNone/>
            </a:pPr>
            <a:endParaRPr lang="ru-RU" dirty="0"/>
          </a:p>
          <a:p>
            <a:r>
              <a:rPr lang="ru-RU" sz="4500" b="1" i="1" dirty="0"/>
              <a:t>Материально-техническая база:</a:t>
            </a:r>
            <a:endParaRPr lang="ru-RU" sz="4500" dirty="0"/>
          </a:p>
          <a:p>
            <a:r>
              <a:rPr lang="ru-RU" sz="4500" dirty="0"/>
              <a:t>кабинет технологии;</a:t>
            </a:r>
          </a:p>
          <a:p>
            <a:r>
              <a:rPr lang="ru-RU" sz="4500" dirty="0" smtClean="0"/>
              <a:t>мультимедийный </a:t>
            </a:r>
            <a:r>
              <a:rPr lang="ru-RU" sz="4500" dirty="0"/>
              <a:t>проектор;</a:t>
            </a:r>
          </a:p>
          <a:p>
            <a:r>
              <a:rPr lang="ru-RU" sz="4500" dirty="0"/>
              <a:t>экран;</a:t>
            </a:r>
          </a:p>
          <a:p>
            <a:r>
              <a:rPr lang="ru-RU" sz="4500" dirty="0"/>
              <a:t>столярная мастерская;</a:t>
            </a:r>
          </a:p>
          <a:p>
            <a:r>
              <a:rPr lang="ru-RU" sz="4500" dirty="0"/>
              <a:t>верстаки;</a:t>
            </a:r>
          </a:p>
          <a:p>
            <a:r>
              <a:rPr lang="ru-RU" sz="4500" dirty="0" smtClean="0"/>
              <a:t>инструменты</a:t>
            </a:r>
            <a:r>
              <a:rPr lang="ru-RU" sz="4500" dirty="0"/>
              <a:t>, приспособления: карандаш, копировальная бумага, </a:t>
            </a:r>
            <a:r>
              <a:rPr lang="ru-RU" sz="4500" dirty="0" smtClean="0"/>
              <a:t> </a:t>
            </a:r>
            <a:r>
              <a:rPr lang="ru-RU" sz="4500" dirty="0" err="1" smtClean="0"/>
              <a:t>выжигатели</a:t>
            </a:r>
            <a:endParaRPr lang="ru-RU" sz="4500" dirty="0" smtClean="0"/>
          </a:p>
          <a:p>
            <a:r>
              <a:rPr lang="ru-RU" sz="4500" dirty="0" smtClean="0"/>
              <a:t>материалы</a:t>
            </a:r>
            <a:r>
              <a:rPr lang="ru-RU" sz="4500" dirty="0"/>
              <a:t>: бумага, </a:t>
            </a:r>
            <a:r>
              <a:rPr lang="ru-RU" sz="4500" dirty="0" smtClean="0"/>
              <a:t>фанера</a:t>
            </a:r>
            <a:endParaRPr lang="ru-RU" sz="4500" dirty="0"/>
          </a:p>
        </p:txBody>
      </p:sp>
    </p:spTree>
    <p:extLst>
      <p:ext uri="{BB962C8B-B14F-4D97-AF65-F5344CB8AC3E}">
        <p14:creationId xmlns:p14="http://schemas.microsoft.com/office/powerpoint/2010/main" val="361192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800800" cy="4653880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/>
              <a:t>Методы обучения:</a:t>
            </a:r>
            <a:r>
              <a:rPr lang="ru-RU" sz="2700" dirty="0"/>
              <a:t> рассказ, беседа, фронтальный опрос, демонстрация наглядных пособий, работа с мультимедийными средствами, практические работы</a:t>
            </a:r>
            <a:br>
              <a:rPr lang="ru-RU" sz="2700" dirty="0"/>
            </a:br>
            <a:r>
              <a:rPr lang="ru-RU" sz="2700" b="1" dirty="0" smtClean="0"/>
              <a:t>Тип урока</a:t>
            </a:r>
            <a:r>
              <a:rPr lang="ru-RU" sz="2700" b="1" dirty="0"/>
              <a:t>:</a:t>
            </a:r>
            <a:r>
              <a:rPr lang="ru-RU" sz="2700" dirty="0"/>
              <a:t> комбинированный</a:t>
            </a:r>
            <a:br>
              <a:rPr lang="ru-RU" sz="2700" dirty="0"/>
            </a:br>
            <a:r>
              <a:rPr lang="ru-RU" sz="2700" b="1" dirty="0"/>
              <a:t>Вид урока:</a:t>
            </a:r>
            <a:r>
              <a:rPr lang="ru-RU" sz="2700" dirty="0"/>
              <a:t> урок-практикум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371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764704"/>
            <a:ext cx="7272808" cy="4968552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ru-RU" sz="7200" b="1" i="0" dirty="0">
                <a:solidFill>
                  <a:schemeClr val="tx1"/>
                </a:solidFill>
              </a:rPr>
              <a:t>Личностные УУД</a:t>
            </a:r>
            <a:r>
              <a:rPr lang="ru-RU" sz="6400" b="1" dirty="0">
                <a:solidFill>
                  <a:schemeClr val="tx1"/>
                </a:solidFill>
              </a:rPr>
              <a:t>:</a:t>
            </a:r>
            <a:br>
              <a:rPr lang="ru-RU" sz="6400" b="1" dirty="0">
                <a:solidFill>
                  <a:schemeClr val="tx1"/>
                </a:solidFill>
              </a:rPr>
            </a:br>
            <a:r>
              <a:rPr lang="ru-RU" sz="6000" dirty="0">
                <a:solidFill>
                  <a:schemeClr val="tx1"/>
                </a:solidFill>
              </a:rPr>
              <a:t>1. профессиональное самоопределение (овладение навыками работы с </a:t>
            </a:r>
            <a:r>
              <a:rPr lang="ru-RU" sz="6000" dirty="0" err="1">
                <a:solidFill>
                  <a:schemeClr val="tx1"/>
                </a:solidFill>
              </a:rPr>
              <a:t>выжигателем</a:t>
            </a:r>
            <a:r>
              <a:rPr lang="ru-RU" sz="6000" dirty="0">
                <a:solidFill>
                  <a:schemeClr val="tx1"/>
                </a:solidFill>
              </a:rPr>
              <a:t>)</a:t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6000" dirty="0">
                <a:solidFill>
                  <a:schemeClr val="tx1"/>
                </a:solidFill>
              </a:rPr>
              <a:t>2. получение опыта применения технологических знаний и умений в самостоятельной практической деятельности )</a:t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6000" dirty="0">
                <a:solidFill>
                  <a:schemeClr val="tx1"/>
                </a:solidFill>
              </a:rPr>
              <a:t>3. личная заинтересованность обучающихся в конечном продукте их труда </a:t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7200" b="1" i="0" dirty="0">
                <a:solidFill>
                  <a:schemeClr val="tx1"/>
                </a:solidFill>
              </a:rPr>
              <a:t>Регулятивные УУД </a:t>
            </a:r>
            <a:r>
              <a:rPr lang="ru-RU" sz="7200" b="1" i="0" dirty="0" smtClean="0">
                <a:solidFill>
                  <a:schemeClr val="tx1"/>
                </a:solidFill>
              </a:rPr>
              <a:t>:</a:t>
            </a:r>
            <a:r>
              <a:rPr lang="ru-RU" sz="6000" dirty="0">
                <a:solidFill>
                  <a:schemeClr val="tx1"/>
                </a:solidFill>
              </a:rPr>
              <a:t/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6000" dirty="0" smtClean="0">
                <a:solidFill>
                  <a:schemeClr val="tx1"/>
                </a:solidFill>
              </a:rPr>
              <a:t>1. определение </a:t>
            </a:r>
            <a:r>
              <a:rPr lang="ru-RU" sz="6000" dirty="0">
                <a:solidFill>
                  <a:schemeClr val="tx1"/>
                </a:solidFill>
              </a:rPr>
              <a:t>последовательности операций по изготовлению изделия </a:t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6000" dirty="0" smtClean="0">
                <a:solidFill>
                  <a:schemeClr val="tx1"/>
                </a:solidFill>
              </a:rPr>
              <a:t>2.  </a:t>
            </a:r>
            <a:r>
              <a:rPr lang="ru-RU" sz="6000" dirty="0">
                <a:solidFill>
                  <a:schemeClr val="tx1"/>
                </a:solidFill>
              </a:rPr>
              <a:t>выработка критериев оценки продукта изготовления</a:t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6000" dirty="0" smtClean="0">
                <a:solidFill>
                  <a:schemeClr val="tx1"/>
                </a:solidFill>
              </a:rPr>
              <a:t>3. исправление </a:t>
            </a:r>
            <a:r>
              <a:rPr lang="ru-RU" sz="6000" dirty="0">
                <a:solidFill>
                  <a:schemeClr val="tx1"/>
                </a:solidFill>
              </a:rPr>
              <a:t>дефектов изделия без нарушения ее функциональности</a:t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6000" dirty="0" smtClean="0">
                <a:solidFill>
                  <a:schemeClr val="tx1"/>
                </a:solidFill>
              </a:rPr>
              <a:t>4. оценка </a:t>
            </a:r>
            <a:r>
              <a:rPr lang="ru-RU" sz="6000" dirty="0">
                <a:solidFill>
                  <a:schemeClr val="tx1"/>
                </a:solidFill>
              </a:rPr>
              <a:t>обучающимся размеров, чистоты обработки  , эстетики изделия .</a:t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7200" b="1" i="0" dirty="0" smtClean="0">
                <a:solidFill>
                  <a:schemeClr val="tx1"/>
                </a:solidFill>
              </a:rPr>
              <a:t>Коммуникативные </a:t>
            </a:r>
            <a:r>
              <a:rPr lang="ru-RU" sz="7200" b="1" i="0" dirty="0">
                <a:solidFill>
                  <a:schemeClr val="tx1"/>
                </a:solidFill>
              </a:rPr>
              <a:t>УУД:</a:t>
            </a:r>
            <a:r>
              <a:rPr lang="ru-RU" sz="6000" dirty="0">
                <a:solidFill>
                  <a:schemeClr val="tx1"/>
                </a:solidFill>
              </a:rPr>
              <a:t/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6000" dirty="0">
                <a:solidFill>
                  <a:schemeClr val="tx1"/>
                </a:solidFill>
              </a:rPr>
              <a:t>способность отстаивать собственную точку зрения при оценке изделия по совместно выработанным </a:t>
            </a:r>
            <a:r>
              <a:rPr lang="ru-RU" sz="6000" dirty="0" err="1">
                <a:solidFill>
                  <a:schemeClr val="tx1"/>
                </a:solidFill>
              </a:rPr>
              <a:t>дискриптам</a:t>
            </a:r>
            <a:r>
              <a:rPr lang="ru-RU" sz="6000" dirty="0">
                <a:solidFill>
                  <a:schemeClr val="tx1"/>
                </a:solidFill>
              </a:rPr>
              <a:t>.</a:t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7200" b="1" i="0" dirty="0">
                <a:solidFill>
                  <a:schemeClr val="tx1"/>
                </a:solidFill>
              </a:rPr>
              <a:t>Познавательные УУД:</a:t>
            </a:r>
            <a:r>
              <a:rPr lang="ru-RU" sz="6000" dirty="0">
                <a:solidFill>
                  <a:schemeClr val="tx1"/>
                </a:solidFill>
              </a:rPr>
              <a:t/>
            </a:r>
            <a:br>
              <a:rPr lang="ru-RU" sz="6000" dirty="0">
                <a:solidFill>
                  <a:schemeClr val="tx1"/>
                </a:solidFill>
              </a:rPr>
            </a:br>
            <a:r>
              <a:rPr lang="ru-RU" sz="6000" dirty="0">
                <a:solidFill>
                  <a:schemeClr val="tx1"/>
                </a:solidFill>
              </a:rPr>
              <a:t>оценивать технологические свойства материалов </a:t>
            </a:r>
          </a:p>
        </p:txBody>
      </p:sp>
    </p:spTree>
    <p:extLst>
      <p:ext uri="{BB962C8B-B14F-4D97-AF65-F5344CB8AC3E}">
        <p14:creationId xmlns:p14="http://schemas.microsoft.com/office/powerpoint/2010/main" val="54193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412776"/>
            <a:ext cx="6872808" cy="685800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Планируемые результаты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76872"/>
            <a:ext cx="7560840" cy="3209529"/>
          </a:xfrm>
        </p:spPr>
        <p:txBody>
          <a:bodyPr>
            <a:noAutofit/>
          </a:bodyPr>
          <a:lstStyle/>
          <a:p>
            <a:r>
              <a:rPr lang="ru-RU" sz="2000" b="1" i="1" dirty="0"/>
              <a:t>Предметные:</a:t>
            </a:r>
            <a:endParaRPr lang="ru-RU" sz="2000" dirty="0"/>
          </a:p>
          <a:p>
            <a:pPr lvl="0"/>
            <a:r>
              <a:rPr lang="ru-RU" sz="2000" i="1" dirty="0"/>
              <a:t>оценивание технологических свойств материалов </a:t>
            </a:r>
            <a:endParaRPr lang="ru-RU" sz="2000" dirty="0"/>
          </a:p>
          <a:p>
            <a:pPr lvl="0"/>
            <a:r>
              <a:rPr lang="ru-RU" sz="2000" i="1" dirty="0"/>
              <a:t>умение подбирать инструмент и оборудование</a:t>
            </a:r>
            <a:r>
              <a:rPr lang="ru-RU" sz="2000" i="1" dirty="0" smtClean="0"/>
              <a:t>.</a:t>
            </a:r>
            <a:endParaRPr lang="ru-RU" sz="2000" dirty="0"/>
          </a:p>
          <a:p>
            <a:r>
              <a:rPr lang="ru-RU" sz="2000" b="1" i="1" dirty="0"/>
              <a:t>Личностные:</a:t>
            </a:r>
            <a:endParaRPr lang="ru-RU" sz="2000" dirty="0"/>
          </a:p>
          <a:p>
            <a:r>
              <a:rPr lang="ru-RU" sz="2000" i="1" dirty="0"/>
              <a:t>-проявление интереса и активности в выборе решения; </a:t>
            </a:r>
            <a:endParaRPr lang="ru-RU" sz="2000" dirty="0"/>
          </a:p>
          <a:p>
            <a:r>
              <a:rPr lang="ru-RU" sz="2000" i="1" dirty="0"/>
              <a:t>-установление личностного смысла знания.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2967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340768"/>
            <a:ext cx="7560840" cy="4464496"/>
          </a:xfrm>
        </p:spPr>
        <p:txBody>
          <a:bodyPr>
            <a:normAutofit/>
          </a:bodyPr>
          <a:lstStyle/>
          <a:p>
            <a:r>
              <a:rPr lang="ru-RU" sz="2800" b="1" i="1" dirty="0" err="1"/>
              <a:t>Метапредметные</a:t>
            </a:r>
            <a:r>
              <a:rPr lang="ru-RU" sz="2800" b="1" i="1" dirty="0"/>
              <a:t>:</a:t>
            </a:r>
            <a:endParaRPr lang="ru-RU" sz="2800" dirty="0"/>
          </a:p>
          <a:p>
            <a:r>
              <a:rPr lang="ru-RU" sz="2800" i="1" dirty="0"/>
              <a:t>-выработка алгоритма технологического творчества в нестандартных ситуациях </a:t>
            </a:r>
            <a:endParaRPr lang="ru-RU" sz="2800" dirty="0"/>
          </a:p>
          <a:p>
            <a:r>
              <a:rPr lang="ru-RU" sz="2800" i="1" dirty="0"/>
              <a:t>-инновационный подход к решению практических задач в процессе моделирования изделия 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887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Межпредметные</a:t>
            </a:r>
            <a:r>
              <a:rPr lang="ru-RU" dirty="0" smtClean="0"/>
              <a:t> связи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Использование знаний из области черчения , геометрии, ИЗО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6068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Форма урока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/>
              <a:t>Групповая (Г)</a:t>
            </a:r>
          </a:p>
          <a:p>
            <a:r>
              <a:rPr lang="ru-RU" sz="3600" dirty="0" smtClean="0"/>
              <a:t>Индивидуальная (И)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484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урока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2132856"/>
            <a:ext cx="6400800" cy="3353545"/>
          </a:xfrm>
        </p:spPr>
        <p:txBody>
          <a:bodyPr/>
          <a:lstStyle/>
          <a:p>
            <a:r>
              <a:rPr lang="ru-RU" b="1" i="1" dirty="0"/>
              <a:t>Мотивационно-целевой </a:t>
            </a:r>
            <a:r>
              <a:rPr lang="ru-RU" b="1" i="1" dirty="0" smtClean="0"/>
              <a:t>этап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538718"/>
              </p:ext>
            </p:extLst>
          </p:nvPr>
        </p:nvGraphicFramePr>
        <p:xfrm>
          <a:off x="1115616" y="2564904"/>
          <a:ext cx="6696744" cy="30842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01989"/>
                <a:gridCol w="3394755"/>
              </a:tblGrid>
              <a:tr h="231718">
                <a:tc gridSpan="2">
                  <a:txBody>
                    <a:bodyPr/>
                    <a:lstStyle/>
                    <a:p>
                      <a:pPr algn="ctr">
                        <a:spcBef>
                          <a:spcPts val="140"/>
                        </a:spcBef>
                        <a:spcAft>
                          <a:spcPts val="140"/>
                        </a:spcAft>
                      </a:pPr>
                      <a:r>
                        <a:rPr lang="ru-RU" sz="1800" kern="50" dirty="0">
                          <a:effectLst/>
                        </a:rPr>
                        <a:t>Планируемые результаты</a:t>
                      </a:r>
                      <a:endParaRPr lang="ru-RU" sz="18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1718">
                <a:tc>
                  <a:txBody>
                    <a:bodyPr/>
                    <a:lstStyle/>
                    <a:p>
                      <a:pPr algn="ctr">
                        <a:spcBef>
                          <a:spcPts val="140"/>
                        </a:spcBef>
                        <a:spcAft>
                          <a:spcPts val="140"/>
                        </a:spcAft>
                      </a:pPr>
                      <a:r>
                        <a:rPr lang="ru-RU" sz="1400" kern="50" dirty="0">
                          <a:effectLst/>
                        </a:rPr>
                        <a:t>Предметные</a:t>
                      </a:r>
                      <a:endParaRPr lang="ru-RU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40"/>
                        </a:spcBef>
                        <a:spcAft>
                          <a:spcPts val="140"/>
                        </a:spcAft>
                      </a:pPr>
                      <a:r>
                        <a:rPr lang="ru-RU" sz="1400" kern="50">
                          <a:effectLst/>
                        </a:rPr>
                        <a:t>УУД</a:t>
                      </a:r>
                      <a:endParaRPr lang="ru-RU" sz="14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  <a:tr h="14807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4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50" dirty="0" smtClean="0">
                          <a:effectLst/>
                        </a:rPr>
                        <a:t>формирование понимания у учащихся связи выполнения домашнего задания  с предстоящей практической работой </a:t>
                      </a:r>
                      <a:endParaRPr lang="ru-RU" sz="14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ts val="1425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40"/>
                        </a:spcBef>
                        <a:spcAft>
                          <a:spcPts val="140"/>
                        </a:spcAft>
                      </a:pPr>
                      <a:r>
                        <a:rPr lang="ru-RU" sz="1400" kern="50" dirty="0">
                          <a:effectLst/>
                        </a:rPr>
                        <a:t>-положительный эмоциональный настрой на урок </a:t>
                      </a:r>
                    </a:p>
                    <a:p>
                      <a:pPr algn="ctr">
                        <a:spcBef>
                          <a:spcPts val="140"/>
                        </a:spcBef>
                        <a:spcAft>
                          <a:spcPts val="140"/>
                        </a:spcAft>
                      </a:pPr>
                      <a:r>
                        <a:rPr lang="ru-RU" sz="1400" kern="50" dirty="0">
                          <a:effectLst/>
                        </a:rPr>
                        <a:t>-помощь учителю в проверки явки на урок</a:t>
                      </a:r>
                    </a:p>
                    <a:p>
                      <a:pPr algn="ctr">
                        <a:spcBef>
                          <a:spcPts val="140"/>
                        </a:spcBef>
                        <a:spcAft>
                          <a:spcPts val="140"/>
                        </a:spcAft>
                      </a:pPr>
                      <a:r>
                        <a:rPr lang="ru-RU" sz="1400" kern="50" dirty="0">
                          <a:effectLst/>
                        </a:rPr>
                        <a:t>-активное слушание учителя</a:t>
                      </a:r>
                    </a:p>
                    <a:p>
                      <a:pPr algn="ctr">
                        <a:spcBef>
                          <a:spcPts val="140"/>
                        </a:spcBef>
                        <a:spcAft>
                          <a:spcPts val="140"/>
                        </a:spcAft>
                      </a:pPr>
                      <a:r>
                        <a:rPr lang="ru-RU" sz="1400" kern="50" dirty="0">
                          <a:effectLst/>
                        </a:rPr>
                        <a:t>-выдвижение предложений о теме урока</a:t>
                      </a:r>
                    </a:p>
                    <a:p>
                      <a:pPr algn="ctr">
                        <a:spcBef>
                          <a:spcPts val="140"/>
                        </a:spcBef>
                        <a:spcAft>
                          <a:spcPts val="14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  <a:tr h="983044">
                <a:tc>
                  <a:txBody>
                    <a:bodyPr/>
                    <a:lstStyle/>
                    <a:p>
                      <a:pPr algn="ctr">
                        <a:lnSpc>
                          <a:spcPts val="1425"/>
                        </a:lnSpc>
                        <a:spcAft>
                          <a:spcPts val="0"/>
                        </a:spcAft>
                      </a:pPr>
                      <a:endParaRPr lang="ru-RU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25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-повторение ранее изученного материала</a:t>
                      </a:r>
                    </a:p>
                    <a:p>
                      <a:pPr algn="ctr">
                        <a:lnSpc>
                          <a:spcPts val="1425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-контролируют правильность ответов учащихся</a:t>
                      </a:r>
                    </a:p>
                    <a:p>
                      <a:pPr algn="ctr">
                        <a:lnSpc>
                          <a:spcPts val="1425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-взаимоконтроль и внесение корректив в учебно-познавательную деятельность</a:t>
                      </a:r>
                      <a:endParaRPr lang="ru-RU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514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980728"/>
            <a:ext cx="6400800" cy="685800"/>
          </a:xfrm>
        </p:spPr>
        <p:txBody>
          <a:bodyPr/>
          <a:lstStyle/>
          <a:p>
            <a:r>
              <a:rPr lang="ru-RU" b="1" i="1" dirty="0"/>
              <a:t>Практический этап</a:t>
            </a:r>
            <a:r>
              <a:rPr lang="ru-RU" dirty="0"/>
              <a:t>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971600" y="1556792"/>
            <a:ext cx="7560840" cy="4248472"/>
          </a:xfrm>
        </p:spPr>
        <p:txBody>
          <a:bodyPr>
            <a:normAutofit fontScale="92500" lnSpcReduction="10000"/>
          </a:bodyPr>
          <a:lstStyle/>
          <a:p>
            <a:r>
              <a:rPr lang="ru-RU" sz="2600" dirty="0" smtClean="0"/>
              <a:t>Инструктаж по технике безопасности</a:t>
            </a:r>
          </a:p>
          <a:p>
            <a:pPr indent="0" algn="just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1. Работы по выжиганию проводить при наличии на рабочем месте вытяжной вентиляции или только в хорошо проветриваемом помещении.</a:t>
            </a:r>
          </a:p>
          <a:p>
            <a:pPr indent="0" algn="just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Электровыжигатель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включать только с разрешения учителя. Во время перерывов в работе не оставлять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электровыжигатель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включенным.</a:t>
            </a:r>
          </a:p>
          <a:p>
            <a:pPr indent="0" algn="just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3. Во время работы не наклоняться низко над изделием, сидеть прямо, дышать только носом.</a:t>
            </a:r>
          </a:p>
          <a:p>
            <a:pPr indent="0" algn="just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4. Чтобы не уставали глаза, каждые 15-20 минут делать небольшие перерывы для отдыха.</a:t>
            </a:r>
          </a:p>
          <a:p>
            <a:pPr indent="0" algn="just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5. Оберегать руки и одежду от  раскаленного наконечника.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58112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24744"/>
            <a:ext cx="7848872" cy="97383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Порядок технологических </a:t>
            </a:r>
            <a:r>
              <a:rPr lang="ru-RU" b="1" dirty="0" smtClean="0"/>
              <a:t>операций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259632" y="2924944"/>
            <a:ext cx="7344816" cy="453650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Выбрать заготовку</a:t>
            </a:r>
          </a:p>
          <a:p>
            <a:endParaRPr lang="ru-RU" sz="2400" dirty="0" smtClean="0"/>
          </a:p>
          <a:p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15003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63960" y="1628800"/>
            <a:ext cx="6248400" cy="1566862"/>
          </a:xfrm>
        </p:spPr>
        <p:txBody>
          <a:bodyPr>
            <a:normAutofit fontScale="70000" lnSpcReduction="20000"/>
          </a:bodyPr>
          <a:lstStyle/>
          <a:p>
            <a:r>
              <a:rPr lang="ru-RU" sz="5100" b="1" i="0" dirty="0">
                <a:solidFill>
                  <a:schemeClr val="tx1"/>
                </a:solidFill>
              </a:rPr>
              <a:t>Зачистить поверхность мелкозернистой шкуркой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060848"/>
            <a:ext cx="6048672" cy="397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4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326940"/>
            <a:ext cx="7560840" cy="4653880"/>
          </a:xfrm>
        </p:spPr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2200" b="1" dirty="0"/>
              <a:t>Закрепить рисунок с копировальной бумагой на поверхность </a:t>
            </a:r>
            <a:r>
              <a:rPr lang="ru-RU" sz="2200" b="1" dirty="0" smtClean="0"/>
              <a:t>изделия</a:t>
            </a:r>
            <a:endParaRPr lang="ru-RU" dirty="0"/>
          </a:p>
        </p:txBody>
      </p:sp>
      <p:pic>
        <p:nvPicPr>
          <p:cNvPr id="5122" name="Picture 2" descr="F:\DCIM\101NC1J1\DSC_23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48880"/>
            <a:ext cx="5544616" cy="371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4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700808"/>
            <a:ext cx="6400800" cy="234962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обвести контурным карандашом</a:t>
            </a:r>
            <a:br>
              <a:rPr lang="ru-RU" b="1" dirty="0"/>
            </a:br>
            <a:r>
              <a:rPr lang="ru-RU" b="1" dirty="0"/>
              <a:t>По скопированному рисунку </a:t>
            </a:r>
            <a:br>
              <a:rPr lang="ru-RU" b="1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564904"/>
            <a:ext cx="5084905" cy="3403945"/>
          </a:xfrm>
        </p:spPr>
      </p:pic>
    </p:spTree>
    <p:extLst>
      <p:ext uri="{BB962C8B-B14F-4D97-AF65-F5344CB8AC3E}">
        <p14:creationId xmlns:p14="http://schemas.microsoft.com/office/powerpoint/2010/main" val="134069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295400"/>
            <a:ext cx="7416824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Произвести выжигание</a:t>
            </a:r>
            <a:endParaRPr lang="ru-RU" b="1" dirty="0"/>
          </a:p>
        </p:txBody>
      </p:sp>
      <p:pic>
        <p:nvPicPr>
          <p:cNvPr id="6146" name="Picture 2" descr="F:\DCIM\101NC1J1\DSC_23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16832"/>
            <a:ext cx="5976664" cy="400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10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584776" cy="837456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Рефлексивно-оценочный этап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2060848"/>
            <a:ext cx="6984776" cy="3600400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 smtClean="0"/>
              <a:t>Учитель комментирует </a:t>
            </a:r>
            <a:r>
              <a:rPr lang="ru-RU" sz="2400" dirty="0"/>
              <a:t>и объясняет допущенные ошибки</a:t>
            </a:r>
            <a:r>
              <a:rPr lang="ru-RU" sz="2400" dirty="0" smtClean="0"/>
              <a:t>, демонстрируя </a:t>
            </a:r>
            <a:r>
              <a:rPr lang="ru-RU" sz="2400" dirty="0"/>
              <a:t>работы учеников . Акцентирует внимание на конечном результате работы </a:t>
            </a:r>
          </a:p>
          <a:p>
            <a:r>
              <a:rPr lang="ru-RU" sz="2400" dirty="0"/>
              <a:t>объективная и комментированная оценка результатов коллективного и индивидуального труда учащихся на уроке</a:t>
            </a:r>
          </a:p>
          <a:p>
            <a:r>
              <a:rPr lang="ru-RU" sz="2400" dirty="0"/>
              <a:t>-выставление отметок в классный журнал и в дневники учащихся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138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8195" name="Picture 3" descr="C:\Users\Андрей\Desktop\1345748708_12-1804201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16832"/>
            <a:ext cx="4680520" cy="351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27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108</TotalTime>
  <Words>678</Words>
  <Application>Microsoft Office PowerPoint</Application>
  <PresentationFormat>Экран (4:3)</PresentationFormat>
  <Paragraphs>91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Кутюр</vt:lpstr>
      <vt:lpstr>Урок по выжиганию ( 5 класс)</vt:lpstr>
      <vt:lpstr>I. ДИДАКТИЧЕСКОЕ ОБОСНОВАНИЕ УРОКА</vt:lpstr>
      <vt:lpstr>Личностные цели:</vt:lpstr>
      <vt:lpstr>Презентация PowerPoint</vt:lpstr>
      <vt:lpstr>Метапредметные цели</vt:lpstr>
      <vt:lpstr> Профориентационные цели: </vt:lpstr>
      <vt:lpstr>Методическое оснащение урока: </vt:lpstr>
      <vt:lpstr>Методы обучения: рассказ, беседа, фронтальный опрос, демонстрация наглядных пособий, работа с мультимедийными средствами, практические работы Тип урока: комбинированный Вид урока: урок-практикум </vt:lpstr>
      <vt:lpstr>Презентация PowerPoint</vt:lpstr>
      <vt:lpstr>Планируемые результаты</vt:lpstr>
      <vt:lpstr>Презентация PowerPoint</vt:lpstr>
      <vt:lpstr>Межпредметные связи</vt:lpstr>
      <vt:lpstr>Форма урока</vt:lpstr>
      <vt:lpstr>Этапы урока</vt:lpstr>
      <vt:lpstr>Практический этап </vt:lpstr>
      <vt:lpstr>Порядок технологических операций</vt:lpstr>
      <vt:lpstr>Презентация PowerPoint</vt:lpstr>
      <vt:lpstr> Закрепить рисунок с копировальной бумагой на поверхность изделия</vt:lpstr>
      <vt:lpstr>обвести контурным карандашом По скопированному рисунку   </vt:lpstr>
      <vt:lpstr>Произвести выжигание</vt:lpstr>
      <vt:lpstr>Рефлексивно-оценочный этап </vt:lpstr>
      <vt:lpstr>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по выжиганию ( 5 класс)</dc:title>
  <dc:creator>Андрей</dc:creator>
  <cp:lastModifiedBy>Андрей</cp:lastModifiedBy>
  <cp:revision>10</cp:revision>
  <dcterms:created xsi:type="dcterms:W3CDTF">2014-03-17T15:58:14Z</dcterms:created>
  <dcterms:modified xsi:type="dcterms:W3CDTF">2014-03-17T17:46:37Z</dcterms:modified>
</cp:coreProperties>
</file>