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0_74d99_69ec8fea_XX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9144000" cy="1828800"/>
          </a:xfrm>
          <a:prstGeom prst="rect">
            <a:avLst/>
          </a:prstGeom>
        </p:spPr>
      </p:pic>
      <p:pic>
        <p:nvPicPr>
          <p:cNvPr id="10" name="Рисунок 9" descr="0_74d99_69ec8fea_XX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-387424"/>
            <a:ext cx="9144000" cy="1828800"/>
          </a:xfrm>
          <a:prstGeom prst="rect">
            <a:avLst/>
          </a:prstGeom>
        </p:spPr>
      </p:pic>
      <p:pic>
        <p:nvPicPr>
          <p:cNvPr id="8" name="Рисунок 7" descr="0_74d99_69ec8fea_XX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3212976"/>
            <a:ext cx="9144000" cy="1828800"/>
          </a:xfrm>
          <a:prstGeom prst="rect">
            <a:avLst/>
          </a:prstGeom>
        </p:spPr>
      </p:pic>
      <p:pic>
        <p:nvPicPr>
          <p:cNvPr id="7" name="Рисунок 6" descr="0_74d99_69ec8fea_XXL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5029200"/>
            <a:ext cx="9144000" cy="1828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98DC7-4977-4DD1-B472-CBE4F2EF3C11}" type="datetimeFigureOut">
              <a:rPr lang="ru-RU" smtClean="0"/>
              <a:pPr/>
              <a:t>03.12.2012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E1C76-5F16-459B-A501-F688BFFC13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-214338"/>
            <a:ext cx="7358114" cy="3814789"/>
          </a:xfrm>
        </p:spPr>
        <p:txBody>
          <a:bodyPr>
            <a:normAutofit/>
          </a:bodyPr>
          <a:lstStyle/>
          <a:p>
            <a:r>
              <a:rPr lang="ru-RU" dirty="0" smtClean="0"/>
              <a:t>Урок  математики во 2 классе по теме :</a:t>
            </a:r>
            <a:br>
              <a:rPr lang="ru-RU" dirty="0" smtClean="0"/>
            </a:br>
            <a:r>
              <a:rPr lang="ru-RU" dirty="0" smtClean="0"/>
              <a:t> Письменное сложение двузначных  чисел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4357694"/>
            <a:ext cx="5500726" cy="207170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Презентацию  подготовила  учитель  начальных  классов Бабынина Л.В.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28794" y="1"/>
            <a:ext cx="628654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Запиши число в котором:</a:t>
            </a:r>
            <a:endParaRPr lang="ru-RU" sz="4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1097128"/>
            <a:ext cx="421484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ед. 1 </a:t>
            </a:r>
            <a:r>
              <a:rPr lang="ru-RU" sz="4400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дес</a:t>
            </a:r>
            <a:r>
              <a:rPr lang="ru-RU" sz="44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pPr algn="ctr"/>
            <a:r>
              <a:rPr lang="ru-RU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</a:t>
            </a:r>
            <a:r>
              <a:rPr lang="ru-RU" sz="4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дес</a:t>
            </a:r>
            <a:r>
              <a:rPr lang="ru-RU" sz="4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1 ед.</a:t>
            </a:r>
          </a:p>
          <a:p>
            <a:pPr algn="ctr"/>
            <a:r>
              <a:rPr lang="ru-RU" sz="44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ед. 7 </a:t>
            </a:r>
            <a:r>
              <a:rPr lang="ru-RU" sz="4400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дес</a:t>
            </a:r>
            <a:r>
              <a:rPr lang="ru-RU" sz="4400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44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220786"/>
            <a:ext cx="614366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Если 8 увеличить на 3</a:t>
            </a:r>
            <a:endParaRPr lang="ru-RU" sz="4400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0166" y="4071942"/>
            <a:ext cx="407196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Меньше 17 на 3</a:t>
            </a:r>
            <a:endParaRPr lang="ru-RU" sz="4400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4714884"/>
            <a:ext cx="571504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cap="none" spc="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Разность чисел 27и 10</a:t>
            </a:r>
            <a:endParaRPr lang="ru-RU" sz="4400" cap="none" spc="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81902" y="980728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57599" y="1628800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81902" y="2338711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77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021665" y="2955015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21665" y="3703642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44792" y="4365104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120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-285776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Реши  самостоятельно 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0166" y="1214422"/>
            <a:ext cx="1214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</a:t>
            </a:r>
            <a:r>
              <a:rPr lang="ru-RU" sz="4000" b="1" dirty="0" smtClean="0"/>
              <a:t>60</a:t>
            </a:r>
          </a:p>
          <a:p>
            <a:r>
              <a:rPr lang="ru-RU" sz="4000" b="1" dirty="0" smtClean="0"/>
              <a:t> + 25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86116" y="1214422"/>
            <a:ext cx="1285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44</a:t>
            </a:r>
          </a:p>
          <a:p>
            <a:r>
              <a:rPr lang="ru-RU" sz="4000" b="1" dirty="0" smtClean="0"/>
              <a:t>+ 32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14876" y="1214422"/>
            <a:ext cx="16430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 32</a:t>
            </a:r>
          </a:p>
          <a:p>
            <a:r>
              <a:rPr lang="ru-RU" sz="4000" b="1" dirty="0" smtClean="0"/>
              <a:t> + 36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500826" y="1214422"/>
            <a:ext cx="1428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51</a:t>
            </a:r>
          </a:p>
          <a:p>
            <a:r>
              <a:rPr lang="ru-RU" sz="4000" b="1" dirty="0" smtClean="0"/>
              <a:t>+ 27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00496" y="35716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1  уровень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1857356" y="2500306"/>
            <a:ext cx="857256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>
            <a:off x="3571868" y="2500306"/>
            <a:ext cx="785818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>
            <a:off x="5072066" y="2428868"/>
            <a:ext cx="928694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6786578" y="2428868"/>
            <a:ext cx="1000132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000232" y="2500306"/>
            <a:ext cx="928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85</a:t>
            </a:r>
            <a:endParaRPr lang="ru-RU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43306" y="2428868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76</a:t>
            </a:r>
            <a:endParaRPr lang="ru-RU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86380" y="242886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68</a:t>
            </a:r>
            <a:endParaRPr lang="ru-RU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858016" y="242886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78</a:t>
            </a:r>
            <a:endParaRPr lang="ru-RU" sz="4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500562" y="3214686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2  уровень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57356" y="4214818"/>
            <a:ext cx="12144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45</a:t>
            </a:r>
          </a:p>
          <a:p>
            <a:r>
              <a:rPr lang="ru-RU" sz="4000" b="1" dirty="0" smtClean="0"/>
              <a:t>+ 36 </a:t>
            </a:r>
            <a:endParaRPr lang="ru-RU" sz="4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500430" y="4143380"/>
            <a:ext cx="1428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sz="4000" b="1" dirty="0" smtClean="0"/>
              <a:t>37 </a:t>
            </a:r>
          </a:p>
          <a:p>
            <a:r>
              <a:rPr lang="ru-RU" sz="4000" b="1" dirty="0" smtClean="0"/>
              <a:t>+ 29</a:t>
            </a:r>
            <a:endParaRPr lang="ru-RU" sz="4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143504" y="4143380"/>
            <a:ext cx="1428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sz="4000" b="1" dirty="0" smtClean="0"/>
              <a:t>64 </a:t>
            </a:r>
          </a:p>
          <a:p>
            <a:r>
              <a:rPr lang="ru-RU" sz="4000" b="1" dirty="0" smtClean="0"/>
              <a:t>+ 17</a:t>
            </a:r>
            <a:endParaRPr lang="ru-RU" sz="4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86578" y="4143380"/>
            <a:ext cx="1285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55</a:t>
            </a:r>
          </a:p>
          <a:p>
            <a:r>
              <a:rPr lang="ru-RU" sz="4000" b="1" dirty="0" smtClean="0"/>
              <a:t>+ 25</a:t>
            </a:r>
            <a:endParaRPr lang="ru-RU" sz="4000" b="1" dirty="0"/>
          </a:p>
        </p:txBody>
      </p:sp>
      <p:sp>
        <p:nvSpPr>
          <p:cNvPr id="21" name="Минус 20"/>
          <p:cNvSpPr/>
          <p:nvPr/>
        </p:nvSpPr>
        <p:spPr>
          <a:xfrm>
            <a:off x="2071670" y="5500702"/>
            <a:ext cx="928694" cy="14287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инус 21"/>
          <p:cNvSpPr/>
          <p:nvPr/>
        </p:nvSpPr>
        <p:spPr>
          <a:xfrm>
            <a:off x="3714744" y="5429264"/>
            <a:ext cx="857256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Минус 22"/>
          <p:cNvSpPr/>
          <p:nvPr/>
        </p:nvSpPr>
        <p:spPr>
          <a:xfrm>
            <a:off x="5357818" y="5429264"/>
            <a:ext cx="785818" cy="7143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Минус 23"/>
          <p:cNvSpPr/>
          <p:nvPr/>
        </p:nvSpPr>
        <p:spPr>
          <a:xfrm>
            <a:off x="7215206" y="5357826"/>
            <a:ext cx="571504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285984" y="557214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81</a:t>
            </a:r>
            <a:endParaRPr lang="ru-RU" sz="4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57620" y="5429264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66</a:t>
            </a:r>
            <a:endParaRPr lang="ru-RU" sz="4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00694" y="5429264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81</a:t>
            </a:r>
            <a:endParaRPr lang="ru-RU" sz="4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215206" y="5286388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80</a:t>
            </a:r>
            <a:endParaRPr lang="ru-RU" sz="4000" b="1" dirty="0"/>
          </a:p>
        </p:txBody>
      </p:sp>
      <p:pic>
        <p:nvPicPr>
          <p:cNvPr id="29" name="Picture 11" descr="c92ee0d26e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571744"/>
            <a:ext cx="981067" cy="928694"/>
          </a:xfrm>
          <a:prstGeom prst="rect">
            <a:avLst/>
          </a:prstGeom>
          <a:noFill/>
        </p:spPr>
      </p:pic>
      <p:pic>
        <p:nvPicPr>
          <p:cNvPr id="30" name="Picture 11" descr="c92ee0d26e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500306"/>
            <a:ext cx="981067" cy="928694"/>
          </a:xfrm>
          <a:prstGeom prst="rect">
            <a:avLst/>
          </a:prstGeom>
          <a:noFill/>
        </p:spPr>
      </p:pic>
      <p:pic>
        <p:nvPicPr>
          <p:cNvPr id="31" name="Picture 11" descr="c92ee0d26e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500306"/>
            <a:ext cx="981067" cy="785818"/>
          </a:xfrm>
          <a:prstGeom prst="rect">
            <a:avLst/>
          </a:prstGeom>
          <a:noFill/>
        </p:spPr>
      </p:pic>
      <p:pic>
        <p:nvPicPr>
          <p:cNvPr id="32" name="Picture 11" descr="c92ee0d26e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2500306"/>
            <a:ext cx="830134" cy="1000132"/>
          </a:xfrm>
          <a:prstGeom prst="rect">
            <a:avLst/>
          </a:prstGeom>
          <a:noFill/>
        </p:spPr>
      </p:pic>
      <p:pic>
        <p:nvPicPr>
          <p:cNvPr id="34" name="Picture 2" descr="http://rosinka21.kolokolchik86.caduk.ru/images/rainbow15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402" r="26799" b="78724"/>
          <a:stretch/>
        </p:blipFill>
        <p:spPr bwMode="auto">
          <a:xfrm>
            <a:off x="6715140" y="5191137"/>
            <a:ext cx="1428760" cy="952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http://rosinka21.kolokolchik86.caduk.ru/images/rainbow15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402" r="26799" b="78724"/>
          <a:stretch/>
        </p:blipFill>
        <p:spPr bwMode="auto">
          <a:xfrm>
            <a:off x="5072066" y="5357826"/>
            <a:ext cx="1301831" cy="7858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rosinka21.kolokolchik86.caduk.ru/images/rainbow15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402" r="26799" b="78724"/>
          <a:stretch/>
        </p:blipFill>
        <p:spPr bwMode="auto">
          <a:xfrm>
            <a:off x="3500430" y="5357826"/>
            <a:ext cx="1301831" cy="7858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http://rosinka21.kolokolchik86.caduk.ru/images/rainbow15.g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402" r="26799" b="78724"/>
          <a:stretch/>
        </p:blipFill>
        <p:spPr bwMode="auto">
          <a:xfrm>
            <a:off x="1785918" y="5429264"/>
            <a:ext cx="1301831" cy="7858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-285776"/>
            <a:ext cx="614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Задача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571480"/>
            <a:ext cx="75723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На  школьном  участке  работали  12  мальчиков  и  13 девочек .   16  человек  копали  грядки  ,  а  остальные  окапывали  деревья . На  сколько  больше  человек  копали  грядки , чем  окапывали  деревья ?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0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Работали   -  12  м .  И  13  д. 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14480" y="642918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Копали -  16 чел. 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1214422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Окапывали - ? </a:t>
            </a:r>
            <a:r>
              <a:rPr lang="ru-RU" sz="4000" b="1" dirty="0" smtClean="0"/>
              <a:t>ч</a:t>
            </a:r>
            <a:r>
              <a:rPr lang="ru-RU" sz="4000" b="1" dirty="0" smtClean="0"/>
              <a:t>ел. </a:t>
            </a:r>
            <a:endParaRPr lang="ru-RU" sz="4000" b="1" dirty="0"/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6072198" y="785794"/>
            <a:ext cx="785818" cy="107157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0892" y="928670"/>
            <a:ext cx="2143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</a:t>
            </a:r>
            <a:r>
              <a:rPr lang="ru-RU" sz="2800" b="1" dirty="0" smtClean="0"/>
              <a:t>а  ?  чел . б. 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43108" y="1928802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Решение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2643182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1)  12 + 13 = 25 ( чел. ) - работали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14414" y="3286124"/>
            <a:ext cx="7929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2 ) 25 – 16 = 9 ( чел . ) - окапывали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14414" y="4000504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3 ) 16 – 9 = 7 ( чел . ) - разность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28728" y="5143512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Ответ : на  7  человек  больше .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0364" y="-21433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Переведи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14480" y="500042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2 дм 8 см = ….см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71604" y="1214422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80  см = ….дм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43042" y="1928802"/>
            <a:ext cx="521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5м = …….см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71604" y="2643182"/>
            <a:ext cx="5000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800 см = …..м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3357562"/>
            <a:ext cx="5214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300 к . = …</a:t>
            </a:r>
            <a:r>
              <a:rPr lang="ru-RU" sz="4000" b="1" dirty="0" err="1" smtClean="0"/>
              <a:t>грн</a:t>
            </a:r>
            <a:r>
              <a:rPr lang="ru-RU" sz="4000" b="1" dirty="0" smtClean="0"/>
              <a:t>.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500166" y="4071942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4 </a:t>
            </a:r>
            <a:r>
              <a:rPr lang="ru-RU" sz="4000" b="1" dirty="0" err="1" smtClean="0"/>
              <a:t>грн</a:t>
            </a:r>
            <a:r>
              <a:rPr lang="ru-RU" sz="4000" b="1" dirty="0" smtClean="0"/>
              <a:t>. = ……к.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86248" y="428604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28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0430" y="1142984"/>
            <a:ext cx="500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8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14612" y="1857364"/>
            <a:ext cx="1143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500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43306" y="2571744"/>
            <a:ext cx="428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8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00430" y="3286124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3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71802" y="4000504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400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357166"/>
            <a:ext cx="8358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Реши  самостоятельно    с. 78 № 432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71538" y="2357430"/>
            <a:ext cx="8072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Дом . </a:t>
            </a:r>
            <a:r>
              <a:rPr lang="ru-RU" sz="4000" b="1" dirty="0" smtClean="0"/>
              <a:t>з</a:t>
            </a:r>
            <a:r>
              <a:rPr lang="ru-RU" sz="4000" b="1" dirty="0" smtClean="0"/>
              <a:t>ад.  с. </a:t>
            </a:r>
            <a:r>
              <a:rPr lang="ru-RU" sz="4000" b="1" smtClean="0"/>
              <a:t>79  № </a:t>
            </a:r>
            <a:r>
              <a:rPr lang="ru-RU" sz="4000" b="1" dirty="0" smtClean="0"/>
              <a:t>437    №  438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270</Words>
  <Application>Microsoft Office PowerPoint</Application>
  <PresentationFormat>Экран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Урок  математики во 2 классе по теме :  Письменное сложение двузначных  чисел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oxana</dc:creator>
  <cp:lastModifiedBy>User</cp:lastModifiedBy>
  <cp:revision>10</cp:revision>
  <dcterms:created xsi:type="dcterms:W3CDTF">2012-02-13T15:21:59Z</dcterms:created>
  <dcterms:modified xsi:type="dcterms:W3CDTF">2012-12-03T17:20:28Z</dcterms:modified>
</cp:coreProperties>
</file>