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9" r:id="rId4"/>
    <p:sldId id="260" r:id="rId5"/>
    <p:sldId id="261" r:id="rId6"/>
    <p:sldId id="277" r:id="rId7"/>
    <p:sldId id="283" r:id="rId8"/>
    <p:sldId id="262" r:id="rId9"/>
    <p:sldId id="263" r:id="rId10"/>
    <p:sldId id="264" r:id="rId11"/>
    <p:sldId id="265" r:id="rId12"/>
    <p:sldId id="270" r:id="rId13"/>
    <p:sldId id="267" r:id="rId14"/>
    <p:sldId id="268" r:id="rId15"/>
    <p:sldId id="266" r:id="rId16"/>
    <p:sldId id="271" r:id="rId17"/>
    <p:sldId id="281" r:id="rId18"/>
    <p:sldId id="272" r:id="rId19"/>
    <p:sldId id="273" r:id="rId20"/>
    <p:sldId id="284" r:id="rId21"/>
    <p:sldId id="274" r:id="rId22"/>
    <p:sldId id="275" r:id="rId23"/>
    <p:sldId id="280" r:id="rId24"/>
    <p:sldId id="282" r:id="rId25"/>
    <p:sldId id="276" r:id="rId26"/>
    <p:sldId id="279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Сандугаш" initials="С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0E5E"/>
    <a:srgbClr val="00506C"/>
    <a:srgbClr val="0033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50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2B8728-4241-42A4-AE52-792FA9BBB618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14798A-F293-4391-A7B3-10EB628D0D0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s45.radikal.ru/i109/0810/e1/3f0610f33621.gif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gif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7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gif"/><Relationship Id="rId4" Type="http://schemas.openxmlformats.org/officeDocument/2006/relationships/hyperlink" Target="http://s45.radikal.ru/i109/0810/e1/3f0610f33621.gif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gif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2.gif"/><Relationship Id="rId7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gif"/><Relationship Id="rId5" Type="http://schemas.openxmlformats.org/officeDocument/2006/relationships/image" Target="../media/image22.gif"/><Relationship Id="rId10" Type="http://schemas.openxmlformats.org/officeDocument/2006/relationships/image" Target="../media/image26.png"/><Relationship Id="rId4" Type="http://schemas.openxmlformats.org/officeDocument/2006/relationships/image" Target="../media/image13.gif"/><Relationship Id="rId9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57;&#1072;&#1085;&#1076;&#1091;&#1075;&#1072;&#1096;\Desktop\&#1045;&#1089;&#1083;&#1080;%20&#1042;&#1077;&#1089;&#1077;&#1083;&#1086;%20&#1046;&#1080;&#1074;&#1077;&#1090;&#1089;&#1103;,%20&#1044;&#1077;&#1083;&#1072;&#1081;%20&#1058;&#1072;&#1082;%20-%20&#1055;&#1077;&#1089;&#1085;&#1080;%20&#1044;&#1083;&#1103;%20&#1044;&#1077;&#1090;&#1077;&#1081;%20.tv.mp4" TargetMode="Externa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57;&#1072;&#1085;&#1076;&#1091;&#1075;&#1072;&#1096;\Desktop\Downloads\16916821_423417324677590_7291075609118113792_n.mp4" TargetMode="External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dient_al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rgbClr val="0099FF"/>
            </a:solidFill>
          </a:ln>
        </p:spPr>
      </p:pic>
      <p:pic>
        <p:nvPicPr>
          <p:cNvPr id="6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85728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1857364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26" y="0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2714620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2428868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428604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4000504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4429132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1428736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3214686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4714884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571744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29500" y="4643446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0" y="214290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00892" y="285728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78" y="2143116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2724128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2800" y="2876528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4500570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4643446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357166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500042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4000504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1785926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3786190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4357694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3286124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1214422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15140" y="4643446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3357562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Прямоугольник 37"/>
          <p:cNvSpPr/>
          <p:nvPr/>
        </p:nvSpPr>
        <p:spPr>
          <a:xfrm>
            <a:off x="0" y="642918"/>
            <a:ext cx="9144000" cy="48577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200" b="1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kk-KZ" sz="4000" b="1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Байдашева Бақтыгүл Жолдыбаевна</a:t>
            </a:r>
            <a:endParaRPr lang="ru-RU" sz="4000" b="1" i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400" b="1" i="1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бастауыш</a:t>
            </a:r>
            <a:r>
              <a:rPr lang="ru-RU" sz="4400" b="1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i="1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сынып</a:t>
            </a:r>
            <a:r>
              <a:rPr lang="ru-RU" sz="4400" b="1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i="1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мұғалімі</a:t>
            </a:r>
            <a:endParaRPr lang="ru-RU" sz="4400" b="1" i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400" b="1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1 «Д» </a:t>
            </a:r>
            <a:r>
              <a:rPr lang="ru-RU" sz="4400" b="1" i="1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сынып</a:t>
            </a:r>
            <a:endParaRPr lang="ru-RU" sz="4400" b="1" i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4400" b="1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Жаратылыстану</a:t>
            </a:r>
            <a:endParaRPr lang="ru-RU" sz="4400" b="1" i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Gradient_al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rgbClr val="0099FF"/>
            </a:solidFill>
          </a:ln>
        </p:spPr>
      </p:pic>
      <p:pic>
        <p:nvPicPr>
          <p:cNvPr id="5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3286124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58" y="1500174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26" y="1857364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8" y="0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6" y="0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214290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643314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000240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357166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4714884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2714620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786322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4500570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9454" y="4643446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3714752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642918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500042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68" y="357166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2357430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2357430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29500" y="3500438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1285860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12" y="3143248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95574" y="3438524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44" y="5121275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3357562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4929198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4714884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4286256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29500" y="3000372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26" y="214290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1785926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3000372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57222" y="4786322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60" y="4643446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4" y="1285860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285728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428736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2" descr="D:\ФОТО  С ДЕТЬМИ\РИСУНКИ\open-book-with-inkwell-and-pen-dictionary-pixmac-image-44741519.jpg"/>
          <p:cNvPicPr>
            <a:picLocks noChangeAspect="1" noChangeArrowheads="1"/>
          </p:cNvPicPr>
          <p:nvPr/>
        </p:nvPicPr>
        <p:blipFill>
          <a:blip r:embed="rId4" cstate="print"/>
          <a:srcRect b="892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Прямоугольник 44"/>
          <p:cNvSpPr/>
          <p:nvPr/>
        </p:nvSpPr>
        <p:spPr>
          <a:xfrm>
            <a:off x="0" y="285728"/>
            <a:ext cx="9144000" cy="65722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  <a:defRPr/>
            </a:pPr>
            <a:r>
              <a:rPr lang="kk-KZ" sz="3600" b="1" dirty="0" smtClean="0">
                <a:solidFill>
                  <a:srgbClr val="FF0000"/>
                </a:solidFill>
              </a:rPr>
              <a:t>Сабақта жоспарланған іс-әрекет</a:t>
            </a:r>
            <a:endParaRPr lang="kk-KZ" sz="600" b="1" dirty="0" smtClean="0">
              <a:solidFill>
                <a:srgbClr val="FF0000"/>
              </a:solidFill>
            </a:endParaRPr>
          </a:p>
          <a:p>
            <a:pPr marL="1371600" lvl="0" indent="-1371600">
              <a:lnSpc>
                <a:spcPct val="120000"/>
              </a:lnSpc>
              <a:spcBef>
                <a:spcPct val="0"/>
              </a:spcBef>
              <a:defRPr/>
            </a:pPr>
            <a:r>
              <a:rPr lang="kk-KZ" sz="600" b="1" dirty="0" smtClean="0">
                <a:solidFill>
                  <a:srgbClr val="FF0000"/>
                </a:solidFill>
              </a:rPr>
              <a:t>                                     </a:t>
            </a:r>
            <a:r>
              <a:rPr lang="kk-KZ" sz="3600" b="1" dirty="0" smtClean="0">
                <a:solidFill>
                  <a:srgbClr val="7030A0"/>
                </a:solidFill>
              </a:rPr>
              <a:t>Көңілді шеңбер                                                   </a:t>
            </a:r>
            <a:r>
              <a:rPr lang="kk-KZ" sz="36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</a:p>
          <a:p>
            <a:pPr marL="1371600" lvl="0" indent="-1371600">
              <a:lnSpc>
                <a:spcPct val="120000"/>
              </a:lnSpc>
              <a:spcBef>
                <a:spcPct val="0"/>
              </a:spcBef>
              <a:defRPr/>
            </a:pPr>
            <a:r>
              <a:rPr lang="kk-KZ" sz="3600" b="1" dirty="0" smtClean="0">
                <a:solidFill>
                  <a:schemeClr val="accent1"/>
                </a:solidFill>
              </a:rPr>
              <a:t>      </a:t>
            </a:r>
            <a:r>
              <a:rPr lang="kk-KZ" sz="3600" b="1" dirty="0" smtClean="0">
                <a:solidFill>
                  <a:srgbClr val="002060"/>
                </a:solidFill>
              </a:rPr>
              <a:t>Миға шабуыл</a:t>
            </a:r>
          </a:p>
          <a:p>
            <a:pPr marL="1371600" lvl="0" indent="-1371600">
              <a:lnSpc>
                <a:spcPct val="120000"/>
              </a:lnSpc>
              <a:spcBef>
                <a:spcPct val="0"/>
              </a:spcBef>
              <a:defRPr/>
            </a:pPr>
            <a:r>
              <a:rPr lang="kk-KZ" sz="3600" b="1" dirty="0" smtClean="0">
                <a:solidFill>
                  <a:srgbClr val="FF0000"/>
                </a:solidFill>
              </a:rPr>
              <a:t>      Постер қорғау</a:t>
            </a:r>
          </a:p>
          <a:p>
            <a:pPr marL="1371600" lvl="0" indent="-1371600">
              <a:lnSpc>
                <a:spcPct val="120000"/>
              </a:lnSpc>
              <a:spcBef>
                <a:spcPct val="0"/>
              </a:spcBef>
              <a:defRPr/>
            </a:pPr>
            <a:r>
              <a:rPr lang="kk-KZ" sz="3600" b="1" dirty="0" smtClean="0">
                <a:solidFill>
                  <a:schemeClr val="accent1">
                    <a:satMod val="150000"/>
                  </a:schemeClr>
                </a:solidFill>
              </a:rPr>
              <a:t>      </a:t>
            </a:r>
            <a:r>
              <a:rPr lang="kk-KZ" sz="3600" b="1" dirty="0" smtClean="0">
                <a:solidFill>
                  <a:srgbClr val="00B050"/>
                </a:solidFill>
              </a:rPr>
              <a:t>Топтық жұмыс</a:t>
            </a:r>
          </a:p>
          <a:p>
            <a:pPr marL="1371600" lvl="0" indent="-1371600">
              <a:lnSpc>
                <a:spcPct val="120000"/>
              </a:lnSpc>
              <a:spcBef>
                <a:spcPct val="0"/>
              </a:spcBef>
              <a:defRPr/>
            </a:pPr>
            <a:r>
              <a:rPr lang="kk-KZ" sz="3600" b="1" dirty="0" smtClean="0">
                <a:solidFill>
                  <a:srgbClr val="002060"/>
                </a:solidFill>
              </a:rPr>
              <a:t>       </a:t>
            </a:r>
            <a:r>
              <a:rPr lang="kk-KZ" sz="3600" b="1" smtClean="0">
                <a:solidFill>
                  <a:srgbClr val="002060"/>
                </a:solidFill>
              </a:rPr>
              <a:t>Үш тілділік</a:t>
            </a:r>
            <a:endParaRPr lang="kk-KZ" sz="3600" b="1" dirty="0" smtClean="0">
              <a:solidFill>
                <a:srgbClr val="00B0F0"/>
              </a:solidFill>
            </a:endParaRPr>
          </a:p>
          <a:p>
            <a:pPr marL="1371600" lvl="0" indent="-1371600">
              <a:lnSpc>
                <a:spcPct val="120000"/>
              </a:lnSpc>
              <a:spcBef>
                <a:spcPct val="0"/>
              </a:spcBef>
              <a:defRPr/>
            </a:pPr>
            <a:r>
              <a:rPr lang="kk-KZ" sz="3600" b="1" dirty="0" smtClean="0">
                <a:solidFill>
                  <a:srgbClr val="C00000"/>
                </a:solidFill>
              </a:rPr>
              <a:t>       Өздік жұмыс </a:t>
            </a:r>
          </a:p>
          <a:p>
            <a:pPr marL="1371600" lvl="0" indent="-1371600">
              <a:lnSpc>
                <a:spcPct val="120000"/>
              </a:lnSpc>
              <a:spcBef>
                <a:spcPct val="0"/>
              </a:spcBef>
              <a:defRPr/>
            </a:pPr>
            <a:r>
              <a:rPr lang="kk-KZ" sz="3600" b="1" dirty="0" smtClean="0">
                <a:solidFill>
                  <a:schemeClr val="accent1">
                    <a:satMod val="150000"/>
                  </a:schemeClr>
                </a:solidFill>
              </a:rPr>
              <a:t>        </a:t>
            </a:r>
            <a:r>
              <a:rPr lang="kk-KZ" sz="3600" b="1" dirty="0" smtClean="0">
                <a:solidFill>
                  <a:srgbClr val="C00000"/>
                </a:solidFill>
              </a:rPr>
              <a:t>Рефлексия</a:t>
            </a:r>
            <a:endParaRPr lang="ru-RU" sz="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i.ytimg.com/vi/hpHlTzuAnpk/maxresdefaul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71022" cy="6858000"/>
          </a:xfrm>
          <a:prstGeom prst="rect">
            <a:avLst/>
          </a:prstGeom>
          <a:noFill/>
        </p:spPr>
      </p:pic>
      <p:pic>
        <p:nvPicPr>
          <p:cNvPr id="5" name="Picture 4" descr="Картинка 130 из 427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1156544">
            <a:off x="-186643" y="155082"/>
            <a:ext cx="3082318" cy="2422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D:\КНИГИ\knigi-96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702" y="4714884"/>
            <a:ext cx="2678121" cy="135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C:\Users\userXP\AppData\Local\Temp\Rar$DI04.482\ornament-20.gif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4" y="6296025"/>
            <a:ext cx="381000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C:\Users\userXP\AppData\Local\Temp\Rar$DI04.482\ornament-20.gif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48" y="6296025"/>
            <a:ext cx="381000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214414" y="0"/>
            <a:ext cx="8072494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32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Шаттық  шеңбері:           </a:t>
            </a:r>
            <a:endParaRPr lang="ru-RU" sz="32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</a:t>
            </a:r>
            <a:r>
              <a:rPr lang="kk-KZ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Шаттық шеңберінде тұрып оқушылар                     киіз үйді құрайды  және                                             түстермен топқа бөлінеді. 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32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Топқа бөліну</a:t>
            </a:r>
          </a:p>
          <a:p>
            <a:pPr lvl="0" algn="ctr" eaLnBrk="0" hangingPunct="0"/>
            <a:r>
              <a:rPr lang="kk-KZ" sz="28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Әр топ басшысы тұрып өз топтарының</a:t>
            </a:r>
          </a:p>
          <a:p>
            <a:pPr lvl="0" algn="ctr" eaLnBrk="0" hangingPunct="0"/>
            <a:r>
              <a:rPr lang="kk-KZ" sz="28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қазақша-орысша-ағылшыншасын айтады.</a:t>
            </a:r>
            <a:endParaRPr lang="kk-KZ" sz="4400" dirty="0" smtClean="0"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28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І-топ:  Күн- Солнце-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28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ІІ-топ:  Ай- Луна-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28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ІІІ- топ: Жұлдыз- Звезда-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2800" dirty="0" smtClean="0">
                <a:latin typeface="Calibri" pitchFamily="34" charset="0"/>
                <a:cs typeface="Times New Roman" pitchFamily="18" charset="0"/>
              </a:rPr>
              <a:t>І</a:t>
            </a:r>
            <a:r>
              <a:rPr lang="en-US" sz="2800" dirty="0" smtClean="0">
                <a:latin typeface="Calibri" pitchFamily="34" charset="0"/>
                <a:cs typeface="Times New Roman" pitchFamily="18" charset="0"/>
              </a:rPr>
              <a:t>V-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топ</a:t>
            </a:r>
            <a:r>
              <a:rPr lang="kk-KZ" sz="2800" dirty="0" smtClean="0">
                <a:latin typeface="Calibri" pitchFamily="34" charset="0"/>
                <a:cs typeface="Times New Roman" pitchFamily="18" charset="0"/>
              </a:rPr>
              <a:t>: Найзағай- Молния-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Documents and Settings\User\Мои документы\377969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"/>
            <a:ext cx="9144000" cy="6858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0" y="0"/>
            <a:ext cx="9144000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/>
              <a:t>         </a:t>
            </a:r>
            <a:r>
              <a:rPr lang="ru-RU" sz="4000" b="1" dirty="0" err="1" smtClean="0"/>
              <a:t>Миға шабуыл</a:t>
            </a:r>
            <a:r>
              <a:rPr lang="ru-RU" sz="4000" b="1" dirty="0" smtClean="0"/>
              <a:t>: </a:t>
            </a:r>
          </a:p>
          <a:p>
            <a:pPr algn="ctr"/>
            <a:r>
              <a:rPr lang="ru-RU" sz="2400" b="1" dirty="0" smtClean="0"/>
              <a:t>1-топ. «</a:t>
            </a:r>
            <a:r>
              <a:rPr lang="kk-KZ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Күн”</a:t>
            </a:r>
            <a:endParaRPr lang="ru-RU" sz="2400" b="1" dirty="0" smtClean="0"/>
          </a:p>
          <a:p>
            <a:r>
              <a:rPr lang="ru-RU" sz="2400" dirty="0" smtClean="0"/>
              <a:t>  </a:t>
            </a:r>
            <a:r>
              <a:rPr lang="ru-RU" sz="2200" dirty="0" err="1" smtClean="0"/>
              <a:t>1.Жылқының,түйенің сүтінен қандай өнім алынады</a:t>
            </a:r>
            <a:r>
              <a:rPr lang="ru-RU" sz="2200" dirty="0" smtClean="0"/>
              <a:t>?</a:t>
            </a:r>
          </a:p>
          <a:p>
            <a:r>
              <a:rPr lang="kk-KZ" sz="2200" dirty="0" smtClean="0"/>
              <a:t>  2.Аяқтың бөліктерін ата</a:t>
            </a:r>
          </a:p>
          <a:p>
            <a:r>
              <a:rPr lang="kk-KZ" sz="2200" dirty="0" smtClean="0"/>
              <a:t>  3.Қозғалыс дегеніміз-бұл...</a:t>
            </a:r>
            <a:endParaRPr lang="ru-RU" sz="2200" dirty="0" smtClean="0"/>
          </a:p>
          <a:p>
            <a:pPr algn="ctr"/>
            <a:r>
              <a:rPr lang="ru-RU" sz="2200" b="1" dirty="0" smtClean="0"/>
              <a:t>2-топ. «</a:t>
            </a:r>
            <a:r>
              <a:rPr lang="kk-KZ" sz="2400" b="1" dirty="0" smtClean="0">
                <a:cs typeface="Times New Roman" pitchFamily="18" charset="0"/>
              </a:rPr>
              <a:t>Ай”</a:t>
            </a:r>
            <a:endParaRPr lang="ru-RU" sz="2200" b="1" dirty="0" smtClean="0"/>
          </a:p>
          <a:p>
            <a:r>
              <a:rPr lang="kk-KZ" sz="2200" dirty="0" smtClean="0"/>
              <a:t>1.Заттар ненің әсерінен қозғалады?</a:t>
            </a:r>
          </a:p>
          <a:p>
            <a:r>
              <a:rPr lang="kk-KZ" sz="2200" dirty="0" smtClean="0"/>
              <a:t>2.Астрономия нені зерттейді?</a:t>
            </a:r>
          </a:p>
          <a:p>
            <a:r>
              <a:rPr lang="kk-KZ" sz="2200" dirty="0" smtClean="0"/>
              <a:t>3.Магниттің  қасиеттері.</a:t>
            </a:r>
            <a:endParaRPr lang="ru-RU" sz="2200" dirty="0" smtClean="0"/>
          </a:p>
          <a:p>
            <a:pPr algn="ctr"/>
            <a:r>
              <a:rPr lang="ru-RU" sz="2200" b="1" dirty="0" smtClean="0"/>
              <a:t>             3-топ. «</a:t>
            </a:r>
            <a:r>
              <a:rPr lang="kk-KZ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Жұлдыз</a:t>
            </a:r>
            <a:r>
              <a:rPr lang="ru-RU" sz="2200" b="1" dirty="0" smtClean="0"/>
              <a:t>»</a:t>
            </a:r>
          </a:p>
          <a:p>
            <a:r>
              <a:rPr lang="kk-KZ" sz="2200" dirty="0" smtClean="0"/>
              <a:t>1.Алғаш рет ғарышты зерттеген ғалым кім?</a:t>
            </a:r>
          </a:p>
          <a:p>
            <a:r>
              <a:rPr lang="kk-KZ" sz="2200" dirty="0" smtClean="0"/>
              <a:t>2.Зымыранды ұшыратын орын</a:t>
            </a:r>
          </a:p>
          <a:p>
            <a:r>
              <a:rPr lang="kk-KZ" sz="2200" dirty="0" smtClean="0"/>
              <a:t>3.Қандай электр құралдары тоқ көзіне жалғанбай жұмыс істей алады?</a:t>
            </a:r>
          </a:p>
          <a:p>
            <a:pPr algn="ctr"/>
            <a:r>
              <a:rPr lang="kk-KZ" sz="2200" b="1" dirty="0" smtClean="0"/>
              <a:t>4-топ. “</a:t>
            </a:r>
            <a:r>
              <a:rPr lang="kk-KZ" sz="2400" b="1" dirty="0" smtClean="0">
                <a:latin typeface="Calibri" pitchFamily="34" charset="0"/>
                <a:cs typeface="Times New Roman" pitchFamily="18" charset="0"/>
              </a:rPr>
              <a:t>Найзағай</a:t>
            </a:r>
            <a:r>
              <a:rPr lang="kk-KZ" sz="2200" b="1" dirty="0" smtClean="0"/>
              <a:t>”</a:t>
            </a:r>
          </a:p>
          <a:p>
            <a:r>
              <a:rPr lang="kk-KZ" sz="2200" dirty="0" smtClean="0"/>
              <a:t> 1.Өсімдік бөліктерін ата</a:t>
            </a:r>
          </a:p>
          <a:p>
            <a:r>
              <a:rPr lang="kk-KZ" sz="2200" dirty="0" smtClean="0"/>
              <a:t> 2.Өсімдіктерді неге тірі ағзалар деп атайды?</a:t>
            </a:r>
          </a:p>
          <a:p>
            <a:r>
              <a:rPr lang="kk-KZ" sz="2200" dirty="0" smtClean="0"/>
              <a:t> 3.Күн тәртібі дегеніміз не?</a:t>
            </a:r>
            <a:endParaRPr lang="ru-RU" sz="2200" dirty="0" smtClean="0"/>
          </a:p>
          <a:p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7752" y="0"/>
            <a:ext cx="4286248" cy="32146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https://i.ytimg.com/vi/hpHlTzuAnpk/maxresdefaul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271022" cy="6858000"/>
          </a:xfrm>
          <a:prstGeom prst="rect">
            <a:avLst/>
          </a:prstGeom>
          <a:noFill/>
        </p:spPr>
      </p:pic>
      <p:pic>
        <p:nvPicPr>
          <p:cNvPr id="6" name="Picture 4" descr="Картинка 130 из 427">
            <a:hlinkClick r:id="rId4"/>
          </p:cNvPr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-1156544">
            <a:off x="-186643" y="155082"/>
            <a:ext cx="3082318" cy="2422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D:\КНИГИ\knigi-96.gif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702" y="4714884"/>
            <a:ext cx="2678121" cy="135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C:\Users\userXP\AppData\Local\Temp\Rar$DI04.482\ornament-20.gif"/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62" y="6296025"/>
            <a:ext cx="381000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C:\Users\userXP\AppData\Local\Temp\Rar$DI04.482\ornament-20.gif"/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6296025"/>
            <a:ext cx="381000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071538" y="1"/>
            <a:ext cx="8072462" cy="7725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000" b="1" dirty="0" err="1" smtClean="0"/>
              <a:t>Қызығушылығын ояту</a:t>
            </a:r>
            <a:endParaRPr lang="ru-RU" sz="2400" b="1" dirty="0" smtClean="0"/>
          </a:p>
          <a:p>
            <a:pPr lvl="0" algn="ctr"/>
            <a:endParaRPr lang="kk-KZ" sz="2400" b="1" dirty="0" smtClean="0">
              <a:solidFill>
                <a:srgbClr val="0070C0"/>
              </a:solidFill>
            </a:endParaRPr>
          </a:p>
          <a:p>
            <a:pPr lvl="0" algn="ctr"/>
            <a:r>
              <a:rPr lang="kk-KZ" sz="2400" b="1" dirty="0" smtClean="0">
                <a:solidFill>
                  <a:srgbClr val="0070C0"/>
                </a:solidFill>
              </a:rPr>
              <a:t>Жұмбақтың шешуін табу:</a:t>
            </a:r>
          </a:p>
          <a:p>
            <a:pPr algn="ctr"/>
            <a:r>
              <a:rPr lang="kk-KZ" sz="2000" dirty="0" smtClean="0"/>
              <a:t>Қызыл күлше тау асады,</a:t>
            </a:r>
            <a:br>
              <a:rPr lang="kk-KZ" sz="2000" dirty="0" smtClean="0"/>
            </a:br>
            <a:r>
              <a:rPr lang="kk-KZ" sz="2000" dirty="0" smtClean="0"/>
              <a:t>Ыстық нұрын шашады.</a:t>
            </a:r>
            <a:br>
              <a:rPr lang="kk-KZ" sz="2000" dirty="0" smtClean="0"/>
            </a:br>
            <a:r>
              <a:rPr lang="kk-KZ" sz="2000" dirty="0" smtClean="0"/>
              <a:t>                                                 </a:t>
            </a:r>
            <a:endParaRPr lang="ru-RU" sz="2000" b="1" dirty="0" smtClean="0"/>
          </a:p>
          <a:p>
            <a:pPr algn="ctr"/>
            <a:r>
              <a:rPr lang="kk-KZ" sz="2000" dirty="0" smtClean="0"/>
              <a:t>Көлде жүрген ақ үйрек,</a:t>
            </a:r>
            <a:br>
              <a:rPr lang="kk-KZ" sz="2000" dirty="0" smtClean="0"/>
            </a:br>
            <a:r>
              <a:rPr lang="kk-KZ" sz="2000" dirty="0" smtClean="0"/>
              <a:t>Түнде бар да, күндіз жоқ</a:t>
            </a:r>
          </a:p>
          <a:p>
            <a:pPr algn="ctr"/>
            <a:r>
              <a:rPr lang="kk-KZ" sz="2000" b="1" dirty="0" smtClean="0"/>
              <a:t>                                                   </a:t>
            </a:r>
            <a:endParaRPr lang="ru-RU" sz="2000" b="1" dirty="0" smtClean="0"/>
          </a:p>
          <a:p>
            <a:pPr algn="ctr"/>
            <a:r>
              <a:rPr lang="kk-KZ" sz="2000" dirty="0" smtClean="0"/>
              <a:t>Үй үстінде ұсақ тас</a:t>
            </a:r>
            <a:br>
              <a:rPr lang="kk-KZ" sz="2000" dirty="0" smtClean="0"/>
            </a:br>
            <a:r>
              <a:rPr lang="kk-KZ" sz="2000" dirty="0" smtClean="0"/>
              <a:t>                                                </a:t>
            </a:r>
            <a:endParaRPr lang="ru-RU" sz="2000" b="1" dirty="0" smtClean="0"/>
          </a:p>
          <a:p>
            <a:pPr algn="ctr"/>
            <a:r>
              <a:rPr lang="ru-RU" sz="2000" dirty="0" err="1" smtClean="0"/>
              <a:t>Сығырайып қарады,</a:t>
            </a:r>
            <a:r>
              <a:rPr lang="ru-RU" sz="2000" dirty="0" smtClean="0"/>
              <a:t> </a:t>
            </a:r>
          </a:p>
          <a:p>
            <a:pPr algn="ctr"/>
            <a:r>
              <a:rPr lang="ru-RU" sz="2000" dirty="0" err="1" smtClean="0"/>
              <a:t>Аласарып</a:t>
            </a:r>
            <a:r>
              <a:rPr lang="ru-RU" sz="2000" dirty="0" smtClean="0"/>
              <a:t> </a:t>
            </a:r>
            <a:r>
              <a:rPr lang="ru-RU" sz="2000" dirty="0" err="1" smtClean="0"/>
              <a:t>барады</a:t>
            </a:r>
            <a:r>
              <a:rPr lang="ru-RU" sz="2000" dirty="0" smtClean="0"/>
              <a:t>. </a:t>
            </a:r>
          </a:p>
          <a:p>
            <a:pPr algn="ctr"/>
            <a:r>
              <a:rPr lang="ru-RU" sz="2000" b="1" dirty="0" smtClean="0"/>
              <a:t>                                                 </a:t>
            </a:r>
            <a:endParaRPr lang="ru-RU" sz="2000" dirty="0" smtClean="0"/>
          </a:p>
          <a:p>
            <a:pPr algn="ctr"/>
            <a:r>
              <a:rPr lang="ru-RU" sz="2000" dirty="0" err="1" smtClean="0"/>
              <a:t>Жарығы күндей,</a:t>
            </a:r>
            <a:r>
              <a:rPr lang="ru-RU" sz="2000" dirty="0" smtClean="0"/>
              <a:t> </a:t>
            </a:r>
          </a:p>
          <a:p>
            <a:pPr algn="ctr"/>
            <a:r>
              <a:rPr lang="ru-RU" sz="2000" dirty="0" err="1" smtClean="0"/>
              <a:t>Таң қалдырар адамды</a:t>
            </a:r>
            <a:r>
              <a:rPr lang="ru-RU" sz="2000" dirty="0" smtClean="0"/>
              <a:t>, </a:t>
            </a:r>
          </a:p>
          <a:p>
            <a:pPr algn="ctr"/>
            <a:r>
              <a:rPr lang="ru-RU" sz="2000" dirty="0" err="1" smtClean="0"/>
              <a:t>Жалындап</a:t>
            </a:r>
            <a:r>
              <a:rPr lang="ru-RU" sz="2000" dirty="0" smtClean="0"/>
              <a:t> </a:t>
            </a:r>
            <a:r>
              <a:rPr lang="ru-RU" sz="2000" dirty="0" err="1" smtClean="0"/>
              <a:t>күймей.</a:t>
            </a:r>
            <a:r>
              <a:rPr lang="ru-RU" sz="2000" dirty="0" smtClean="0"/>
              <a:t> </a:t>
            </a:r>
          </a:p>
          <a:p>
            <a:pPr algn="ctr"/>
            <a:r>
              <a:rPr lang="ru-RU" sz="2000" b="1" dirty="0" smtClean="0"/>
              <a:t>                                      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 smtClean="0"/>
          </a:p>
          <a:p>
            <a:pPr lvl="0" algn="ctr"/>
            <a:endParaRPr lang="kk-KZ" sz="2400" b="1" dirty="0" smtClean="0">
              <a:solidFill>
                <a:srgbClr val="0070C0"/>
              </a:solidFill>
            </a:endParaRPr>
          </a:p>
          <a:p>
            <a:pPr lvl="0" algn="ctr"/>
            <a:endParaRPr lang="kk-KZ" b="1" dirty="0" smtClean="0">
              <a:solidFill>
                <a:srgbClr val="0070C0"/>
              </a:solidFill>
            </a:endParaRPr>
          </a:p>
          <a:p>
            <a:pPr lvl="0"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Сандугаш\Desktop\Downloads\дос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501158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0" y="357166"/>
            <a:ext cx="9501222" cy="62151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4000" dirty="0" smtClean="0">
                <a:solidFill>
                  <a:schemeClr val="tx1"/>
                </a:solidFill>
              </a:rPr>
              <a:t>Жауабындағы сандарды өсу ретімен қой</a:t>
            </a:r>
          </a:p>
          <a:p>
            <a:endParaRPr lang="kk-KZ" sz="4000" dirty="0" smtClean="0">
              <a:solidFill>
                <a:schemeClr val="tx1"/>
              </a:solidFill>
            </a:endParaRPr>
          </a:p>
          <a:p>
            <a:r>
              <a:rPr lang="kk-KZ" sz="6000" dirty="0" smtClean="0">
                <a:solidFill>
                  <a:schemeClr val="tx1"/>
                </a:solidFill>
              </a:rPr>
              <a:t> 24+8</a:t>
            </a:r>
            <a:r>
              <a:rPr lang="en-US" sz="6000" dirty="0" smtClean="0">
                <a:solidFill>
                  <a:schemeClr val="tx1"/>
                </a:solidFill>
              </a:rPr>
              <a:t>  = </a:t>
            </a:r>
            <a:r>
              <a:rPr lang="kk-KZ" sz="6000" dirty="0" smtClean="0">
                <a:solidFill>
                  <a:srgbClr val="FF0000"/>
                </a:solidFill>
              </a:rPr>
              <a:t>Ж</a:t>
            </a:r>
          </a:p>
          <a:p>
            <a:r>
              <a:rPr lang="kk-KZ" sz="6000" dirty="0" smtClean="0">
                <a:solidFill>
                  <a:schemeClr val="tx1"/>
                </a:solidFill>
              </a:rPr>
              <a:t>66-7    </a:t>
            </a:r>
            <a:r>
              <a:rPr lang="en-US" sz="6000" dirty="0" smtClean="0">
                <a:solidFill>
                  <a:schemeClr val="tx1"/>
                </a:solidFill>
              </a:rPr>
              <a:t>=</a:t>
            </a:r>
            <a:r>
              <a:rPr lang="kk-KZ" sz="6000" dirty="0" smtClean="0">
                <a:solidFill>
                  <a:schemeClr val="tx1"/>
                </a:solidFill>
              </a:rPr>
              <a:t> </a:t>
            </a:r>
            <a:r>
              <a:rPr lang="kk-KZ" sz="6000" dirty="0" smtClean="0">
                <a:solidFill>
                  <a:srgbClr val="FF0000"/>
                </a:solidFill>
              </a:rPr>
              <a:t>Қ</a:t>
            </a:r>
          </a:p>
          <a:p>
            <a:r>
              <a:rPr lang="kk-KZ" sz="6000" dirty="0" smtClean="0">
                <a:solidFill>
                  <a:schemeClr val="tx1"/>
                </a:solidFill>
              </a:rPr>
              <a:t>18+18 </a:t>
            </a:r>
            <a:r>
              <a:rPr lang="en-US" sz="6000" dirty="0" smtClean="0">
                <a:solidFill>
                  <a:schemeClr val="tx1"/>
                </a:solidFill>
              </a:rPr>
              <a:t>=</a:t>
            </a:r>
            <a:r>
              <a:rPr lang="ru-RU" sz="6000" dirty="0" smtClean="0">
                <a:solidFill>
                  <a:schemeClr val="tx1"/>
                </a:solidFill>
              </a:rPr>
              <a:t> </a:t>
            </a:r>
            <a:r>
              <a:rPr lang="ru-RU" sz="6000" dirty="0" smtClean="0">
                <a:solidFill>
                  <a:srgbClr val="FF0000"/>
                </a:solidFill>
              </a:rPr>
              <a:t>А</a:t>
            </a:r>
          </a:p>
          <a:p>
            <a:r>
              <a:rPr lang="kk-KZ" sz="6000" dirty="0" smtClean="0">
                <a:solidFill>
                  <a:schemeClr val="tx1"/>
                </a:solidFill>
              </a:rPr>
              <a:t>18+19 </a:t>
            </a:r>
            <a:r>
              <a:rPr lang="en-US" sz="6000" dirty="0" smtClean="0">
                <a:solidFill>
                  <a:schemeClr val="tx1"/>
                </a:solidFill>
              </a:rPr>
              <a:t>=</a:t>
            </a:r>
            <a:r>
              <a:rPr lang="kk-KZ" sz="6000" dirty="0" smtClean="0">
                <a:solidFill>
                  <a:schemeClr val="tx1"/>
                </a:solidFill>
              </a:rPr>
              <a:t> </a:t>
            </a:r>
            <a:r>
              <a:rPr lang="kk-KZ" sz="6000" dirty="0" smtClean="0">
                <a:solidFill>
                  <a:srgbClr val="FF0000"/>
                </a:solidFill>
              </a:rPr>
              <a:t>Р</a:t>
            </a:r>
          </a:p>
          <a:p>
            <a:r>
              <a:rPr lang="kk-KZ" sz="6000" dirty="0" smtClean="0">
                <a:solidFill>
                  <a:schemeClr val="tx1"/>
                </a:solidFill>
              </a:rPr>
              <a:t>71-7    </a:t>
            </a:r>
            <a:r>
              <a:rPr lang="en-US" sz="6000" dirty="0" smtClean="0">
                <a:solidFill>
                  <a:schemeClr val="tx1"/>
                </a:solidFill>
              </a:rPr>
              <a:t>=</a:t>
            </a:r>
            <a:r>
              <a:rPr lang="kk-KZ" sz="6000" dirty="0" smtClean="0">
                <a:solidFill>
                  <a:schemeClr val="tx1"/>
                </a:solidFill>
              </a:rPr>
              <a:t> </a:t>
            </a:r>
            <a:r>
              <a:rPr lang="kk-KZ" sz="6000" dirty="0" smtClean="0">
                <a:solidFill>
                  <a:srgbClr val="FF0000"/>
                </a:solidFill>
              </a:rPr>
              <a:t>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Сандугаш\Desktop\Downloads\дос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501158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429784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4000" dirty="0" smtClean="0"/>
              <a:t>Жауабындағы сандарды өсу ретімен қой</a:t>
            </a:r>
          </a:p>
          <a:p>
            <a:endParaRPr lang="kk-KZ" sz="4000" dirty="0" smtClean="0"/>
          </a:p>
          <a:p>
            <a:r>
              <a:rPr lang="kk-KZ" sz="6000" dirty="0" smtClean="0"/>
              <a:t> 24+8</a:t>
            </a:r>
            <a:r>
              <a:rPr lang="en-US" sz="6000" dirty="0" smtClean="0"/>
              <a:t>  =  </a:t>
            </a:r>
            <a:r>
              <a:rPr lang="kk-KZ" sz="6000" dirty="0" smtClean="0"/>
              <a:t>   32        </a:t>
            </a:r>
            <a:r>
              <a:rPr lang="kk-KZ" sz="6000" dirty="0" smtClean="0">
                <a:solidFill>
                  <a:srgbClr val="FF0000"/>
                </a:solidFill>
              </a:rPr>
              <a:t>Ж</a:t>
            </a:r>
          </a:p>
          <a:p>
            <a:r>
              <a:rPr lang="kk-KZ" sz="6000" dirty="0" smtClean="0"/>
              <a:t>18+18 </a:t>
            </a:r>
            <a:r>
              <a:rPr lang="en-US" sz="6000" dirty="0" smtClean="0"/>
              <a:t>=</a:t>
            </a:r>
            <a:r>
              <a:rPr lang="ru-RU" sz="6000" dirty="0" smtClean="0"/>
              <a:t>     36         </a:t>
            </a:r>
            <a:r>
              <a:rPr lang="ru-RU" sz="6000" dirty="0" smtClean="0">
                <a:solidFill>
                  <a:srgbClr val="FF0000"/>
                </a:solidFill>
              </a:rPr>
              <a:t>А</a:t>
            </a:r>
          </a:p>
          <a:p>
            <a:r>
              <a:rPr lang="kk-KZ" sz="6000" dirty="0" smtClean="0"/>
              <a:t>18+19 </a:t>
            </a:r>
            <a:r>
              <a:rPr lang="en-US" sz="6000" dirty="0" smtClean="0"/>
              <a:t>=</a:t>
            </a:r>
            <a:r>
              <a:rPr lang="kk-KZ" sz="6000" dirty="0" smtClean="0"/>
              <a:t>     37         </a:t>
            </a:r>
            <a:r>
              <a:rPr lang="kk-KZ" sz="6000" dirty="0" smtClean="0">
                <a:solidFill>
                  <a:srgbClr val="FF0000"/>
                </a:solidFill>
              </a:rPr>
              <a:t>Р</a:t>
            </a:r>
          </a:p>
          <a:p>
            <a:r>
              <a:rPr lang="kk-KZ" sz="6000" dirty="0" smtClean="0"/>
              <a:t>66-7    </a:t>
            </a:r>
            <a:r>
              <a:rPr lang="en-US" sz="6000" dirty="0" smtClean="0"/>
              <a:t>=</a:t>
            </a:r>
            <a:r>
              <a:rPr lang="kk-KZ" sz="6000" dirty="0" smtClean="0"/>
              <a:t>     59         </a:t>
            </a:r>
            <a:r>
              <a:rPr lang="kk-KZ" sz="6000" dirty="0" smtClean="0">
                <a:solidFill>
                  <a:srgbClr val="FF0000"/>
                </a:solidFill>
              </a:rPr>
              <a:t>Ы</a:t>
            </a:r>
          </a:p>
          <a:p>
            <a:r>
              <a:rPr lang="kk-KZ" sz="6000" dirty="0" smtClean="0"/>
              <a:t>71-7    </a:t>
            </a:r>
            <a:r>
              <a:rPr lang="en-US" sz="6000" dirty="0" smtClean="0"/>
              <a:t>=</a:t>
            </a:r>
            <a:r>
              <a:rPr lang="kk-KZ" sz="6000" dirty="0" smtClean="0"/>
              <a:t>     64          </a:t>
            </a:r>
            <a:r>
              <a:rPr lang="kk-KZ" sz="6000" dirty="0" smtClean="0">
                <a:solidFill>
                  <a:srgbClr val="FF0000"/>
                </a:solidFill>
              </a:rPr>
              <a:t>Қ</a:t>
            </a:r>
          </a:p>
          <a:p>
            <a:endParaRPr lang="kk-KZ" sz="3600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playcast.ru/uploads/2014/12/06/10965552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0" y="1500174"/>
            <a:ext cx="9144000" cy="27860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err="1" smtClean="0">
                <a:solidFill>
                  <a:schemeClr val="tx1"/>
                </a:solidFill>
              </a:rPr>
              <a:t>Балалар</a:t>
            </a:r>
            <a:r>
              <a:rPr lang="kk-KZ" sz="5400" dirty="0" smtClean="0">
                <a:solidFill>
                  <a:schemeClr val="tx1"/>
                </a:solidFill>
              </a:rPr>
              <a:t>,бізге математикалық есептен жарық деген сөз шықты.Жарықты біз неден аламыз?</a:t>
            </a:r>
          </a:p>
          <a:p>
            <a:pPr algn="ctr"/>
            <a:r>
              <a:rPr lang="kk-KZ" sz="5400" dirty="0" smtClean="0">
                <a:solidFill>
                  <a:srgbClr val="FF0000"/>
                </a:solidFill>
              </a:rPr>
              <a:t>Күн,ай,жұлдыз,электр шамы,               май шам т.б</a:t>
            </a:r>
            <a:endParaRPr lang="ru-RU" sz="5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Сандугаш\Desktop\Downloads\дос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501158" cy="6858000"/>
          </a:xfrm>
          <a:prstGeom prst="rect">
            <a:avLst/>
          </a:prstGeom>
          <a:noFill/>
        </p:spPr>
      </p:pic>
      <p:sp>
        <p:nvSpPr>
          <p:cNvPr id="5" name="Горизонтальный свиток 4"/>
          <p:cNvSpPr/>
          <p:nvPr/>
        </p:nvSpPr>
        <p:spPr>
          <a:xfrm>
            <a:off x="357158" y="285728"/>
            <a:ext cx="6715172" cy="4786346"/>
          </a:xfrm>
          <a:prstGeom prst="horizontalScroll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/>
            <a:r>
              <a:rPr lang="kk-KZ" sz="44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 pitchFamily="34" charset="0"/>
                <a:cs typeface="Times New Roman" pitchFamily="18" charset="0"/>
              </a:rPr>
              <a:t>         </a:t>
            </a:r>
            <a:r>
              <a:rPr lang="kk-KZ" sz="5400" b="1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Жаңа сабақ </a:t>
            </a:r>
            <a:endParaRPr lang="ru-RU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hangingPunct="0"/>
            <a:r>
              <a:rPr lang="kk-KZ" sz="4400" b="1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66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Жарық</a:t>
            </a:r>
            <a:r>
              <a:rPr lang="ru-RU" sz="4400" b="1" dirty="0" err="1" smtClean="0"/>
              <a:t>.</a:t>
            </a:r>
            <a:r>
              <a:rPr lang="kk-KZ" sz="4400" b="1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lang="kk-KZ" sz="6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endParaRPr lang="ru-RU" sz="54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-0.032 0.026 -0.058 0.058 -0.058 L 0.192 -0.058 C 0.224 -0.058 0.25 -0.032 0.25 0 L 0.25 0.132 C 0.25 0.164 0.224 0.191 0.192 0.191 L 0.058 0.191 C 0.026 0.191 0 0.164 0 0.132 Z" pathEditMode="relative" ptsTypes="">
                                      <p:cBhvr>
                                        <p:cTn id="6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ust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921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prst="cross"/>
          </a:sp3d>
        </p:spPr>
      </p:pic>
      <p:sp>
        <p:nvSpPr>
          <p:cNvPr id="5" name="Прямоугольник 4"/>
          <p:cNvSpPr/>
          <p:nvPr/>
        </p:nvSpPr>
        <p:spPr>
          <a:xfrm>
            <a:off x="714348" y="714356"/>
            <a:ext cx="5286444" cy="707886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lvl="0"/>
            <a:r>
              <a:rPr lang="kk-KZ" sz="4000" b="1" i="1" dirty="0" smtClean="0">
                <a:ln/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Жалпы мақсаты: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28596" y="1500174"/>
          <a:ext cx="6858048" cy="3214710"/>
        </p:xfrm>
        <a:graphic>
          <a:graphicData uri="http://schemas.openxmlformats.org/drawingml/2006/table">
            <a:tbl>
              <a:tblPr>
                <a:effectLst>
                  <a:innerShdw blurRad="114300">
                    <a:prstClr val="black"/>
                  </a:innerShdw>
                </a:effectLst>
              </a:tblPr>
              <a:tblGrid>
                <a:gridCol w="6858048"/>
              </a:tblGrid>
              <a:tr h="107157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kk-KZ" sz="28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Барлық оқушылар:</a:t>
                      </a:r>
                      <a:r>
                        <a:rPr lang="kk-KZ" sz="2800" dirty="0">
                          <a:latin typeface="Times New Roman"/>
                          <a:ea typeface="Arial"/>
                          <a:cs typeface="Times New Roman"/>
                        </a:rPr>
                        <a:t>  табиғи және жасанды жарық көздерін ажырату;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6" marR="62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157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kk-KZ" sz="28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Оқушылардың басым бөлігі:</a:t>
                      </a:r>
                      <a:r>
                        <a:rPr lang="kk-KZ" sz="2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қоршаған ортадағы құбылыстарға бақылау жасау.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6" marR="62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157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kk-KZ" sz="28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Кейбір оқушылар:</a:t>
                      </a:r>
                      <a:r>
                        <a:rPr lang="kk-KZ" sz="2800" dirty="0">
                          <a:latin typeface="Times New Roman"/>
                          <a:ea typeface="Arial"/>
                          <a:cs typeface="Times New Roman"/>
                        </a:rPr>
                        <a:t>  жаңа сабақта алған білімдерін өмірде қолданады.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6" marR="627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AutoShape 7" descr="http://povelitelnica.com.ua/images/gif-lyna/prir8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3" name="Picture 9" descr="http://povelitelnica.com.ua/images/gif-lyna/prir8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4" y="1928802"/>
            <a:ext cx="1000132" cy="1143008"/>
          </a:xfrm>
          <a:prstGeom prst="rect">
            <a:avLst/>
          </a:prstGeom>
          <a:noFill/>
        </p:spPr>
      </p:pic>
      <p:sp>
        <p:nvSpPr>
          <p:cNvPr id="12" name="AutoShape 2" descr="5648948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foldedCorner">
            <a:avLst>
              <a:gd name="adj" fmla="val 2344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19050">
            <a:solidFill>
              <a:schemeClr val="accent2"/>
            </a:solidFill>
            <a:round/>
            <a:headEnd/>
            <a:tailEnd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 wrap="none" lIns="91428" tIns="45714" rIns="91428" bIns="45714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1571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9600" dirty="0" smtClean="0">
                <a:solidFill>
                  <a:srgbClr val="FF0000"/>
                </a:solidFill>
              </a:rPr>
              <a:t>Жарық</a:t>
            </a:r>
            <a:endParaRPr lang="ru-RU" sz="9600" dirty="0">
              <a:solidFill>
                <a:srgbClr val="FF0000"/>
              </a:solidFill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1428728" y="1500174"/>
            <a:ext cx="714380" cy="135732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85720" y="2928934"/>
            <a:ext cx="3143272" cy="928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dirty="0" smtClean="0">
                <a:solidFill>
                  <a:schemeClr val="tx1"/>
                </a:solidFill>
              </a:rPr>
              <a:t>Табиғи жарық көзі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6429388" y="1428736"/>
            <a:ext cx="785818" cy="135732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143504" y="2857496"/>
            <a:ext cx="3357586" cy="928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dirty="0" smtClean="0">
                <a:solidFill>
                  <a:schemeClr val="tx1"/>
                </a:solidFill>
              </a:rPr>
              <a:t>Жасанды жарық көзі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17" name="Стрелка вниз 16"/>
          <p:cNvSpPr/>
          <p:nvPr/>
        </p:nvSpPr>
        <p:spPr>
          <a:xfrm>
            <a:off x="6429388" y="3786190"/>
            <a:ext cx="714380" cy="135732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4643438" y="5214950"/>
            <a:ext cx="2071702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err="1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Жылулық  жарық көзі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7072330" y="5214950"/>
            <a:ext cx="2071670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err="1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салқын жарық көзі</a:t>
            </a:r>
            <a:endParaRPr lang="ru-RU" dirty="0"/>
          </a:p>
        </p:txBody>
      </p:sp>
      <p:sp>
        <p:nvSpPr>
          <p:cNvPr id="20" name="Стрелка вниз 19"/>
          <p:cNvSpPr/>
          <p:nvPr/>
        </p:nvSpPr>
        <p:spPr>
          <a:xfrm>
            <a:off x="1428728" y="3857628"/>
            <a:ext cx="714380" cy="135732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285720" y="5214950"/>
            <a:ext cx="3643338" cy="10001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solidFill>
                  <a:schemeClr val="tx1"/>
                </a:solidFill>
              </a:rPr>
              <a:t>Күн,ай,жұлдыз,жарық қоңызы,найзағай.т.б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Gradient_al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rgbClr val="0099FF"/>
            </a:solidFill>
          </a:ln>
        </p:spPr>
      </p:pic>
      <p:sp>
        <p:nvSpPr>
          <p:cNvPr id="14" name="Прямоугольник 13"/>
          <p:cNvSpPr/>
          <p:nvPr/>
        </p:nvSpPr>
        <p:spPr>
          <a:xfrm>
            <a:off x="0" y="0"/>
            <a:ext cx="9144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15900" fontAlgn="base">
              <a:spcBef>
                <a:spcPct val="0"/>
              </a:spcBef>
              <a:spcAft>
                <a:spcPct val="0"/>
              </a:spcAft>
            </a:pPr>
            <a:r>
              <a:rPr lang="ru-RU" sz="3600" dirty="0" err="1" smtClean="0">
                <a:latin typeface="Calibri" pitchFamily="34" charset="0"/>
                <a:ea typeface="Arial" pitchFamily="34" charset="0"/>
                <a:cs typeface="Times New Roman" pitchFamily="18" charset="0"/>
              </a:rPr>
              <a:t>Жарық </a:t>
            </a:r>
            <a:r>
              <a:rPr lang="ru-RU" sz="3600" i="1" dirty="0" err="1" smtClean="0">
                <a:solidFill>
                  <a:srgbClr val="FF0000"/>
                </a:solidFill>
                <a:latin typeface="Calibri" pitchFamily="34" charset="0"/>
                <a:ea typeface="Arial" pitchFamily="34" charset="0"/>
                <a:cs typeface="Times New Roman" pitchFamily="18" charset="0"/>
              </a:rPr>
              <a:t>табиғи</a:t>
            </a:r>
            <a:r>
              <a:rPr lang="ru-RU" sz="3600" dirty="0" err="1" smtClean="0">
                <a:latin typeface="Calibri" pitchFamily="34" charset="0"/>
                <a:ea typeface="Arial" pitchFamily="34" charset="0"/>
                <a:cs typeface="Times New Roman" pitchFamily="18" charset="0"/>
              </a:rPr>
              <a:t> және </a:t>
            </a:r>
            <a:r>
              <a:rPr lang="ru-RU" sz="3600" i="1" dirty="0" err="1" smtClean="0">
                <a:solidFill>
                  <a:srgbClr val="FF0000"/>
                </a:solidFill>
                <a:latin typeface="Calibri" pitchFamily="34" charset="0"/>
                <a:ea typeface="Arial" pitchFamily="34" charset="0"/>
                <a:cs typeface="Times New Roman" pitchFamily="18" charset="0"/>
              </a:rPr>
              <a:t>жасанды</a:t>
            </a:r>
            <a:r>
              <a:rPr lang="ru-RU" sz="3600" dirty="0" smtClean="0">
                <a:latin typeface="Calibri" pitchFamily="34" charset="0"/>
                <a:ea typeface="Arial" pitchFamily="34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Calibri" pitchFamily="34" charset="0"/>
                <a:ea typeface="Arial" pitchFamily="34" charset="0"/>
                <a:cs typeface="Times New Roman" pitchFamily="18" charset="0"/>
              </a:rPr>
              <a:t>болып</a:t>
            </a:r>
            <a:r>
              <a:rPr lang="ru-RU" sz="3600" dirty="0" smtClean="0">
                <a:latin typeface="Calibri" pitchFamily="34" charset="0"/>
                <a:ea typeface="Arial" pitchFamily="34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Calibri" pitchFamily="34" charset="0"/>
                <a:ea typeface="Arial" pitchFamily="34" charset="0"/>
                <a:cs typeface="Times New Roman" pitchFamily="18" charset="0"/>
              </a:rPr>
              <a:t>екіге</a:t>
            </a:r>
            <a:r>
              <a:rPr lang="ru-RU" sz="3600" dirty="0" smtClean="0">
                <a:latin typeface="Calibri" pitchFamily="34" charset="0"/>
                <a:ea typeface="Arial" pitchFamily="34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Calibri" pitchFamily="34" charset="0"/>
                <a:ea typeface="Arial" pitchFamily="34" charset="0"/>
                <a:cs typeface="Times New Roman" pitchFamily="18" charset="0"/>
              </a:rPr>
              <a:t>бөлінеді.</a:t>
            </a:r>
            <a:r>
              <a:rPr lang="ru-RU" sz="3600" dirty="0" smtClean="0">
                <a:latin typeface="Calibri" pitchFamily="34" charset="0"/>
                <a:ea typeface="Arial" pitchFamily="34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Calibri" pitchFamily="34" charset="0"/>
                <a:ea typeface="Arial" pitchFamily="34" charset="0"/>
                <a:cs typeface="Times New Roman" pitchFamily="18" charset="0"/>
              </a:rPr>
              <a:t>Жарық майда</a:t>
            </a:r>
            <a:r>
              <a:rPr lang="ru-RU" sz="3600" dirty="0" smtClean="0">
                <a:latin typeface="Calibri" pitchFamily="34" charset="0"/>
                <a:ea typeface="Arial" pitchFamily="34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Calibri" pitchFamily="34" charset="0"/>
                <a:ea typeface="Arial" pitchFamily="34" charset="0"/>
                <a:cs typeface="Times New Roman" pitchFamily="18" charset="0"/>
              </a:rPr>
              <a:t>бөлшектер ағыны</a:t>
            </a:r>
            <a:endParaRPr lang="ru-RU" sz="3600" dirty="0" smtClean="0">
              <a:latin typeface="Calibri" pitchFamily="34" charset="0"/>
              <a:ea typeface="Arial" pitchFamily="34" charset="0"/>
              <a:cs typeface="Times New Roman" pitchFamily="18" charset="0"/>
            </a:endParaRPr>
          </a:p>
          <a:p>
            <a:pPr lvl="0" indent="215900" fontAlgn="base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latin typeface="Calibri" pitchFamily="34" charset="0"/>
                <a:ea typeface="Arial" pitchFamily="34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Calibri" pitchFamily="34" charset="0"/>
                <a:ea typeface="Arial" pitchFamily="34" charset="0"/>
                <a:cs typeface="Times New Roman" pitchFamily="18" charset="0"/>
              </a:rPr>
              <a:t>әрі электромагнитті</a:t>
            </a:r>
            <a:r>
              <a:rPr lang="ru-RU" sz="3600" dirty="0" smtClean="0">
                <a:latin typeface="Calibri" pitchFamily="34" charset="0"/>
                <a:ea typeface="Arial" pitchFamily="34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Calibri" pitchFamily="34" charset="0"/>
                <a:ea typeface="Arial" pitchFamily="34" charset="0"/>
                <a:cs typeface="Times New Roman" pitchFamily="18" charset="0"/>
              </a:rPr>
              <a:t>толқын болып</a:t>
            </a:r>
            <a:r>
              <a:rPr lang="ru-RU" sz="3600" dirty="0" smtClean="0">
                <a:latin typeface="Calibri" pitchFamily="34" charset="0"/>
                <a:ea typeface="Arial" pitchFamily="34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Calibri" pitchFamily="34" charset="0"/>
                <a:ea typeface="Arial" pitchFamily="34" charset="0"/>
                <a:cs typeface="Times New Roman" pitchFamily="18" charset="0"/>
              </a:rPr>
              <a:t>табылады</a:t>
            </a:r>
            <a:r>
              <a:rPr lang="ru-RU" sz="3600" dirty="0" smtClean="0">
                <a:latin typeface="Calibri" pitchFamily="34" charset="0"/>
                <a:ea typeface="Arial" pitchFamily="34" charset="0"/>
                <a:cs typeface="Times New Roman" pitchFamily="18" charset="0"/>
              </a:rPr>
              <a:t>.</a:t>
            </a:r>
          </a:p>
          <a:p>
            <a:pPr lvl="0" indent="215900" fontAlgn="base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indent="2159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latin typeface="Calibri" pitchFamily="34" charset="0"/>
                <a:ea typeface="Arial" pitchFamily="34" charset="0"/>
                <a:cs typeface="Times New Roman" pitchFamily="18" charset="0"/>
              </a:rPr>
              <a:t>                 Ай </a:t>
            </a:r>
            <a:r>
              <a:rPr lang="ru-RU" sz="3600" dirty="0" err="1" smtClean="0">
                <a:latin typeface="Calibri" pitchFamily="34" charset="0"/>
                <a:ea typeface="Arial" pitchFamily="34" charset="0"/>
                <a:cs typeface="Times New Roman" pitchFamily="18" charset="0"/>
              </a:rPr>
              <a:t>жарығы күн сәулесінің</a:t>
            </a:r>
            <a:r>
              <a:rPr lang="ru-RU" sz="3600" dirty="0" smtClean="0">
                <a:latin typeface="Calibri" pitchFamily="34" charset="0"/>
                <a:ea typeface="Arial" pitchFamily="34" charset="0"/>
                <a:cs typeface="Times New Roman" pitchFamily="18" charset="0"/>
              </a:rPr>
              <a:t>            </a:t>
            </a:r>
          </a:p>
          <a:p>
            <a:pPr lvl="0" indent="2159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latin typeface="Calibri" pitchFamily="34" charset="0"/>
                <a:ea typeface="Arial" pitchFamily="34" charset="0"/>
                <a:cs typeface="Times New Roman" pitchFamily="18" charset="0"/>
              </a:rPr>
              <a:t>                  </a:t>
            </a:r>
            <a:r>
              <a:rPr lang="ru-RU" sz="3600" dirty="0" err="1" smtClean="0">
                <a:latin typeface="Calibri" pitchFamily="34" charset="0"/>
                <a:ea typeface="Arial" pitchFamily="34" charset="0"/>
                <a:cs typeface="Times New Roman" pitchFamily="18" charset="0"/>
              </a:rPr>
              <a:t>шағылуынан  пайда</a:t>
            </a:r>
            <a:r>
              <a:rPr lang="ru-RU" sz="3600" dirty="0" smtClean="0">
                <a:latin typeface="Calibri" pitchFamily="34" charset="0"/>
                <a:ea typeface="Arial" pitchFamily="34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Calibri" pitchFamily="34" charset="0"/>
                <a:ea typeface="Arial" pitchFamily="34" charset="0"/>
                <a:cs typeface="Times New Roman" pitchFamily="18" charset="0"/>
              </a:rPr>
              <a:t>болады</a:t>
            </a:r>
            <a:r>
              <a:rPr lang="ru-RU" sz="3600" dirty="0" smtClean="0">
                <a:latin typeface="Calibri" pitchFamily="34" charset="0"/>
                <a:ea typeface="Arial" pitchFamily="34" charset="0"/>
                <a:cs typeface="Times New Roman" pitchFamily="18" charset="0"/>
              </a:rPr>
              <a:t>.</a:t>
            </a:r>
          </a:p>
          <a:p>
            <a:pPr lvl="0" indent="2159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3600" dirty="0" smtClean="0">
              <a:latin typeface="Calibri" pitchFamily="34" charset="0"/>
              <a:ea typeface="Arial" pitchFamily="34" charset="0"/>
              <a:cs typeface="Times New Roman" pitchFamily="18" charset="0"/>
            </a:endParaRPr>
          </a:p>
          <a:p>
            <a:pPr lvl="0" indent="2159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indent="2159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latin typeface="Calibri" pitchFamily="34" charset="0"/>
                <a:ea typeface="Arial" pitchFamily="34" charset="0"/>
                <a:cs typeface="Times New Roman" pitchFamily="18" charset="0"/>
              </a:rPr>
              <a:t>                       </a:t>
            </a:r>
            <a:r>
              <a:rPr lang="ru-RU" sz="3600" dirty="0" err="1" smtClean="0">
                <a:latin typeface="Calibri" pitchFamily="34" charset="0"/>
                <a:ea typeface="Arial" pitchFamily="34" charset="0"/>
                <a:cs typeface="Times New Roman" pitchFamily="18" charset="0"/>
              </a:rPr>
              <a:t>Күн </a:t>
            </a:r>
            <a:r>
              <a:rPr lang="ru-RU" sz="3600" dirty="0" smtClean="0">
                <a:latin typeface="Calibri" pitchFamily="34" charset="0"/>
                <a:ea typeface="Arial" pitchFamily="34" charset="0"/>
                <a:cs typeface="Times New Roman" pitchFamily="18" charset="0"/>
              </a:rPr>
              <a:t>— </a:t>
            </a:r>
            <a:r>
              <a:rPr lang="ru-RU" sz="3600" dirty="0" err="1" smtClean="0">
                <a:latin typeface="Calibri" pitchFamily="34" charset="0"/>
                <a:ea typeface="Arial" pitchFamily="34" charset="0"/>
                <a:cs typeface="Times New Roman" pitchFamily="18" charset="0"/>
              </a:rPr>
              <a:t>қызған газды</a:t>
            </a:r>
            <a:r>
              <a:rPr lang="ru-RU" sz="3600" dirty="0" smtClean="0">
                <a:latin typeface="Calibri" pitchFamily="34" charset="0"/>
                <a:ea typeface="Arial" pitchFamily="34" charset="0"/>
                <a:cs typeface="Times New Roman" pitchFamily="18" charset="0"/>
              </a:rPr>
              <a:t> шар.                                 </a:t>
            </a:r>
          </a:p>
          <a:p>
            <a:pPr lvl="0" indent="2159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latin typeface="Calibri" pitchFamily="34" charset="0"/>
                <a:ea typeface="Arial" pitchFamily="34" charset="0"/>
                <a:cs typeface="Times New Roman" pitchFamily="18" charset="0"/>
              </a:rPr>
              <a:t>                       </a:t>
            </a:r>
            <a:r>
              <a:rPr lang="ru-RU" sz="3600" dirty="0" err="1" smtClean="0">
                <a:latin typeface="Calibri" pitchFamily="34" charset="0"/>
                <a:ea typeface="Arial" pitchFamily="34" charset="0"/>
                <a:cs typeface="Times New Roman" pitchFamily="18" charset="0"/>
              </a:rPr>
              <a:t>Күн сәулесіне </a:t>
            </a:r>
            <a:r>
              <a:rPr lang="ru-RU" sz="3600" dirty="0" smtClean="0">
                <a:latin typeface="Calibri" pitchFamily="34" charset="0"/>
                <a:ea typeface="Arial" pitchFamily="34" charset="0"/>
                <a:cs typeface="Times New Roman" pitchFamily="18" charset="0"/>
              </a:rPr>
              <a:t>тура </a:t>
            </a:r>
            <a:r>
              <a:rPr lang="ru-RU" sz="3600" dirty="0" err="1" smtClean="0">
                <a:latin typeface="Calibri" pitchFamily="34" charset="0"/>
                <a:ea typeface="Arial" pitchFamily="34" charset="0"/>
                <a:cs typeface="Times New Roman" pitchFamily="18" charset="0"/>
              </a:rPr>
              <a:t>қарауға</a:t>
            </a:r>
            <a:r>
              <a:rPr lang="ru-RU" sz="3600" dirty="0" smtClean="0">
                <a:latin typeface="Calibri" pitchFamily="34" charset="0"/>
                <a:ea typeface="Arial" pitchFamily="34" charset="0"/>
                <a:cs typeface="Times New Roman" pitchFamily="18" charset="0"/>
              </a:rPr>
              <a:t> </a:t>
            </a:r>
          </a:p>
          <a:p>
            <a:pPr lvl="0" indent="2159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latin typeface="Calibri" pitchFamily="34" charset="0"/>
                <a:ea typeface="Arial" pitchFamily="34" charset="0"/>
                <a:cs typeface="Times New Roman" pitchFamily="18" charset="0"/>
              </a:rPr>
              <a:t>                        </a:t>
            </a:r>
            <a:r>
              <a:rPr lang="ru-RU" sz="3600" dirty="0" err="1" smtClean="0">
                <a:latin typeface="Calibri" pitchFamily="34" charset="0"/>
                <a:ea typeface="Arial" pitchFamily="34" charset="0"/>
                <a:cs typeface="Times New Roman" pitchFamily="18" charset="0"/>
              </a:rPr>
              <a:t>болмайды</a:t>
            </a:r>
            <a:r>
              <a:rPr lang="ru-RU" sz="2400" dirty="0" smtClean="0">
                <a:latin typeface="Calibri" pitchFamily="34" charset="0"/>
                <a:ea typeface="Arial" pitchFamily="34" charset="0"/>
                <a:cs typeface="Times New Roman" pitchFamily="18" charset="0"/>
              </a:rPr>
              <a:t>.</a:t>
            </a:r>
            <a:endParaRPr lang="ru-RU" sz="36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Picture 5" descr="http://api.ning.com/files/0B5a*k9l18ZMkGeLwvoBNxvTw1Hi9P8LRWTTclPENElgsm4LHOxr1DxEdtBo3Eecvib6m-YnM*9L5Y0tXWhQ56IzkJD0buwK/2566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429132"/>
            <a:ext cx="2143108" cy="1643074"/>
          </a:xfrm>
          <a:prstGeom prst="rect">
            <a:avLst/>
          </a:prstGeom>
          <a:noFill/>
        </p:spPr>
      </p:pic>
      <p:pic>
        <p:nvPicPr>
          <p:cNvPr id="17" name="Picture 9" descr="http://povelitelnica.com.ua/images/gif-lyna/prir8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214554"/>
            <a:ext cx="2071670" cy="1714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img0.liveinternet.ru/images/attach/c/4/82/428/82428980_large_61bleu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Рисунок 6" descr="hello_html_286c831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2714620"/>
            <a:ext cx="6429420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0" y="357166"/>
            <a:ext cx="8715404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Табиғи жарық көздері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 Күн, жұлдыздар, найзағай,өзінен жарық шығарушы жәндіктер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т.б.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Gradient_al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rgbClr val="0099FF"/>
            </a:solidFill>
          </a:ln>
        </p:spPr>
      </p:pic>
      <p:pic>
        <p:nvPicPr>
          <p:cNvPr id="26627" name="Рисунок 11" descr="hello_html_34b14b7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1500174"/>
            <a:ext cx="3929090" cy="1409700"/>
          </a:xfrm>
          <a:prstGeom prst="rect">
            <a:avLst/>
          </a:prstGeom>
          <a:noFill/>
        </p:spPr>
      </p:pic>
      <p:pic>
        <p:nvPicPr>
          <p:cNvPr id="26626" name="Рисунок 12" descr="hello_html_m35f987e5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4643446"/>
            <a:ext cx="2428892" cy="1571636"/>
          </a:xfrm>
          <a:prstGeom prst="rect">
            <a:avLst/>
          </a:prstGeom>
          <a:noFill/>
        </p:spPr>
      </p:pic>
      <p:pic>
        <p:nvPicPr>
          <p:cNvPr id="26625" name="Рисунок 13" descr="ANd9GcTnr6YtrDajz0oMYzpOlBlCSJijgA02rFWCs6BzPav5qqzmMAUbWw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43240" y="4572008"/>
            <a:ext cx="2071702" cy="1500198"/>
          </a:xfrm>
          <a:prstGeom prst="rect">
            <a:avLst/>
          </a:prstGeom>
          <a:noFill/>
        </p:spPr>
      </p:pic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0"/>
            <a:ext cx="9144000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Жасанды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жарық көздері екіге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бөлінеді: </a:t>
            </a:r>
            <a:r>
              <a:rPr kumimoji="0" lang="ru-RU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жылулық және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люминесценцияланатын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(салқын жарық көздері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Жылулық жарық көздері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0" y="3000372"/>
            <a:ext cx="91440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Люминесценцияланатын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жарық көздері (салқын жарық көздері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күндізгі жарық шамдары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теледидар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экраныныӊ жарығы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т.б.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41052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6632" name="Picture 8" descr="http://www.gifmania.ru/Animated-Gifs-Tekhnologiya/Animations-Television/Images-Flat-Screen-Tvs/Flat-Screen-Tvs-52874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857884" y="4643446"/>
            <a:ext cx="2428892" cy="13573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Gradient_al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rgbClr val="0099FF"/>
            </a:solidFill>
          </a:ln>
        </p:spPr>
      </p:pic>
      <p:pic>
        <p:nvPicPr>
          <p:cNvPr id="5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14290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68" y="1428736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6578" y="2428868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0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357166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714620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3286124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2571744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2000240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4500570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4357694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9454" y="0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15206" y="1000108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0" y="214290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3702" y="4786322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5357826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0" y="5121275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13" descr="Background (анимационные фоны). - звездоч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5286388"/>
            <a:ext cx="17145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Picture 2" descr="http://povelitelnica.com.ua/images/gif-lyna/prir8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1428736"/>
            <a:ext cx="2714644" cy="2357454"/>
          </a:xfrm>
          <a:prstGeom prst="rect">
            <a:avLst/>
          </a:prstGeom>
          <a:noFill/>
        </p:spPr>
      </p:pic>
      <p:sp>
        <p:nvSpPr>
          <p:cNvPr id="24" name="Прямоугольник 23"/>
          <p:cNvSpPr/>
          <p:nvPr/>
        </p:nvSpPr>
        <p:spPr>
          <a:xfrm>
            <a:off x="0" y="0"/>
            <a:ext cx="9144000" cy="14287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400" dirty="0" smtClean="0">
                <a:solidFill>
                  <a:schemeClr val="tx1"/>
                </a:solidFill>
              </a:rPr>
              <a:t>Суретте  қандай жарық көздері бейнеленген</a:t>
            </a:r>
            <a:r>
              <a:rPr lang="kk-KZ" sz="4000" dirty="0" smtClean="0">
                <a:solidFill>
                  <a:schemeClr val="tx1"/>
                </a:solidFill>
              </a:rPr>
              <a:t>?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3556" name="Picture 4" descr="http://justclickit.ru/flash/star/star%20(193)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857232"/>
            <a:ext cx="533400" cy="419101"/>
          </a:xfrm>
          <a:prstGeom prst="rect">
            <a:avLst/>
          </a:prstGeom>
          <a:noFill/>
        </p:spPr>
      </p:pic>
      <p:pic>
        <p:nvPicPr>
          <p:cNvPr id="23558" name="Picture 6" descr="http://justclickit.ru/flash/star/star%20(193)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357298"/>
            <a:ext cx="533400" cy="419101"/>
          </a:xfrm>
          <a:prstGeom prst="rect">
            <a:avLst/>
          </a:prstGeom>
          <a:noFill/>
        </p:spPr>
      </p:pic>
      <p:pic>
        <p:nvPicPr>
          <p:cNvPr id="23560" name="Picture 8" descr="http://justclickit.ru/flash/star/star%20(193)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72264" y="1357298"/>
            <a:ext cx="747714" cy="419101"/>
          </a:xfrm>
          <a:prstGeom prst="rect">
            <a:avLst/>
          </a:prstGeom>
          <a:noFill/>
        </p:spPr>
      </p:pic>
      <p:pic>
        <p:nvPicPr>
          <p:cNvPr id="23562" name="Picture 10" descr="http://justclickit.ru/flash/star/star%20(193)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285728"/>
            <a:ext cx="533400" cy="419101"/>
          </a:xfrm>
          <a:prstGeom prst="rect">
            <a:avLst/>
          </a:prstGeom>
          <a:noFill/>
        </p:spPr>
      </p:pic>
      <p:pic>
        <p:nvPicPr>
          <p:cNvPr id="23564" name="Picture 12" descr="http://justclickit.ru/flash/star/star%20(350)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647700" cy="628651"/>
          </a:xfrm>
          <a:prstGeom prst="rect">
            <a:avLst/>
          </a:prstGeom>
          <a:noFill/>
        </p:spPr>
      </p:pic>
      <p:pic>
        <p:nvPicPr>
          <p:cNvPr id="23566" name="Picture 14" descr="http://justclickit.ru/flash/star/star%20(350)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43702" y="1285860"/>
            <a:ext cx="647700" cy="628651"/>
          </a:xfrm>
          <a:prstGeom prst="rect">
            <a:avLst/>
          </a:prstGeom>
          <a:noFill/>
        </p:spPr>
      </p:pic>
      <p:pic>
        <p:nvPicPr>
          <p:cNvPr id="23568" name="Picture 16" descr="http://justclickit.ru/flash/star/star%20(193)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57166"/>
            <a:ext cx="533400" cy="419101"/>
          </a:xfrm>
          <a:prstGeom prst="rect">
            <a:avLst/>
          </a:prstGeom>
          <a:noFill/>
        </p:spPr>
      </p:pic>
      <p:pic>
        <p:nvPicPr>
          <p:cNvPr id="23570" name="Picture 18" descr="http://justclickit.ru/flash/star/star%20(193)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208404" y="0"/>
            <a:ext cx="935596" cy="928670"/>
          </a:xfrm>
          <a:prstGeom prst="rect">
            <a:avLst/>
          </a:prstGeom>
          <a:noFill/>
        </p:spPr>
      </p:pic>
      <p:pic>
        <p:nvPicPr>
          <p:cNvPr id="23574" name="Picture 22" descr="https://im0-tub-kz.yandex.net/i?id=eb0bf9bce25898a0bf2895bcc4fbaaf7&amp;n=33&amp;h=200&amp;w=20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72000" y="1428736"/>
            <a:ext cx="2643206" cy="1916323"/>
          </a:xfrm>
          <a:prstGeom prst="rect">
            <a:avLst/>
          </a:prstGeom>
          <a:noFill/>
        </p:spPr>
      </p:pic>
      <p:sp>
        <p:nvSpPr>
          <p:cNvPr id="38" name="Прямоугольник 37"/>
          <p:cNvSpPr/>
          <p:nvPr/>
        </p:nvSpPr>
        <p:spPr>
          <a:xfrm>
            <a:off x="0" y="5500702"/>
            <a:ext cx="9144000" cy="11429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600" dirty="0" smtClean="0">
                <a:solidFill>
                  <a:schemeClr val="tx1"/>
                </a:solidFill>
              </a:rPr>
              <a:t>Бұлардан шығатын жарық көздерін қолмен ұстай аламыз ба?</a:t>
            </a:r>
          </a:p>
          <a:p>
            <a:pPr algn="ctr"/>
            <a:r>
              <a:rPr lang="kk-KZ" sz="3600" dirty="0" smtClean="0">
                <a:solidFill>
                  <a:srgbClr val="FF0000"/>
                </a:solidFill>
              </a:rPr>
              <a:t>- Біз тек көре аламыз.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39" name="Рисунок 13" descr="ANd9GcTnr6YtrDajz0oMYzpOlBlCSJijgA02rFWCs6BzPav5qqzmMAUbWw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85786" y="3929066"/>
            <a:ext cx="2071702" cy="1500198"/>
          </a:xfrm>
          <a:prstGeom prst="rect">
            <a:avLst/>
          </a:prstGeom>
          <a:noFill/>
        </p:spPr>
      </p:pic>
      <p:pic>
        <p:nvPicPr>
          <p:cNvPr id="40" name="Рисунок 39" descr="hello_html_m959af0b.png"/>
          <p:cNvPicPr/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929058" y="3929066"/>
            <a:ext cx="1785950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78" name="Picture 26" descr="http://www.arnapress.kz/i/Posts/79759_li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357950" y="3929066"/>
            <a:ext cx="2214578" cy="1262063"/>
          </a:xfrm>
          <a:prstGeom prst="rect">
            <a:avLst/>
          </a:prstGeom>
          <a:noFill/>
        </p:spPr>
      </p:pic>
      <p:pic>
        <p:nvPicPr>
          <p:cNvPr id="36" name="Picture 8" descr="http://justclickit.ru/flash/star/star%20(193)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80498" y="1428737"/>
            <a:ext cx="382356" cy="214314"/>
          </a:xfrm>
          <a:prstGeom prst="rect">
            <a:avLst/>
          </a:prstGeom>
          <a:noFill/>
        </p:spPr>
      </p:pic>
      <p:pic>
        <p:nvPicPr>
          <p:cNvPr id="37" name="Picture 14" descr="http://justclickit.ru/flash/star/star%20(350)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72132" y="2143116"/>
            <a:ext cx="368013" cy="3571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Gradient_al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rgbClr val="0099FF"/>
            </a:solidFill>
          </a:ln>
        </p:spPr>
      </p:pic>
      <p:pic>
        <p:nvPicPr>
          <p:cNvPr id="28674" name="Picture 2" descr="http://zhasatyrau.kz/uploads/kakoi%20den/astana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2357430"/>
            <a:ext cx="4286248" cy="4500570"/>
          </a:xfrm>
          <a:prstGeom prst="rect">
            <a:avLst/>
          </a:prstGeom>
          <a:noFill/>
        </p:spPr>
      </p:pic>
      <p:pic>
        <p:nvPicPr>
          <p:cNvPr id="28676" name="Picture 4" descr="http://aviasales.kz/images/cities_big/astan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36" y="2357430"/>
            <a:ext cx="4404446" cy="450057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0" y="214290"/>
            <a:ext cx="9144000" cy="19288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dirty="0" smtClean="0">
                <a:solidFill>
                  <a:schemeClr val="tx1"/>
                </a:solidFill>
              </a:rPr>
              <a:t>Суреттерді салыстыр.</a:t>
            </a:r>
          </a:p>
          <a:p>
            <a:pPr algn="ctr"/>
            <a:r>
              <a:rPr lang="kk-KZ" sz="3200" dirty="0" smtClean="0">
                <a:solidFill>
                  <a:schemeClr val="tx1"/>
                </a:solidFill>
              </a:rPr>
              <a:t>Суреттердегі жарық көздерін ата.Олар табиғи жарық көзіне жата ма әлде жасанды жарық көзіне жата ма? Қалай ойлайсың?</a:t>
            </a:r>
            <a:endParaRPr lang="ru-RU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Gradient_al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rgbClr val="0099FF"/>
            </a:solidFill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Сергіту  сәті</a:t>
            </a:r>
            <a:endParaRPr lang="ru-RU" dirty="0"/>
          </a:p>
        </p:txBody>
      </p:sp>
      <p:pic>
        <p:nvPicPr>
          <p:cNvPr id="8" name="Если Весело Живется, Делай Так - Песни Для Детей .tv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1725632"/>
            <a:ext cx="8643966" cy="51323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5648948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foldedCorner">
            <a:avLst>
              <a:gd name="adj" fmla="val 23449"/>
            </a:avLst>
          </a:prstGeom>
          <a:blipFill dpi="0" rotWithShape="1">
            <a:blip r:embed="rId2" cstate="print"/>
            <a:srcRect/>
            <a:stretch>
              <a:fillRect/>
            </a:stretch>
          </a:blipFill>
          <a:ln w="19050">
            <a:solidFill>
              <a:schemeClr val="accent2"/>
            </a:solidFill>
            <a:round/>
            <a:headEnd/>
            <a:tailEnd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 wrap="none" lIns="91428" tIns="45714" rIns="91428" bIns="45714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857232"/>
            <a:ext cx="91440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8800" dirty="0" smtClean="0">
                <a:solidFill>
                  <a:srgbClr val="FF0000"/>
                </a:solidFill>
              </a:rPr>
              <a:t>Постер  қорғау:</a:t>
            </a:r>
            <a:endParaRPr lang="kk-KZ" sz="7200" dirty="0" smtClean="0"/>
          </a:p>
          <a:p>
            <a:pPr algn="ctr"/>
            <a:r>
              <a:rPr lang="kk-KZ" sz="4800" dirty="0" smtClean="0"/>
              <a:t>Жарық көздерін тауып жапсыру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4071942"/>
            <a:ext cx="9144000" cy="7858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2400" b="1" dirty="0" smtClean="0">
                <a:solidFill>
                  <a:schemeClr val="tx1"/>
                </a:solidFill>
              </a:rPr>
              <a:t>                                         </a:t>
            </a:r>
          </a:p>
          <a:p>
            <a:endParaRPr lang="kk-KZ" sz="24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282" y="4071942"/>
          <a:ext cx="8429716" cy="2164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23772"/>
                <a:gridCol w="1105944"/>
              </a:tblGrid>
              <a:tr h="706331">
                <a:tc>
                  <a:txBody>
                    <a:bodyPr/>
                    <a:lstStyle/>
                    <a:p>
                      <a:pPr algn="ctr"/>
                      <a:r>
                        <a:rPr lang="kk-KZ" sz="3600" b="1" dirty="0" smtClean="0">
                          <a:solidFill>
                            <a:schemeClr val="tx1"/>
                          </a:solidFill>
                        </a:rPr>
                        <a:t>Дескриптор:         </a:t>
                      </a:r>
                      <a:endParaRPr lang="ru-RU" sz="3600" b="1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800" b="1" dirty="0" smtClean="0">
                          <a:solidFill>
                            <a:schemeClr val="tx1"/>
                          </a:solidFill>
                        </a:rPr>
                        <a:t>Балл</a:t>
                      </a:r>
                      <a:endParaRPr lang="ru-RU" sz="2800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2224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800" b="1" dirty="0" smtClean="0">
                          <a:solidFill>
                            <a:schemeClr val="tx1"/>
                          </a:solidFill>
                        </a:rPr>
                        <a:t>Табиғи ,жасанды  жарық  көздерін толық  жапсырмалайды</a:t>
                      </a:r>
                      <a:endParaRPr lang="ru-RU" sz="2800" dirty="0" smtClean="0"/>
                    </a:p>
                    <a:p>
                      <a:endParaRPr lang="ru-RU" sz="28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kk-KZ" sz="3200" dirty="0" smtClean="0"/>
                        <a:t>10</a:t>
                      </a:r>
                      <a:endParaRPr lang="ru-RU" sz="3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 descr="http://playcast.ru/uploads/2013/12/28/6984491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0" y="428604"/>
            <a:ext cx="9144000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4800" dirty="0" smtClean="0">
                <a:solidFill>
                  <a:schemeClr val="bg1"/>
                </a:solidFill>
              </a:rPr>
              <a:t>Топпен жұмыс</a:t>
            </a:r>
          </a:p>
          <a:p>
            <a:r>
              <a:rPr lang="ru-RU" sz="3600" dirty="0" smtClean="0">
                <a:solidFill>
                  <a:schemeClr val="bg1"/>
                </a:solidFill>
              </a:rPr>
              <a:t>1-</a:t>
            </a:r>
            <a:r>
              <a:rPr lang="kk-KZ" sz="3600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dirty="0" smtClean="0">
                <a:solidFill>
                  <a:schemeClr val="bg1"/>
                </a:solidFill>
              </a:rPr>
              <a:t>топ</a:t>
            </a:r>
            <a:r>
              <a:rPr lang="ru-RU" sz="4000" dirty="0" smtClean="0">
                <a:solidFill>
                  <a:schemeClr val="bg1"/>
                </a:solidFill>
              </a:rPr>
              <a:t>.</a:t>
            </a:r>
            <a:r>
              <a:rPr lang="ru-RU" sz="4000" dirty="0" smtClean="0">
                <a:solidFill>
                  <a:srgbClr val="FFFF00"/>
                </a:solidFill>
              </a:rPr>
              <a:t>«</a:t>
            </a:r>
            <a:r>
              <a:rPr lang="ru-RU" sz="4000" dirty="0" err="1" smtClean="0">
                <a:solidFill>
                  <a:srgbClr val="FFFF00"/>
                </a:solidFill>
              </a:rPr>
              <a:t>Адасқан буындар</a:t>
            </a:r>
            <a:r>
              <a:rPr lang="ru-RU" sz="4000" dirty="0" smtClean="0">
                <a:solidFill>
                  <a:srgbClr val="FFFF00"/>
                </a:solidFill>
              </a:rPr>
              <a:t>» (</a:t>
            </a:r>
            <a:r>
              <a:rPr lang="ru-RU" sz="4000" dirty="0" err="1" smtClean="0">
                <a:solidFill>
                  <a:srgbClr val="FFFF00"/>
                </a:solidFill>
              </a:rPr>
              <a:t>берілген</a:t>
            </a:r>
            <a:r>
              <a:rPr lang="ru-RU" sz="4000" dirty="0" smtClean="0">
                <a:solidFill>
                  <a:srgbClr val="FFFF00"/>
                </a:solidFill>
              </a:rPr>
              <a:t>               </a:t>
            </a:r>
          </a:p>
          <a:p>
            <a:r>
              <a:rPr lang="ru-RU" sz="4000" dirty="0" smtClean="0">
                <a:solidFill>
                  <a:srgbClr val="FFFF00"/>
                </a:solidFill>
              </a:rPr>
              <a:t>                        </a:t>
            </a:r>
            <a:r>
              <a:rPr lang="ru-RU" sz="4000" dirty="0" err="1" smtClean="0">
                <a:solidFill>
                  <a:srgbClr val="FFFF00"/>
                </a:solidFill>
              </a:rPr>
              <a:t>буындардан</a:t>
            </a:r>
            <a:r>
              <a:rPr lang="ru-RU" sz="4000" dirty="0" smtClean="0">
                <a:solidFill>
                  <a:srgbClr val="FFFF00"/>
                </a:solidFill>
              </a:rPr>
              <a:t> </a:t>
            </a:r>
            <a:r>
              <a:rPr lang="ru-RU" sz="4000" dirty="0" err="1" smtClean="0">
                <a:solidFill>
                  <a:srgbClr val="FFFF00"/>
                </a:solidFill>
              </a:rPr>
              <a:t>сөздер құрау</a:t>
            </a:r>
            <a:r>
              <a:rPr lang="ru-RU" sz="4000" dirty="0" smtClean="0">
                <a:solidFill>
                  <a:srgbClr val="FFFF00"/>
                </a:solidFill>
              </a:rPr>
              <a:t>)</a:t>
            </a:r>
          </a:p>
          <a:p>
            <a:endParaRPr lang="ru-RU" sz="3600" dirty="0" smtClean="0"/>
          </a:p>
          <a:p>
            <a:r>
              <a:rPr lang="ru-RU" sz="3600" dirty="0" smtClean="0">
                <a:solidFill>
                  <a:schemeClr val="bg1"/>
                </a:solidFill>
              </a:rPr>
              <a:t>2- </a:t>
            </a:r>
            <a:r>
              <a:rPr lang="ru-RU" sz="4000" dirty="0" err="1" smtClean="0">
                <a:solidFill>
                  <a:schemeClr val="bg1"/>
                </a:solidFill>
              </a:rPr>
              <a:t>топ.</a:t>
            </a:r>
            <a:r>
              <a:rPr lang="ru-RU" sz="4000" dirty="0" err="1" smtClean="0">
                <a:solidFill>
                  <a:srgbClr val="FFFF00"/>
                </a:solidFill>
              </a:rPr>
              <a:t>Табиғи және жасанды</a:t>
            </a:r>
            <a:r>
              <a:rPr lang="ru-RU" sz="4000" dirty="0" smtClean="0">
                <a:solidFill>
                  <a:srgbClr val="FFFF00"/>
                </a:solidFill>
              </a:rPr>
              <a:t> </a:t>
            </a:r>
            <a:r>
              <a:rPr lang="ru-RU" sz="4000" dirty="0" err="1" smtClean="0">
                <a:solidFill>
                  <a:srgbClr val="FFFF00"/>
                </a:solidFill>
              </a:rPr>
              <a:t>жарықтарды</a:t>
            </a:r>
            <a:r>
              <a:rPr lang="ru-RU" sz="4000" dirty="0" smtClean="0">
                <a:solidFill>
                  <a:srgbClr val="FFFF00"/>
                </a:solidFill>
              </a:rPr>
              <a:t>  </a:t>
            </a:r>
          </a:p>
          <a:p>
            <a:r>
              <a:rPr lang="ru-RU" sz="4000" dirty="0" smtClean="0">
                <a:solidFill>
                  <a:srgbClr val="FFFF00"/>
                </a:solidFill>
              </a:rPr>
              <a:t>                               </a:t>
            </a:r>
            <a:r>
              <a:rPr lang="ru-RU" sz="4000" dirty="0" err="1" smtClean="0">
                <a:solidFill>
                  <a:srgbClr val="FFFF00"/>
                </a:solidFill>
              </a:rPr>
              <a:t>топқа бөлу</a:t>
            </a:r>
            <a:endParaRPr lang="ru-RU" sz="3600" dirty="0" smtClean="0">
              <a:solidFill>
                <a:srgbClr val="FFFF00"/>
              </a:solidFill>
            </a:endParaRPr>
          </a:p>
          <a:p>
            <a:endParaRPr lang="ru-RU" sz="3600" dirty="0" smtClean="0"/>
          </a:p>
          <a:p>
            <a:r>
              <a:rPr lang="ru-RU" sz="3600" dirty="0" smtClean="0">
                <a:solidFill>
                  <a:schemeClr val="bg1"/>
                </a:solidFill>
              </a:rPr>
              <a:t>3- топ.</a:t>
            </a:r>
            <a:r>
              <a:rPr lang="ru-RU" sz="3600" dirty="0" smtClean="0">
                <a:solidFill>
                  <a:srgbClr val="FF0000"/>
                </a:solidFill>
              </a:rPr>
              <a:t> </a:t>
            </a:r>
            <a:r>
              <a:rPr lang="ru-RU" sz="3600" dirty="0" smtClean="0"/>
              <a:t> </a:t>
            </a:r>
            <a:r>
              <a:rPr lang="ru-RU" sz="4000" dirty="0" err="1" smtClean="0">
                <a:solidFill>
                  <a:srgbClr val="FFFF00"/>
                </a:solidFill>
              </a:rPr>
              <a:t>Сөздерге дыбыстық талдау</a:t>
            </a:r>
            <a:r>
              <a:rPr lang="ru-RU" sz="4000" dirty="0" smtClean="0">
                <a:solidFill>
                  <a:srgbClr val="FFFF00"/>
                </a:solidFill>
              </a:rPr>
              <a:t>  </a:t>
            </a:r>
            <a:r>
              <a:rPr lang="ru-RU" sz="4000" dirty="0" err="1" smtClean="0">
                <a:solidFill>
                  <a:srgbClr val="FFFF00"/>
                </a:solidFill>
              </a:rPr>
              <a:t>жасау</a:t>
            </a:r>
            <a:endParaRPr lang="ru-RU" sz="4000" dirty="0" smtClean="0">
              <a:solidFill>
                <a:srgbClr val="FFFF00"/>
              </a:solidFill>
            </a:endParaRPr>
          </a:p>
          <a:p>
            <a:r>
              <a:rPr lang="ru-RU" sz="4000" dirty="0" smtClean="0"/>
              <a:t>                            </a:t>
            </a:r>
          </a:p>
          <a:p>
            <a:r>
              <a:rPr lang="ru-RU" sz="3600" dirty="0" smtClean="0">
                <a:solidFill>
                  <a:schemeClr val="bg1"/>
                </a:solidFill>
              </a:rPr>
              <a:t>4- топ.</a:t>
            </a:r>
            <a:r>
              <a:rPr lang="ru-RU" sz="3600" dirty="0" smtClean="0">
                <a:solidFill>
                  <a:srgbClr val="FF0000"/>
                </a:solidFill>
              </a:rPr>
              <a:t> 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4400" dirty="0" err="1" smtClean="0">
                <a:solidFill>
                  <a:srgbClr val="FFFF00"/>
                </a:solidFill>
              </a:rPr>
              <a:t>Сөздерден сөйлем құрау</a:t>
            </a:r>
            <a:endParaRPr lang="ru-RU" sz="4000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5648948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foldedCorner">
            <a:avLst>
              <a:gd name="adj" fmla="val 23449"/>
            </a:avLst>
          </a:prstGeom>
          <a:blipFill dpi="0" rotWithShape="1">
            <a:blip r:embed="rId2" cstate="print"/>
            <a:srcRect/>
            <a:stretch>
              <a:fillRect/>
            </a:stretch>
          </a:blipFill>
          <a:ln w="19050">
            <a:solidFill>
              <a:schemeClr val="accent2"/>
            </a:solidFill>
            <a:round/>
            <a:headEnd/>
            <a:tailEnd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 wrap="none" lIns="91428" tIns="45714" rIns="91428" bIns="45714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4400" dirty="0">
              <a:solidFill>
                <a:srgbClr val="FF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14281" y="2268344"/>
          <a:ext cx="8715438" cy="3995928"/>
        </p:xfrm>
        <a:graphic>
          <a:graphicData uri="http://schemas.openxmlformats.org/drawingml/2006/table">
            <a:tbl>
              <a:tblPr/>
              <a:tblGrid>
                <a:gridCol w="928695"/>
                <a:gridCol w="6572296"/>
                <a:gridCol w="1214447"/>
              </a:tblGrid>
              <a:tr h="4096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3200" b="1" dirty="0">
                          <a:latin typeface="Calibri"/>
                          <a:ea typeface="Times New Roman"/>
                          <a:cs typeface="Times New Roman"/>
                        </a:rPr>
                        <a:t>Топ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3200" b="1" dirty="0">
                          <a:latin typeface="Calibri"/>
                          <a:ea typeface="Times New Roman"/>
                          <a:cs typeface="Times New Roman"/>
                        </a:rPr>
                        <a:t>Дескриптор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3200" b="1">
                          <a:latin typeface="Calibri"/>
                          <a:ea typeface="Times New Roman"/>
                          <a:cs typeface="Times New Roman"/>
                        </a:rPr>
                        <a:t>Балл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72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b="1">
                          <a:latin typeface="Calibri"/>
                          <a:ea typeface="Times New Roman"/>
                          <a:cs typeface="Times New Roman"/>
                        </a:rPr>
                        <a:t>І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b="1" dirty="0">
                          <a:latin typeface="Calibri"/>
                          <a:ea typeface="Times New Roman"/>
                          <a:cs typeface="Times New Roman"/>
                        </a:rPr>
                        <a:t>«Адасқан буындар» (берілген               буындардан  сөздер  құрай алады)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b="1"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72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b="1">
                          <a:latin typeface="Calibri"/>
                          <a:ea typeface="Times New Roman"/>
                          <a:cs typeface="Times New Roman"/>
                        </a:rPr>
                        <a:t>ІІ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b="1" dirty="0">
                          <a:latin typeface="Calibri"/>
                          <a:ea typeface="Times New Roman"/>
                          <a:cs typeface="Times New Roman"/>
                        </a:rPr>
                        <a:t>Табиғи және жасанды жарықтарды  топқа ажырата  алады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b="1"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6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b="1">
                          <a:latin typeface="Calibri"/>
                          <a:ea typeface="Times New Roman"/>
                          <a:cs typeface="Times New Roman"/>
                        </a:rPr>
                        <a:t>ІІІ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err="1" smtClean="0">
                          <a:latin typeface="Calibri"/>
                          <a:ea typeface="Times New Roman"/>
                          <a:cs typeface="Times New Roman"/>
                        </a:rPr>
                        <a:t>Сөздерге </a:t>
                      </a:r>
                      <a:r>
                        <a:rPr lang="ru-RU" sz="2800" b="1" dirty="0" err="1">
                          <a:latin typeface="Calibri"/>
                          <a:ea typeface="Times New Roman"/>
                          <a:cs typeface="Times New Roman"/>
                        </a:rPr>
                        <a:t>дыбыстық талдау</a:t>
                      </a:r>
                      <a:r>
                        <a:rPr lang="ru-RU" sz="2800" b="1" dirty="0">
                          <a:latin typeface="Calibri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2800" b="1" dirty="0" err="1">
                          <a:latin typeface="Calibri"/>
                          <a:ea typeface="Times New Roman"/>
                          <a:cs typeface="Times New Roman"/>
                        </a:rPr>
                        <a:t>жаса</a:t>
                      </a:r>
                      <a:r>
                        <a:rPr lang="kk-KZ" sz="2800" b="1" dirty="0">
                          <a:latin typeface="Calibri"/>
                          <a:ea typeface="Times New Roman"/>
                          <a:cs typeface="Times New Roman"/>
                        </a:rPr>
                        <a:t>й алады.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b="1"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6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b="1">
                          <a:latin typeface="Calibri"/>
                          <a:ea typeface="Times New Roman"/>
                          <a:cs typeface="Times New Roman"/>
                        </a:rPr>
                        <a:t>І</a:t>
                      </a:r>
                      <a:r>
                        <a:rPr lang="en-US" sz="2800" b="1">
                          <a:latin typeface="Calibri"/>
                          <a:ea typeface="Times New Roman"/>
                          <a:cs typeface="Times New Roman"/>
                        </a:rPr>
                        <a:t>V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b="1" dirty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800" b="1" dirty="0" err="1">
                          <a:latin typeface="Calibri"/>
                          <a:ea typeface="Times New Roman"/>
                          <a:cs typeface="Times New Roman"/>
                        </a:rPr>
                        <a:t>Сөздерден сөйлем құра</a:t>
                      </a:r>
                      <a:r>
                        <a:rPr lang="kk-KZ" sz="2800" b="1" dirty="0">
                          <a:latin typeface="Calibri"/>
                          <a:ea typeface="Times New Roman"/>
                          <a:cs typeface="Times New Roman"/>
                        </a:rPr>
                        <a:t>й алады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b="1" dirty="0">
                          <a:latin typeface="Calibri"/>
                          <a:ea typeface="Times New Roman"/>
                          <a:cs typeface="Times New Roman"/>
                        </a:rPr>
                        <a:t>      </a:t>
                      </a:r>
                      <a:r>
                        <a:rPr lang="kk-KZ" sz="2800" b="1" dirty="0" smtClean="0"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8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Топпен жұмыс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www.playcast.ru/uploads/2015/10/11/15411218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83262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440246"/>
          </a:xfrm>
        </p:spPr>
        <p:txBody>
          <a:bodyPr>
            <a:normAutofit fontScale="90000"/>
          </a:bodyPr>
          <a:lstStyle/>
          <a:p>
            <a:r>
              <a:rPr lang="kk-KZ" sz="6000" dirty="0" smtClean="0">
                <a:solidFill>
                  <a:srgbClr val="FFFF00"/>
                </a:solidFill>
              </a:rPr>
              <a:t>Жеке жұмыс:                      </a:t>
            </a:r>
            <a:r>
              <a:rPr lang="kk-KZ" sz="6000" dirty="0" smtClean="0">
                <a:solidFill>
                  <a:schemeClr val="bg1"/>
                </a:solidFill>
              </a:rPr>
              <a:t>Семантикалық карта</a:t>
            </a:r>
            <a:r>
              <a:rPr lang="kk-KZ" sz="5300" dirty="0" smtClean="0">
                <a:solidFill>
                  <a:schemeClr val="bg1"/>
                </a:solidFill>
              </a:rPr>
              <a:t/>
            </a:r>
            <a:br>
              <a:rPr lang="kk-KZ" sz="5300" dirty="0" smtClean="0">
                <a:solidFill>
                  <a:schemeClr val="bg1"/>
                </a:solidFill>
              </a:rPr>
            </a:br>
            <a:r>
              <a:rPr lang="kk-KZ" sz="6000" dirty="0" smtClean="0">
                <a:solidFill>
                  <a:schemeClr val="bg1"/>
                </a:solidFill>
              </a:rPr>
              <a:t/>
            </a:r>
            <a:br>
              <a:rPr lang="kk-KZ" sz="6000" dirty="0" smtClean="0">
                <a:solidFill>
                  <a:schemeClr val="bg1"/>
                </a:solidFill>
              </a:rPr>
            </a:br>
            <a:r>
              <a:rPr lang="kk-KZ" sz="7200" dirty="0" smtClean="0"/>
              <a:t/>
            </a:r>
            <a:br>
              <a:rPr lang="kk-KZ" sz="7200" dirty="0" smtClean="0"/>
            </a:br>
            <a:r>
              <a:rPr lang="kk-KZ" dirty="0" smtClean="0"/>
              <a:t/>
            </a:r>
            <a:br>
              <a:rPr lang="kk-KZ" dirty="0" smtClean="0"/>
            </a:b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0" y="2428868"/>
          <a:ext cx="9144000" cy="30718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5884"/>
                <a:gridCol w="2580977"/>
                <a:gridCol w="3097139"/>
              </a:tblGrid>
              <a:tr h="571503">
                <a:tc>
                  <a:txBody>
                    <a:bodyPr/>
                    <a:lstStyle/>
                    <a:p>
                      <a:r>
                        <a:rPr lang="kk-KZ" sz="2800" dirty="0" smtClean="0"/>
                        <a:t>Жарық</a:t>
                      </a:r>
                      <a:endParaRPr lang="ru-RU" sz="28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kk-KZ" sz="2800" dirty="0" smtClean="0"/>
                        <a:t>Табиғи жарық</a:t>
                      </a:r>
                      <a:endParaRPr lang="ru-RU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kk-KZ" sz="2800" dirty="0" smtClean="0"/>
                        <a:t>Жасанды жарық</a:t>
                      </a:r>
                      <a:endParaRPr lang="ru-RU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14356">
                <a:tc>
                  <a:txBody>
                    <a:bodyPr/>
                    <a:lstStyle/>
                    <a:p>
                      <a:r>
                        <a:rPr lang="kk-KZ" sz="2800" dirty="0" smtClean="0"/>
                        <a:t>Күн</a:t>
                      </a:r>
                      <a:endParaRPr lang="ru-RU" sz="28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800" dirty="0" smtClean="0"/>
                        <a:t>+</a:t>
                      </a:r>
                      <a:endParaRPr lang="ru-RU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262">
                <a:tc>
                  <a:txBody>
                    <a:bodyPr/>
                    <a:lstStyle/>
                    <a:p>
                      <a:r>
                        <a:rPr lang="kk-KZ" sz="2800" dirty="0" smtClean="0"/>
                        <a:t>Көше</a:t>
                      </a:r>
                      <a:r>
                        <a:rPr lang="kk-KZ" sz="2800" baseline="0" dirty="0" smtClean="0"/>
                        <a:t> шамы</a:t>
                      </a:r>
                      <a:endParaRPr lang="ru-RU" sz="28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800" dirty="0" smtClean="0"/>
                        <a:t>+</a:t>
                      </a:r>
                      <a:endParaRPr lang="ru-RU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1044">
                <a:tc>
                  <a:txBody>
                    <a:bodyPr/>
                    <a:lstStyle/>
                    <a:p>
                      <a:r>
                        <a:rPr lang="kk-KZ" sz="2800" dirty="0" smtClean="0"/>
                        <a:t>Найзағай жарқылы</a:t>
                      </a:r>
                      <a:endParaRPr lang="ru-RU" sz="28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800" dirty="0" smtClean="0"/>
                        <a:t>+</a:t>
                      </a:r>
                      <a:endParaRPr lang="ru-RU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2964">
                <a:tc>
                  <a:txBody>
                    <a:bodyPr/>
                    <a:lstStyle/>
                    <a:p>
                      <a:r>
                        <a:rPr lang="kk-KZ" sz="2800" dirty="0" smtClean="0"/>
                        <a:t>Теледидар</a:t>
                      </a:r>
                      <a:r>
                        <a:rPr lang="kk-KZ" sz="2800" baseline="0" dirty="0" smtClean="0"/>
                        <a:t> жарығы</a:t>
                      </a:r>
                      <a:endParaRPr lang="ru-RU" sz="28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800" smtClean="0"/>
                        <a:t>+</a:t>
                      </a:r>
                      <a:endParaRPr lang="ru-RU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0" y="4714884"/>
            <a:ext cx="9144000" cy="1428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2800" b="1" dirty="0" smtClean="0">
                <a:solidFill>
                  <a:schemeClr val="tx1"/>
                </a:solidFill>
              </a:rPr>
              <a:t>                             </a:t>
            </a:r>
          </a:p>
          <a:p>
            <a:endParaRPr lang="kk-KZ" sz="2800" b="1" dirty="0" smtClean="0">
              <a:solidFill>
                <a:schemeClr val="tx1"/>
              </a:solidFill>
            </a:endParaRPr>
          </a:p>
          <a:p>
            <a:endParaRPr lang="kk-KZ" sz="2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playcast.ru/uploads/2014/12/25/11268709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29454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439850"/>
          </a:xfrm>
        </p:spPr>
        <p:txBody>
          <a:bodyPr>
            <a:normAutofit/>
          </a:bodyPr>
          <a:lstStyle/>
          <a:p>
            <a:r>
              <a:rPr lang="kk-KZ" dirty="0" smtClean="0">
                <a:solidFill>
                  <a:schemeClr val="bg1"/>
                </a:solidFill>
              </a:rPr>
              <a:t>ВЕНН  ДИАГРАММАСЫ:</a:t>
            </a:r>
            <a:br>
              <a:rPr lang="kk-KZ" dirty="0" smtClean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428596" y="2000240"/>
            <a:ext cx="4857784" cy="464347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3200" dirty="0" smtClean="0">
                <a:solidFill>
                  <a:srgbClr val="FF0000"/>
                </a:solidFill>
              </a:rPr>
              <a:t>Күн</a:t>
            </a:r>
          </a:p>
          <a:p>
            <a:r>
              <a:rPr lang="kk-KZ" sz="3200" dirty="0" smtClean="0">
                <a:solidFill>
                  <a:srgbClr val="FF0000"/>
                </a:solidFill>
              </a:rPr>
              <a:t>Ай</a:t>
            </a:r>
          </a:p>
          <a:p>
            <a:r>
              <a:rPr lang="kk-KZ" sz="3200" dirty="0" smtClean="0">
                <a:solidFill>
                  <a:srgbClr val="FF0000"/>
                </a:solidFill>
              </a:rPr>
              <a:t>Жұлдыз</a:t>
            </a:r>
          </a:p>
          <a:p>
            <a:r>
              <a:rPr lang="kk-KZ" sz="3200" dirty="0" smtClean="0">
                <a:solidFill>
                  <a:srgbClr val="FF0000"/>
                </a:solidFill>
              </a:rPr>
              <a:t>Найзағай</a:t>
            </a:r>
          </a:p>
          <a:p>
            <a:r>
              <a:rPr lang="kk-KZ" sz="3200" dirty="0" smtClean="0">
                <a:solidFill>
                  <a:srgbClr val="FF0000"/>
                </a:solidFill>
              </a:rPr>
              <a:t>Жарықырауық қоңыз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4000496" y="2214530"/>
            <a:ext cx="4786346" cy="464347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kk-KZ" sz="3200" dirty="0" smtClean="0">
                <a:solidFill>
                  <a:srgbClr val="FF0000"/>
                </a:solidFill>
              </a:rPr>
              <a:t>Аспашам</a:t>
            </a:r>
          </a:p>
          <a:p>
            <a:pPr algn="r"/>
            <a:r>
              <a:rPr lang="kk-KZ" sz="3200" dirty="0" smtClean="0">
                <a:solidFill>
                  <a:srgbClr val="FF0000"/>
                </a:solidFill>
              </a:rPr>
              <a:t>Көше  шамы</a:t>
            </a:r>
          </a:p>
          <a:p>
            <a:pPr algn="r"/>
            <a:r>
              <a:rPr lang="kk-KZ" sz="3200" dirty="0" smtClean="0">
                <a:solidFill>
                  <a:srgbClr val="FF0000"/>
                </a:solidFill>
              </a:rPr>
              <a:t>Шамшырақ</a:t>
            </a:r>
          </a:p>
          <a:p>
            <a:pPr algn="r"/>
            <a:r>
              <a:rPr lang="kk-KZ" sz="3200" dirty="0" smtClean="0">
                <a:solidFill>
                  <a:srgbClr val="FF0000"/>
                </a:solidFill>
              </a:rPr>
              <a:t>Белгі беретін құрал</a:t>
            </a:r>
          </a:p>
          <a:p>
            <a:pPr algn="r"/>
            <a:r>
              <a:rPr lang="kk-KZ" sz="3200" dirty="0" smtClean="0">
                <a:solidFill>
                  <a:srgbClr val="FF0000"/>
                </a:solidFill>
              </a:rPr>
              <a:t>Май шам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1643050"/>
            <a:ext cx="2285984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 smtClean="0"/>
              <a:t>Табиғи жарық</a:t>
            </a:r>
            <a:endParaRPr lang="ru-RU" sz="2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643670" y="1714488"/>
            <a:ext cx="2500330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 smtClean="0"/>
              <a:t>Жасанды жарық</a:t>
            </a:r>
            <a:endParaRPr lang="ru-RU" sz="2400" dirty="0"/>
          </a:p>
        </p:txBody>
      </p:sp>
      <p:sp>
        <p:nvSpPr>
          <p:cNvPr id="11" name="Блок-схема: решение 10"/>
          <p:cNvSpPr/>
          <p:nvPr/>
        </p:nvSpPr>
        <p:spPr>
          <a:xfrm>
            <a:off x="3000364" y="3214686"/>
            <a:ext cx="2571768" cy="1285884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/>
              <a:t>Жарық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go3.imgsmail.ru/imgpreview?key=182c9843d87ad8b1&amp;mb=imgdb_preview_1111&amp;a=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38122"/>
          </a:xfrm>
          <a:prstGeom prst="rect">
            <a:avLst/>
          </a:prstGeom>
          <a:noFill/>
        </p:spPr>
      </p:pic>
      <p:pic>
        <p:nvPicPr>
          <p:cNvPr id="5" name="Picture 4" descr="http://playcast.ru/uploads/2014/06/02/8802809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"/>
            <a:ext cx="2357422" cy="2000239"/>
          </a:xfrm>
          <a:prstGeom prst="rect">
            <a:avLst/>
          </a:prstGeom>
          <a:noFill/>
        </p:spPr>
      </p:pic>
      <p:pic>
        <p:nvPicPr>
          <p:cNvPr id="6" name="Picture 9" descr="http://povelitelnica.com.ua/images/gif-lyna/prir8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72330" y="214290"/>
            <a:ext cx="2071670" cy="171451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0" y="357166"/>
            <a:ext cx="914400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6600" dirty="0" smtClean="0">
                <a:solidFill>
                  <a:srgbClr val="FFFF00"/>
                </a:solidFill>
              </a:rPr>
              <a:t>             Кезбе тілші                                   </a:t>
            </a:r>
          </a:p>
          <a:p>
            <a:pPr algn="ctr"/>
            <a:endParaRPr lang="kk-KZ" sz="3600" dirty="0" smtClean="0">
              <a:solidFill>
                <a:srgbClr val="FFFF00"/>
              </a:solidFill>
            </a:endParaRPr>
          </a:p>
          <a:p>
            <a:pPr algn="ctr"/>
            <a:r>
              <a:rPr lang="kk-KZ" sz="3800" dirty="0" smtClean="0">
                <a:solidFill>
                  <a:schemeClr val="bg1"/>
                </a:solidFill>
              </a:rPr>
              <a:t>Балалар бүгінгі сабақ сендерге ұнадыма?</a:t>
            </a:r>
          </a:p>
          <a:p>
            <a:pPr algn="ctr"/>
            <a:r>
              <a:rPr lang="kk-KZ" sz="3800" dirty="0" smtClean="0">
                <a:solidFill>
                  <a:schemeClr val="bg1"/>
                </a:solidFill>
              </a:rPr>
              <a:t>Бүгін қандай сабақ өттіңдер?                    Жарық көзі бізге не үшін қажет?            Жасанды жарық көзін кімдер ойлап тапқан?</a:t>
            </a:r>
          </a:p>
          <a:p>
            <a:pPr algn="ctr"/>
            <a:r>
              <a:rPr lang="kk-KZ" sz="3800" dirty="0" smtClean="0">
                <a:solidFill>
                  <a:schemeClr val="bg1"/>
                </a:solidFill>
              </a:rPr>
              <a:t>Күн жарығы не үшін керек?</a:t>
            </a:r>
          </a:p>
          <a:p>
            <a:pPr algn="ctr"/>
            <a:r>
              <a:rPr lang="kk-KZ" sz="3800" dirty="0" smtClean="0">
                <a:solidFill>
                  <a:schemeClr val="bg1"/>
                </a:solidFill>
              </a:rPr>
              <a:t>Қараңғылыты өлшеуге болама?</a:t>
            </a:r>
            <a:endParaRPr lang="ru-RU" sz="3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b="1" kern="10" dirty="0" err="1" smtClean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мадақтаулар.</a:t>
            </a:r>
            <a:endParaRPr lang="ru-RU" sz="7200" b="1" kern="10" dirty="0">
              <a:ln w="9525">
                <a:round/>
                <a:headEnd/>
                <a:tailEnd/>
              </a:ln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14281" y="1142983"/>
          <a:ext cx="8429682" cy="33375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0463"/>
                <a:gridCol w="1143008"/>
                <a:gridCol w="1071570"/>
                <a:gridCol w="1214446"/>
                <a:gridCol w="1285884"/>
                <a:gridCol w="214311"/>
              </a:tblGrid>
              <a:tr h="885454">
                <a:tc>
                  <a:txBody>
                    <a:bodyPr/>
                    <a:lstStyle/>
                    <a:p>
                      <a:r>
                        <a:rPr lang="kk-KZ" sz="2400" b="1" dirty="0" smtClean="0">
                          <a:solidFill>
                            <a:schemeClr val="bg1"/>
                          </a:solidFill>
                        </a:rPr>
                        <a:t>Топтар</a:t>
                      </a:r>
                      <a:r>
                        <a:rPr lang="kk-KZ" sz="2400" b="1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ru-RU" sz="2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dirty="0" smtClean="0"/>
                        <a:t>І </a:t>
                      </a:r>
                      <a:r>
                        <a:rPr lang="kk-KZ" sz="1800" baseline="0" dirty="0" smtClean="0"/>
                        <a:t> топ</a:t>
                      </a:r>
                      <a:endParaRPr lang="ru-RU" sz="1800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dirty="0" smtClean="0"/>
                        <a:t>ІІ  топ</a:t>
                      </a:r>
                      <a:endParaRPr lang="ru-RU" sz="1800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dirty="0" smtClean="0"/>
                        <a:t>ІІІ  топ</a:t>
                      </a:r>
                      <a:endParaRPr lang="ru-RU" sz="1800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dirty="0" smtClean="0"/>
                        <a:t>І</a:t>
                      </a:r>
                      <a:r>
                        <a:rPr lang="en-US" sz="1800" dirty="0" smtClean="0"/>
                        <a:t>V</a:t>
                      </a:r>
                      <a:r>
                        <a:rPr lang="ru-RU" sz="1800" baseline="0" dirty="0" smtClean="0"/>
                        <a:t>  топ</a:t>
                      </a:r>
                      <a:endParaRPr lang="ru-RU" sz="1800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72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b="1" dirty="0">
                          <a:latin typeface="Calibri"/>
                          <a:ea typeface="Times New Roman"/>
                          <a:cs typeface="Times New Roman"/>
                        </a:rPr>
                        <a:t>Миға шабул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4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b="1" dirty="0">
                          <a:latin typeface="Calibri"/>
                          <a:ea typeface="Times New Roman"/>
                          <a:cs typeface="Times New Roman"/>
                        </a:rPr>
                        <a:t>Постер қорғау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4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b="1" dirty="0">
                          <a:latin typeface="Calibri"/>
                          <a:ea typeface="Times New Roman"/>
                          <a:cs typeface="Times New Roman"/>
                        </a:rPr>
                        <a:t>Топпен жұмыс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77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b="1" dirty="0">
                          <a:latin typeface="Calibri"/>
                          <a:ea typeface="Times New Roman"/>
                          <a:cs typeface="Times New Roman"/>
                        </a:rPr>
                        <a:t>Семантикалық карта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24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b="1" dirty="0">
                          <a:latin typeface="Calibri"/>
                          <a:ea typeface="Times New Roman"/>
                          <a:cs typeface="Times New Roman"/>
                        </a:rPr>
                        <a:t>Қорытынды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pic>
        <p:nvPicPr>
          <p:cNvPr id="9" name="Picture 2" descr="https://go1.imgsmail.ru/imgpreview?key=3696c6347f999dae&amp;mb=imgdb_preview_30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643042" cy="1142960"/>
          </a:xfrm>
          <a:prstGeom prst="rect">
            <a:avLst/>
          </a:prstGeom>
          <a:noFill/>
        </p:spPr>
      </p:pic>
      <p:pic>
        <p:nvPicPr>
          <p:cNvPr id="10" name="Picture 4" descr="https://go1.imgsmail.ru/imgpreview?key=3696c6347f999dae&amp;mb=imgdb_preview_30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29520" y="0"/>
            <a:ext cx="1714480" cy="1209672"/>
          </a:xfrm>
          <a:prstGeom prst="rect">
            <a:avLst/>
          </a:prstGeom>
          <a:noFill/>
        </p:spPr>
      </p:pic>
      <p:pic>
        <p:nvPicPr>
          <p:cNvPr id="16" name="16916821_423417324677590_7291075609118113792_n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4357694"/>
            <a:ext cx="9144000" cy="25003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M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296400" cy="6857999"/>
          </a:xfrm>
          <a:prstGeom prst="rect">
            <a:avLst/>
          </a:prstGeom>
          <a:gradFill rotWithShape="0">
            <a:gsLst>
              <a:gs pos="0">
                <a:srgbClr val="FC9FCB"/>
              </a:gs>
              <a:gs pos="13000">
                <a:srgbClr val="F8B049"/>
              </a:gs>
              <a:gs pos="21001">
                <a:srgbClr val="F8B049"/>
              </a:gs>
              <a:gs pos="63000">
                <a:srgbClr val="FEE7F2"/>
              </a:gs>
              <a:gs pos="67000">
                <a:srgbClr val="F952A0"/>
              </a:gs>
              <a:gs pos="69000">
                <a:srgbClr val="C50849"/>
              </a:gs>
              <a:gs pos="82001">
                <a:srgbClr val="B43E85"/>
              </a:gs>
              <a:gs pos="100000">
                <a:srgbClr val="F8B049"/>
              </a:gs>
            </a:gsLst>
            <a:lin ang="5400000"/>
          </a:gradFill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0" y="0"/>
            <a:ext cx="9144000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5400" dirty="0" smtClean="0">
                <a:solidFill>
                  <a:srgbClr val="FF0000"/>
                </a:solidFill>
              </a:rPr>
              <a:t>РЕФЛЕКСИЯ</a:t>
            </a:r>
          </a:p>
          <a:p>
            <a:pPr algn="ctr"/>
            <a:r>
              <a:rPr lang="kk-KZ" sz="4400" dirty="0" smtClean="0"/>
              <a:t>“Соңғы сөзді мен айтайын” әдісі</a:t>
            </a:r>
          </a:p>
          <a:p>
            <a:r>
              <a:rPr lang="kk-KZ" sz="4400" dirty="0" smtClean="0">
                <a:solidFill>
                  <a:srgbClr val="FF0000"/>
                </a:solidFill>
              </a:rPr>
              <a:t>  - </a:t>
            </a:r>
            <a:r>
              <a:rPr lang="kk-KZ" sz="2800" dirty="0" smtClean="0">
                <a:solidFill>
                  <a:srgbClr val="FF0000"/>
                </a:solidFill>
              </a:rPr>
              <a:t>Мұғалім: Бүгінгі сабақта біз “Жарық” туралы өттік           -  І топ: </a:t>
            </a:r>
            <a:r>
              <a:rPr lang="kk-KZ" sz="2800" dirty="0" smtClean="0"/>
              <a:t>”Соңғы сөзді мен айтайын”</a:t>
            </a:r>
            <a:r>
              <a:rPr lang="kk-KZ" sz="2800" dirty="0" smtClean="0">
                <a:solidFill>
                  <a:srgbClr val="FF0000"/>
                </a:solidFill>
              </a:rPr>
              <a:t> Жарық екіге бөлінеді.Табиғи және жасанды болып.</a:t>
            </a:r>
          </a:p>
          <a:p>
            <a:pPr>
              <a:buFontTx/>
              <a:buChar char="-"/>
            </a:pPr>
            <a:r>
              <a:rPr lang="kk-KZ" sz="2800" dirty="0" smtClean="0">
                <a:solidFill>
                  <a:srgbClr val="FF0000"/>
                </a:solidFill>
              </a:rPr>
              <a:t> ІІ топ: </a:t>
            </a:r>
            <a:r>
              <a:rPr lang="kk-KZ" sz="2800" dirty="0" smtClean="0"/>
              <a:t>”Соңғы сөзді мен айтайын”</a:t>
            </a:r>
            <a:r>
              <a:rPr lang="kk-KZ" sz="2800" dirty="0" smtClean="0">
                <a:solidFill>
                  <a:srgbClr val="FF0000"/>
                </a:solidFill>
              </a:rPr>
              <a:t> Табиғи жарыққа және жасанды жарыққа не жататынын айтады</a:t>
            </a:r>
          </a:p>
          <a:p>
            <a:r>
              <a:rPr lang="kk-KZ" sz="2800" dirty="0" smtClean="0">
                <a:solidFill>
                  <a:srgbClr val="FF0000"/>
                </a:solidFill>
              </a:rPr>
              <a:t>- ІІІ топ</a:t>
            </a:r>
            <a:r>
              <a:rPr lang="kk-KZ" sz="1600" dirty="0" smtClean="0">
                <a:solidFill>
                  <a:srgbClr val="FF0000"/>
                </a:solidFill>
              </a:rPr>
              <a:t>:</a:t>
            </a:r>
            <a:r>
              <a:rPr lang="kk-KZ" sz="2800" dirty="0" smtClean="0"/>
              <a:t> ”Соңғы сөзді мен айтайын”</a:t>
            </a:r>
            <a:r>
              <a:rPr lang="kk-KZ" sz="2800" dirty="0" smtClean="0">
                <a:solidFill>
                  <a:srgbClr val="FF0000"/>
                </a:solidFill>
              </a:rPr>
              <a:t> Жасанды жарық екіге бөлінеді жылулық және суық жарық көздері.</a:t>
            </a:r>
          </a:p>
          <a:p>
            <a:pPr>
              <a:buFontTx/>
              <a:buChar char="-"/>
            </a:pPr>
            <a:r>
              <a:rPr lang="kk-KZ" sz="2800" dirty="0" smtClean="0">
                <a:solidFill>
                  <a:srgbClr val="FF0000"/>
                </a:solidFill>
              </a:rPr>
              <a:t>І</a:t>
            </a:r>
            <a:r>
              <a:rPr lang="en-US" sz="2800" dirty="0" smtClean="0">
                <a:solidFill>
                  <a:srgbClr val="FF0000"/>
                </a:solidFill>
              </a:rPr>
              <a:t>V</a:t>
            </a:r>
            <a:r>
              <a:rPr lang="ru-RU" sz="2800" dirty="0" smtClean="0">
                <a:solidFill>
                  <a:srgbClr val="FF0000"/>
                </a:solidFill>
              </a:rPr>
              <a:t> топ</a:t>
            </a:r>
            <a:r>
              <a:rPr lang="kk-KZ" sz="2800" dirty="0" smtClean="0">
                <a:solidFill>
                  <a:srgbClr val="FF0000"/>
                </a:solidFill>
              </a:rPr>
              <a:t>: </a:t>
            </a:r>
            <a:r>
              <a:rPr lang="kk-KZ" sz="2800" dirty="0" smtClean="0"/>
              <a:t>”Соңғы сөзді мен айтайын”</a:t>
            </a:r>
            <a:r>
              <a:rPr lang="kk-KZ" sz="2800" dirty="0" smtClean="0">
                <a:solidFill>
                  <a:srgbClr val="FF0000"/>
                </a:solidFill>
              </a:rPr>
              <a:t> Бүгінгі сабақ өте түсінікті болды</a:t>
            </a:r>
          </a:p>
          <a:p>
            <a:pPr>
              <a:buFontTx/>
              <a:buChar char="-"/>
            </a:pPr>
            <a:endParaRPr lang="ru-RU" sz="2800" dirty="0" smtClean="0">
              <a:solidFill>
                <a:srgbClr val="FF0000"/>
              </a:solidFill>
            </a:endParaRPr>
          </a:p>
          <a:p>
            <a:pPr algn="ctr"/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2" descr="http://playcast.ru/uploads/2014/09/30/10030385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6868" name="Picture 4" descr="http://playcast.ru/uploads/2014/09/30/10030385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Picture 12" descr="C:\Documents and Settings\Администратор\Мои документы\анимационные картинки\книга1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107213">
            <a:off x="869306" y="-239617"/>
            <a:ext cx="7606237" cy="5650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 rot="20483239">
            <a:off x="1671732" y="3473875"/>
            <a:ext cx="4917120" cy="156966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800" b="1" i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Назарларыңызға</a:t>
            </a:r>
            <a:endParaRPr lang="ru-RU" sz="48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4800" b="1" i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рахмет</a:t>
            </a:r>
            <a:r>
              <a:rPr lang="ru-RU" sz="48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4061</TotalTime>
  <Words>717</Words>
  <PresentationFormat>Экран (4:3)</PresentationFormat>
  <Paragraphs>191</Paragraphs>
  <Slides>26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Сергіту  сәті</vt:lpstr>
      <vt:lpstr>Слайд 18</vt:lpstr>
      <vt:lpstr>Слайд 19</vt:lpstr>
      <vt:lpstr>Слайд 20</vt:lpstr>
      <vt:lpstr>Жеке жұмыс:                      Семантикалық карта    </vt:lpstr>
      <vt:lpstr>ВЕНН  ДИАГРАММАСЫ: </vt:lpstr>
      <vt:lpstr>Слайд 23</vt:lpstr>
      <vt:lpstr>Слайд 24</vt:lpstr>
      <vt:lpstr>Слайд 25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Ұлжан</dc:creator>
  <cp:lastModifiedBy>Сандугаш</cp:lastModifiedBy>
  <cp:revision>78</cp:revision>
  <dcterms:created xsi:type="dcterms:W3CDTF">2017-03-31T12:49:25Z</dcterms:created>
  <dcterms:modified xsi:type="dcterms:W3CDTF">2017-04-20T15:10:19Z</dcterms:modified>
</cp:coreProperties>
</file>