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76" r:id="rId11"/>
    <p:sldId id="265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66" r:id="rId22"/>
    <p:sldId id="267" r:id="rId23"/>
    <p:sldId id="286" r:id="rId24"/>
    <p:sldId id="268" r:id="rId25"/>
    <p:sldId id="269" r:id="rId26"/>
    <p:sldId id="288" r:id="rId27"/>
    <p:sldId id="289" r:id="rId28"/>
    <p:sldId id="290" r:id="rId29"/>
    <p:sldId id="270" r:id="rId30"/>
    <p:sldId id="293" r:id="rId31"/>
    <p:sldId id="292" r:id="rId32"/>
    <p:sldId id="294" r:id="rId33"/>
    <p:sldId id="271" r:id="rId34"/>
    <p:sldId id="295" r:id="rId35"/>
    <p:sldId id="296" r:id="rId36"/>
    <p:sldId id="297" r:id="rId37"/>
    <p:sldId id="272" r:id="rId38"/>
    <p:sldId id="273" r:id="rId39"/>
    <p:sldId id="274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393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8" autoAdjust="0"/>
  </p:normalViewPr>
  <p:slideViewPr>
    <p:cSldViewPr>
      <p:cViewPr>
        <p:scale>
          <a:sx n="118" d="100"/>
          <a:sy n="118" d="100"/>
        </p:scale>
        <p:origin x="-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A3C29BC-99E0-469B-99CA-7A1E43330E6E}" type="datetimeFigureOut">
              <a:rPr lang="ru-RU" smtClean="0"/>
              <a:pPr/>
              <a:t>24.05.2016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43CACA1-7C51-4959-8DC7-4CFB8F30D80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6000" y="332656"/>
            <a:ext cx="6172200" cy="5976664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  <a:latin typeface="Century" pitchFamily="18" charset="0"/>
              </a:rPr>
              <a:t>Использование технологий ТРИЗ</a:t>
            </a:r>
            <a:r>
              <a:rPr lang="en-US" sz="4000" dirty="0" smtClean="0">
                <a:solidFill>
                  <a:srgbClr val="FF0000"/>
                </a:solidFill>
                <a:latin typeface="Century" pitchFamily="18" charset="0"/>
              </a:rPr>
              <a:t/>
            </a:r>
            <a:br>
              <a:rPr lang="en-US" sz="4000" dirty="0" smtClean="0">
                <a:solidFill>
                  <a:srgbClr val="FF0000"/>
                </a:solidFill>
                <a:latin typeface="Century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Century" pitchFamily="18" charset="0"/>
              </a:rPr>
              <a:t> в непосредственной образовательной деятельности </a:t>
            </a:r>
            <a:r>
              <a:rPr lang="en-US" sz="4000" dirty="0" smtClean="0">
                <a:solidFill>
                  <a:srgbClr val="FF0000"/>
                </a:solidFill>
                <a:latin typeface="Century" pitchFamily="18" charset="0"/>
              </a:rPr>
              <a:t/>
            </a:r>
            <a:br>
              <a:rPr lang="en-US" sz="4000" dirty="0" smtClean="0">
                <a:solidFill>
                  <a:srgbClr val="FF0000"/>
                </a:solidFill>
                <a:latin typeface="Century" pitchFamily="18" charset="0"/>
              </a:rPr>
            </a:br>
            <a:r>
              <a:rPr lang="ru-RU" sz="4000" dirty="0" smtClean="0">
                <a:solidFill>
                  <a:srgbClr val="FF0000"/>
                </a:solidFill>
                <a:latin typeface="Century" pitchFamily="18" charset="0"/>
              </a:rPr>
              <a:t>по формированию элементарных математических представлений </a:t>
            </a:r>
            <a:r>
              <a:rPr lang="ru-RU" sz="3600" dirty="0" smtClean="0">
                <a:solidFill>
                  <a:srgbClr val="FF0000"/>
                </a:solidFill>
                <a:latin typeface="Century" pitchFamily="18" charset="0"/>
              </a:rPr>
              <a:t/>
            </a:r>
            <a:br>
              <a:rPr lang="ru-RU" sz="3600" dirty="0" smtClean="0">
                <a:solidFill>
                  <a:srgbClr val="FF0000"/>
                </a:solidFill>
                <a:latin typeface="Century" pitchFamily="18" charset="0"/>
              </a:rPr>
            </a:br>
            <a:endParaRPr lang="ru-RU" sz="3600" dirty="0">
              <a:solidFill>
                <a:srgbClr val="FF0000"/>
              </a:solidFill>
              <a:latin typeface="Century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188640"/>
            <a:ext cx="6172200" cy="2808312"/>
          </a:xfrm>
        </p:spPr>
        <p:txBody>
          <a:bodyPr>
            <a:normAutofit/>
          </a:bodyPr>
          <a:lstStyle/>
          <a:p>
            <a:pPr algn="ctr"/>
            <a:r>
              <a:rPr lang="ru-RU" sz="4400" i="1" u="sng" dirty="0">
                <a:solidFill>
                  <a:srgbClr val="7030A0"/>
                </a:solidFill>
              </a:rPr>
              <a:t>ТРИЗ </a:t>
            </a:r>
            <a:r>
              <a:rPr lang="en-US" sz="4400" dirty="0" smtClean="0">
                <a:solidFill>
                  <a:srgbClr val="7030A0"/>
                </a:solidFill>
              </a:rPr>
              <a:t/>
            </a:r>
            <a:br>
              <a:rPr lang="en-US" sz="4400" dirty="0" smtClean="0">
                <a:solidFill>
                  <a:srgbClr val="7030A0"/>
                </a:solidFill>
              </a:rPr>
            </a:br>
            <a:r>
              <a:rPr lang="ru-RU" sz="4400" dirty="0" smtClean="0">
                <a:solidFill>
                  <a:srgbClr val="7030A0"/>
                </a:solidFill>
              </a:rPr>
              <a:t>(</a:t>
            </a:r>
            <a:r>
              <a:rPr lang="ru-RU" sz="4400" dirty="0">
                <a:solidFill>
                  <a:srgbClr val="7030A0"/>
                </a:solidFill>
              </a:rPr>
              <a:t>теория решения изобретательных задач)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2924944"/>
            <a:ext cx="6172200" cy="3240360"/>
          </a:xfrm>
        </p:spPr>
        <p:txBody>
          <a:bodyPr>
            <a:normAutofit/>
          </a:bodyPr>
          <a:lstStyle/>
          <a:p>
            <a:pPr algn="ctr"/>
            <a:r>
              <a:rPr lang="ru-RU" sz="4000" dirty="0"/>
              <a:t>Это одна из самых уникальных методик развития творческой деятельности дошкольников.</a:t>
            </a:r>
          </a:p>
          <a:p>
            <a:endParaRPr lang="ru-RU" sz="2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030A0"/>
                </a:solidFill>
              </a:rPr>
              <a:t/>
            </a:r>
            <a:br>
              <a:rPr lang="en-US" sz="2800" b="1" dirty="0" smtClean="0">
                <a:solidFill>
                  <a:srgbClr val="7030A0"/>
                </a:solidFill>
              </a:rPr>
            </a:br>
            <a:endParaRPr lang="ru-RU" sz="2800" b="1" dirty="0">
              <a:solidFill>
                <a:srgbClr val="7030A0"/>
              </a:solidFill>
            </a:endParaRPr>
          </a:p>
        </p:txBody>
      </p:sp>
      <p:pic>
        <p:nvPicPr>
          <p:cNvPr id="2051" name="Picture 3" descr="C:\Documents and Settings\Admin\Рабочий стол\1_html_m5c6ba929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9240" b="9240"/>
          <a:stretch>
            <a:fillRect/>
          </a:stretch>
        </p:blipFill>
        <p:spPr bwMode="auto">
          <a:xfrm>
            <a:off x="251520" y="188640"/>
            <a:ext cx="5472608" cy="6400711"/>
          </a:xfrm>
          <a:prstGeom prst="rect">
            <a:avLst/>
          </a:prstGeom>
          <a:noFill/>
        </p:spPr>
      </p:pic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>
          <a:xfrm>
            <a:off x="5724128" y="264794"/>
            <a:ext cx="3024336" cy="5540469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rgbClr val="7030A0"/>
                </a:solidFill>
              </a:rPr>
              <a:t>Писатель – фантаст </a:t>
            </a:r>
            <a:r>
              <a:rPr lang="en-US" sz="4000" b="1" dirty="0" smtClean="0">
                <a:solidFill>
                  <a:srgbClr val="7030A0"/>
                </a:solidFill>
              </a:rPr>
              <a:t/>
            </a:r>
            <a:br>
              <a:rPr lang="en-US" sz="4000" b="1" dirty="0" smtClean="0">
                <a:solidFill>
                  <a:srgbClr val="7030A0"/>
                </a:solidFill>
              </a:rPr>
            </a:br>
            <a:r>
              <a:rPr lang="ru-RU" sz="4000" b="1" dirty="0" smtClean="0">
                <a:solidFill>
                  <a:srgbClr val="7030A0"/>
                </a:solidFill>
              </a:rPr>
              <a:t>Г.С.Альт</a:t>
            </a:r>
            <a:endParaRPr lang="en-US" sz="4000" b="1" dirty="0" smtClean="0">
              <a:solidFill>
                <a:srgbClr val="7030A0"/>
              </a:solidFill>
            </a:endParaRPr>
          </a:p>
          <a:p>
            <a:r>
              <a:rPr lang="ru-RU" sz="4000" b="1" dirty="0" err="1" smtClean="0">
                <a:solidFill>
                  <a:srgbClr val="7030A0"/>
                </a:solidFill>
              </a:rPr>
              <a:t>шуллер</a:t>
            </a:r>
            <a:r>
              <a:rPr lang="ru-RU" sz="4000" b="1" dirty="0" smtClean="0">
                <a:solidFill>
                  <a:srgbClr val="7030A0"/>
                </a:solidFill>
              </a:rPr>
              <a:t>.</a:t>
            </a:r>
            <a:r>
              <a:rPr lang="ru-RU" sz="3600" b="1" dirty="0" smtClean="0">
                <a:solidFill>
                  <a:srgbClr val="7030A0"/>
                </a:solidFill>
              </a:rPr>
              <a:t/>
            </a:r>
            <a:br>
              <a:rPr lang="ru-RU" sz="3600" b="1" dirty="0" smtClean="0">
                <a:solidFill>
                  <a:srgbClr val="7030A0"/>
                </a:solidFill>
              </a:rPr>
            </a:br>
            <a:endParaRPr lang="ru-R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570186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sz="7300" b="1" dirty="0" smtClean="0">
                <a:solidFill>
                  <a:srgbClr val="FF0000"/>
                </a:solidFill>
                <a:latin typeface="+mn-lt"/>
              </a:rPr>
              <a:t>Цель </a:t>
            </a:r>
            <a:r>
              <a:rPr lang="ru-RU" sz="7300" b="1" dirty="0">
                <a:solidFill>
                  <a:srgbClr val="FF0000"/>
                </a:solidFill>
                <a:latin typeface="+mn-lt"/>
              </a:rPr>
              <a:t>ТРИЗ</a:t>
            </a:r>
            <a:br>
              <a:rPr lang="ru-RU" sz="7300" b="1" dirty="0">
                <a:solidFill>
                  <a:srgbClr val="FF0000"/>
                </a:solidFill>
                <a:latin typeface="+mn-lt"/>
              </a:rPr>
            </a:br>
            <a:endParaRPr lang="ru-RU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400" dirty="0"/>
              <a:t>Научить мыслить системно, с пониманием происходящих процессов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5240" cy="17142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ru-RU" sz="6000" b="1" dirty="0" smtClean="0">
                <a:solidFill>
                  <a:srgbClr val="FF0000"/>
                </a:solidFill>
              </a:rPr>
              <a:t>Девиз </a:t>
            </a:r>
            <a:r>
              <a:rPr lang="ru-RU" sz="6000" b="1" dirty="0" err="1">
                <a:solidFill>
                  <a:srgbClr val="FF0000"/>
                </a:solidFill>
              </a:rPr>
              <a:t>ТРИЗовцев</a:t>
            </a:r>
            <a:r>
              <a:rPr lang="ru-RU" sz="6000" b="1" dirty="0">
                <a:solidFill>
                  <a:srgbClr val="FF0000"/>
                </a:solidFill>
              </a:rPr>
              <a:t>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/>
            <a:endParaRPr lang="en-US" sz="6000" b="1" dirty="0" smtClean="0"/>
          </a:p>
          <a:p>
            <a:pPr algn="ctr"/>
            <a:r>
              <a:rPr lang="ru-RU" sz="6000" dirty="0" smtClean="0"/>
              <a:t>«</a:t>
            </a:r>
            <a:r>
              <a:rPr lang="ru-RU" sz="6000" dirty="0"/>
              <a:t>Можно </a:t>
            </a:r>
            <a:r>
              <a:rPr lang="ru-RU" sz="6000" dirty="0" smtClean="0"/>
              <a:t>говорить</a:t>
            </a:r>
            <a:endParaRPr lang="en-US" sz="6000" dirty="0" smtClean="0"/>
          </a:p>
          <a:p>
            <a:pPr algn="ctr">
              <a:buNone/>
            </a:pPr>
            <a:r>
              <a:rPr lang="ru-RU" sz="6000" dirty="0" smtClean="0"/>
              <a:t> </a:t>
            </a:r>
            <a:r>
              <a:rPr lang="ru-RU" sz="6000" u="sng" dirty="0"/>
              <a:t>всё!»</a:t>
            </a:r>
            <a:endParaRPr lang="ru-RU" sz="8000" u="sng" dirty="0"/>
          </a:p>
          <a:p>
            <a:pPr algn="ctr"/>
            <a:endParaRPr lang="ru-RU" sz="8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4400" dirty="0"/>
              <a:t>В </a:t>
            </a:r>
            <a:r>
              <a:rPr lang="ru-RU" sz="4400" dirty="0" err="1"/>
              <a:t>ТРИз</a:t>
            </a:r>
            <a:r>
              <a:rPr lang="ru-RU" sz="4400" dirty="0"/>
              <a:t> существует </a:t>
            </a:r>
            <a:r>
              <a:rPr lang="ru-RU" sz="4400" u="sng" dirty="0"/>
              <a:t>много приемов </a:t>
            </a:r>
            <a:r>
              <a:rPr lang="ru-RU" sz="4400" dirty="0"/>
              <a:t> работы для активизации творческих  способностей </a:t>
            </a:r>
            <a:endParaRPr lang="en-US" sz="4400" dirty="0" smtClean="0"/>
          </a:p>
          <a:p>
            <a:pPr>
              <a:buNone/>
            </a:pPr>
            <a:r>
              <a:rPr lang="ru-RU" sz="4400" dirty="0" smtClean="0"/>
              <a:t> </a:t>
            </a:r>
            <a:r>
              <a:rPr lang="ru-RU" sz="4400" u="sng" dirty="0"/>
              <a:t>в различных видах деятельности.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Благодаря ТРИЗ технологии процесс обучения является интересным и увлекательным.</a:t>
            </a:r>
          </a:p>
          <a:p>
            <a:endParaRPr lang="ru-RU" sz="32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14625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Методы и приемы ТРИЗ</a:t>
            </a:r>
            <a:br>
              <a:rPr lang="ru-RU" sz="4400" b="1" dirty="0">
                <a:solidFill>
                  <a:srgbClr val="FF0000"/>
                </a:solidFill>
              </a:rPr>
            </a:b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276872"/>
            <a:ext cx="7467600" cy="4197080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3200" dirty="0"/>
              <a:t>Мозговой штурм</a:t>
            </a:r>
          </a:p>
          <a:p>
            <a:pPr lvl="0"/>
            <a:r>
              <a:rPr lang="ru-RU" sz="3200" dirty="0" smtClean="0"/>
              <a:t>Прием  фантазирования (</a:t>
            </a:r>
            <a:r>
              <a:rPr lang="ru-RU" sz="3200" dirty="0" err="1" smtClean="0"/>
              <a:t>Эвроритм</a:t>
            </a:r>
            <a:r>
              <a:rPr lang="ru-RU" sz="3200" dirty="0" smtClean="0"/>
              <a:t>)</a:t>
            </a:r>
          </a:p>
          <a:p>
            <a:r>
              <a:rPr lang="ru-RU" sz="3200" dirty="0" smtClean="0"/>
              <a:t>Творческие задания</a:t>
            </a:r>
            <a:endParaRPr lang="ru-RU" sz="3200" dirty="0"/>
          </a:p>
          <a:p>
            <a:pPr lvl="0"/>
            <a:r>
              <a:rPr lang="ru-RU" sz="3200" dirty="0"/>
              <a:t>«Да- Нет»</a:t>
            </a:r>
          </a:p>
          <a:p>
            <a:pPr lvl="0"/>
            <a:r>
              <a:rPr lang="ru-RU" sz="3200" dirty="0"/>
              <a:t>Системный оператор</a:t>
            </a:r>
          </a:p>
          <a:p>
            <a:pPr lvl="0"/>
            <a:r>
              <a:rPr lang="ru-RU" sz="3200" dirty="0"/>
              <a:t>Моделирование  маленькими человечками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354162"/>
          </a:xfrm>
        </p:spPr>
        <p:txBody>
          <a:bodyPr>
            <a:noAutofit/>
          </a:bodyPr>
          <a:lstStyle/>
          <a:p>
            <a:pPr lvl="0" algn="ctr"/>
            <a:r>
              <a:rPr lang="ru-RU" sz="4400" b="1" dirty="0">
                <a:solidFill>
                  <a:srgbClr val="FF0000"/>
                </a:solidFill>
              </a:rPr>
              <a:t>Мозговой штурм</a:t>
            </a:r>
            <a:br>
              <a:rPr lang="ru-RU" sz="4400" b="1" dirty="0">
                <a:solidFill>
                  <a:srgbClr val="FF0000"/>
                </a:solidFill>
              </a:rPr>
            </a:b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3200" dirty="0"/>
              <a:t>Необходим тогда, когда обсуждается ситуация, из которой на первый взгляд нет реального выхода. Благодаря «Мозговому штурму» дети понимают, что из любой ситуации есть выход, таким образом у них формируются основы рационального творческого мышления.</a:t>
            </a:r>
          </a:p>
          <a:p>
            <a:endParaRPr lang="en-US" sz="3200" dirty="0" smtClean="0"/>
          </a:p>
          <a:p>
            <a:endParaRPr lang="en-US" dirty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7030A0"/>
                </a:solidFill>
              </a:rPr>
              <a:t>Чтобы посчитать бананы, растущие высоко на пальме их сначала нужно снять!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ru-RU" dirty="0" smtClean="0"/>
              <a:t>Подставить стул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Залезть друг другу на плечи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Потрясти пальму</a:t>
            </a:r>
          </a:p>
          <a:p>
            <a:pPr>
              <a:buFont typeface="Wingdings" pitchFamily="2" charset="2"/>
              <a:buChar char="q"/>
            </a:pPr>
            <a:r>
              <a:rPr lang="ru-RU" dirty="0" smtClean="0"/>
              <a:t>Раскрутить и накинуть на пальму веревку, как это делают индейцы.</a:t>
            </a:r>
          </a:p>
          <a:p>
            <a:pPr>
              <a:buFont typeface="Wingdings" pitchFamily="2" charset="2"/>
              <a:buChar char="q"/>
            </a:pPr>
            <a:endParaRPr lang="ru-RU" dirty="0"/>
          </a:p>
        </p:txBody>
      </p:sp>
      <p:pic>
        <p:nvPicPr>
          <p:cNvPr id="9" name="Picture 2" descr="C:\Documents and Settings\Admin\Рабочий стол\2600549-893962-vector-palm-trees-with-green-leaves-on-white-background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340768"/>
            <a:ext cx="3672408" cy="496855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578298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</a:rPr>
              <a:t>Прием  фантазирования (</a:t>
            </a:r>
            <a:r>
              <a:rPr lang="ru-RU" sz="4400" b="1" dirty="0" err="1" smtClean="0">
                <a:solidFill>
                  <a:srgbClr val="FF0000"/>
                </a:solidFill>
              </a:rPr>
              <a:t>Эвроритм</a:t>
            </a:r>
            <a:r>
              <a:rPr lang="ru-RU" sz="4400" b="1" dirty="0" smtClean="0">
                <a:solidFill>
                  <a:srgbClr val="FF0000"/>
                </a:solidFill>
              </a:rPr>
              <a:t>)</a:t>
            </a:r>
            <a:r>
              <a:rPr lang="ru-RU" sz="4400" dirty="0"/>
              <a:t/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564904"/>
            <a:ext cx="7467600" cy="3909048"/>
          </a:xfrm>
        </p:spPr>
        <p:txBody>
          <a:bodyPr/>
          <a:lstStyle/>
          <a:p>
            <a:r>
              <a:rPr lang="ru-RU" sz="4400" dirty="0"/>
              <a:t>Позволяет ребенку стать   на время изобретателем. (Используем при обучении порядковому счету)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26170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7030A0"/>
                </a:solidFill>
              </a:rPr>
              <a:t>Составить рекламное объявление для газеты так, чтобы слова начинались на одну букву «П», и использовать не более 10 слов.</a:t>
            </a:r>
            <a:r>
              <a:rPr lang="ru-RU" dirty="0" smtClean="0">
                <a:solidFill>
                  <a:srgbClr val="7030A0"/>
                </a:solidFill>
              </a:rPr>
              <a:t/>
            </a:r>
            <a:br>
              <a:rPr lang="ru-RU" dirty="0" smtClean="0">
                <a:solidFill>
                  <a:srgbClr val="7030A0"/>
                </a:solidFill>
              </a:rPr>
            </a:b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3491880" y="1412776"/>
            <a:ext cx="3888432" cy="3672408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Попугай</a:t>
            </a:r>
          </a:p>
          <a:p>
            <a:r>
              <a:rPr lang="ru-RU" dirty="0" smtClean="0"/>
              <a:t>Посмотреть</a:t>
            </a:r>
          </a:p>
          <a:p>
            <a:r>
              <a:rPr lang="ru-RU" dirty="0" smtClean="0"/>
              <a:t>Петька</a:t>
            </a:r>
          </a:p>
          <a:p>
            <a:r>
              <a:rPr lang="ru-RU" dirty="0" smtClean="0"/>
              <a:t>Пушистый</a:t>
            </a:r>
          </a:p>
          <a:p>
            <a:r>
              <a:rPr lang="ru-RU" dirty="0" smtClean="0"/>
              <a:t>Продается</a:t>
            </a:r>
          </a:p>
          <a:p>
            <a:r>
              <a:rPr lang="ru-RU" dirty="0" smtClean="0"/>
              <a:t>Певчий </a:t>
            </a:r>
          </a:p>
          <a:p>
            <a:r>
              <a:rPr lang="ru-RU" dirty="0" smtClean="0"/>
              <a:t>Пожалуйста</a:t>
            </a:r>
          </a:p>
          <a:p>
            <a:r>
              <a:rPr lang="ru-RU" dirty="0" smtClean="0"/>
              <a:t>Пятилетний </a:t>
            </a:r>
          </a:p>
          <a:p>
            <a:r>
              <a:rPr lang="ru-RU" dirty="0" smtClean="0"/>
              <a:t>Приходите </a:t>
            </a:r>
          </a:p>
          <a:p>
            <a:endParaRPr lang="ru-RU" dirty="0"/>
          </a:p>
        </p:txBody>
      </p:sp>
      <p:pic>
        <p:nvPicPr>
          <p:cNvPr id="3074" name="Picture 2" descr="C:\Documents and Settings\Admin\Рабочий стол\ггггi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12776"/>
            <a:ext cx="2736304" cy="302433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2286000" y="476672"/>
            <a:ext cx="6172200" cy="5688632"/>
          </a:xfrm>
        </p:spPr>
        <p:txBody>
          <a:bodyPr>
            <a:normAutofit fontScale="90000"/>
          </a:bodyPr>
          <a:lstStyle/>
          <a:p>
            <a:r>
              <a:rPr lang="ru-RU" sz="4900" dirty="0" smtClean="0">
                <a:solidFill>
                  <a:srgbClr val="7030A0"/>
                </a:solidFill>
              </a:rPr>
              <a:t>Продается певчий пушистый попугай Петька, пятилетний, </a:t>
            </a:r>
            <a:r>
              <a:rPr lang="ru-RU" sz="4900" dirty="0" err="1" smtClean="0">
                <a:solidFill>
                  <a:srgbClr val="7030A0"/>
                </a:solidFill>
              </a:rPr>
              <a:t>полузеленный</a:t>
            </a:r>
            <a:r>
              <a:rPr lang="ru-RU" sz="4900" dirty="0" smtClean="0">
                <a:solidFill>
                  <a:srgbClr val="7030A0"/>
                </a:solidFill>
              </a:rPr>
              <a:t>. Пожалуйста приходите посмотреть.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467600" cy="273630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 smtClean="0">
                <a:solidFill>
                  <a:srgbClr val="7030A0"/>
                </a:solidFill>
              </a:rPr>
              <a:t/>
            </a:r>
            <a:br>
              <a:rPr lang="en-US" sz="3100" dirty="0" smtClean="0">
                <a:solidFill>
                  <a:srgbClr val="7030A0"/>
                </a:solidFill>
              </a:rPr>
            </a:br>
            <a:r>
              <a:rPr lang="en-US" sz="3100" dirty="0" smtClean="0">
                <a:solidFill>
                  <a:srgbClr val="7030A0"/>
                </a:solidFill>
              </a:rPr>
              <a:t/>
            </a:r>
            <a:br>
              <a:rPr lang="en-US" sz="3100" dirty="0" smtClean="0">
                <a:solidFill>
                  <a:srgbClr val="7030A0"/>
                </a:solidFill>
              </a:rPr>
            </a:br>
            <a:r>
              <a:rPr lang="ru-RU" sz="3600" dirty="0" smtClean="0">
                <a:solidFill>
                  <a:srgbClr val="7030A0"/>
                </a:solidFill>
              </a:rPr>
              <a:t>Творческие задания с элементами ТРИЗ</a:t>
            </a:r>
            <a:r>
              <a:rPr lang="en-US" sz="3600" dirty="0" smtClean="0">
                <a:solidFill>
                  <a:srgbClr val="7030A0"/>
                </a:solidFill>
              </a:rPr>
              <a:t/>
            </a:r>
            <a:br>
              <a:rPr lang="en-US" sz="3600" dirty="0" smtClean="0">
                <a:solidFill>
                  <a:srgbClr val="7030A0"/>
                </a:solidFill>
              </a:rPr>
            </a:br>
            <a:r>
              <a:rPr lang="ru-RU" sz="3600" dirty="0" smtClean="0">
                <a:solidFill>
                  <a:srgbClr val="7030A0"/>
                </a:solidFill>
              </a:rPr>
              <a:t> Нарисуй единой линией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9" name="Содержимое 8"/>
          <p:cNvGraphicFramePr>
            <a:graphicFrameLocks noGrp="1"/>
          </p:cNvGraphicFramePr>
          <p:nvPr>
            <p:ph sz="quarter" idx="1"/>
          </p:nvPr>
        </p:nvGraphicFramePr>
        <p:xfrm>
          <a:off x="467544" y="2132856"/>
          <a:ext cx="3657598" cy="406104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2514"/>
                <a:gridCol w="522514"/>
                <a:gridCol w="522514"/>
                <a:gridCol w="522514"/>
                <a:gridCol w="522514"/>
                <a:gridCol w="522514"/>
                <a:gridCol w="522514"/>
              </a:tblGrid>
              <a:tr h="507631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07631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Блок-схема: узел 10"/>
          <p:cNvSpPr/>
          <p:nvPr/>
        </p:nvSpPr>
        <p:spPr>
          <a:xfrm>
            <a:off x="755576" y="342900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C:\Documents and Settings\Admin\Рабочий стол\graf-diktant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11960" y="2132856"/>
            <a:ext cx="4176464" cy="4032447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Задание на дорисовку</a:t>
            </a:r>
            <a:br>
              <a:rPr lang="ru-RU" sz="3200" dirty="0" smtClean="0">
                <a:solidFill>
                  <a:srgbClr val="7030A0"/>
                </a:solidFill>
              </a:rPr>
            </a:br>
            <a:endParaRPr lang="ru-RU" sz="3200" dirty="0">
              <a:solidFill>
                <a:srgbClr val="7030A0"/>
              </a:solidFill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3657598" cy="4205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2514"/>
                <a:gridCol w="522514"/>
                <a:gridCol w="522514"/>
                <a:gridCol w="522514"/>
                <a:gridCol w="522514"/>
                <a:gridCol w="522514"/>
                <a:gridCol w="522514"/>
              </a:tblGrid>
              <a:tr h="5256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Содержимое 17"/>
          <p:cNvGraphicFramePr>
            <a:graphicFrameLocks noGrp="1"/>
          </p:cNvGraphicFramePr>
          <p:nvPr>
            <p:ph sz="quarter" idx="2"/>
          </p:nvPr>
        </p:nvGraphicFramePr>
        <p:xfrm>
          <a:off x="4270375" y="1600200"/>
          <a:ext cx="3657598" cy="42050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2514"/>
                <a:gridCol w="522514"/>
                <a:gridCol w="522514"/>
                <a:gridCol w="522514"/>
                <a:gridCol w="522514"/>
                <a:gridCol w="522514"/>
                <a:gridCol w="522514"/>
              </a:tblGrid>
              <a:tr h="52563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563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Блок-схема: узел 8"/>
          <p:cNvSpPr/>
          <p:nvPr/>
        </p:nvSpPr>
        <p:spPr>
          <a:xfrm>
            <a:off x="2915816" y="3573016"/>
            <a:ext cx="288032" cy="2411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Блок-схема: узел 9"/>
          <p:cNvSpPr/>
          <p:nvPr/>
        </p:nvSpPr>
        <p:spPr>
          <a:xfrm>
            <a:off x="827584" y="4653136"/>
            <a:ext cx="288032" cy="2411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Блок-схема: узел 10"/>
          <p:cNvSpPr/>
          <p:nvPr/>
        </p:nvSpPr>
        <p:spPr>
          <a:xfrm>
            <a:off x="1835696" y="2564904"/>
            <a:ext cx="288032" cy="2411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Блок-схема: узел 11"/>
          <p:cNvSpPr/>
          <p:nvPr/>
        </p:nvSpPr>
        <p:spPr>
          <a:xfrm>
            <a:off x="2915816" y="4725144"/>
            <a:ext cx="288032" cy="2411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Блок-схема: узел 12"/>
          <p:cNvSpPr/>
          <p:nvPr/>
        </p:nvSpPr>
        <p:spPr>
          <a:xfrm>
            <a:off x="2987824" y="5733256"/>
            <a:ext cx="288032" cy="2411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Блок-схема: узел 13"/>
          <p:cNvSpPr/>
          <p:nvPr/>
        </p:nvSpPr>
        <p:spPr>
          <a:xfrm>
            <a:off x="1907704" y="5661248"/>
            <a:ext cx="288032" cy="2411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Блок-схема: узел 14"/>
          <p:cNvSpPr/>
          <p:nvPr/>
        </p:nvSpPr>
        <p:spPr>
          <a:xfrm>
            <a:off x="755576" y="5661248"/>
            <a:ext cx="288032" cy="2411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узел 15"/>
          <p:cNvSpPr/>
          <p:nvPr/>
        </p:nvSpPr>
        <p:spPr>
          <a:xfrm>
            <a:off x="1907704" y="3645024"/>
            <a:ext cx="288032" cy="2411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лок-схема: узел 16"/>
          <p:cNvSpPr/>
          <p:nvPr/>
        </p:nvSpPr>
        <p:spPr>
          <a:xfrm>
            <a:off x="971600" y="3573016"/>
            <a:ext cx="288032" cy="241176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V="1">
            <a:off x="4788024" y="2636912"/>
            <a:ext cx="1008112" cy="108012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796136" y="2636912"/>
            <a:ext cx="1080120" cy="100811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4788024" y="3717032"/>
            <a:ext cx="2016224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4788024" y="3717032"/>
            <a:ext cx="0" cy="2088232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4788024" y="5805264"/>
            <a:ext cx="2088232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876256" y="3645024"/>
            <a:ext cx="0" cy="230425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Documents and Settings\Admin\Рабочий стол\dragon.gif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692696"/>
            <a:ext cx="7416824" cy="578112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Documents and Settings\Admin\Рабочий стол\raskraski-soedini-po-tochkam-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32656"/>
            <a:ext cx="5616624" cy="6048672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7030A0"/>
                </a:solidFill>
              </a:rPr>
              <a:t>Задания со счетными палочками</a:t>
            </a:r>
            <a:br>
              <a:rPr lang="ru-RU" sz="3200" dirty="0" smtClean="0">
                <a:solidFill>
                  <a:srgbClr val="7030A0"/>
                </a:solidFill>
              </a:rPr>
            </a:br>
            <a:endParaRPr lang="ru-RU" sz="3200" dirty="0">
              <a:solidFill>
                <a:srgbClr val="7030A0"/>
              </a:solidFill>
            </a:endParaRPr>
          </a:p>
        </p:txBody>
      </p:sp>
      <p:pic>
        <p:nvPicPr>
          <p:cNvPr id="7170" name="Picture 2" descr="C:\Documents and Settings\Admin\Рабочий стол\img1638_19944_big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4984" y="1600200"/>
            <a:ext cx="6092031" cy="48736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1187624" y="2276872"/>
            <a:ext cx="0" cy="1656184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1187624" y="3933056"/>
            <a:ext cx="122413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2411760" y="2564904"/>
            <a:ext cx="0" cy="324036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5076056" y="2348880"/>
            <a:ext cx="1368152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6444208" y="2348880"/>
            <a:ext cx="0" cy="31683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5364088" y="3717032"/>
            <a:ext cx="1224136" cy="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ru-RU" sz="3600" b="1" dirty="0" smtClean="0">
                <a:solidFill>
                  <a:srgbClr val="7030A0"/>
                </a:solidFill>
              </a:rPr>
              <a:t>Волшебные фигуры 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55576" y="2924944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1835696" y="3429000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755576" y="4437112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339752" y="4797152"/>
            <a:ext cx="1418456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771800" y="177281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1115616" y="177281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2987824" y="3068960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5508104" y="2348880"/>
            <a:ext cx="1296144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5724128" y="1844824"/>
            <a:ext cx="792088" cy="410344"/>
          </a:xfrm>
          <a:prstGeom prst="triangle">
            <a:avLst>
              <a:gd name="adj" fmla="val 4871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внобедренный треугольник 17"/>
          <p:cNvSpPr/>
          <p:nvPr/>
        </p:nvSpPr>
        <p:spPr>
          <a:xfrm rot="17004484">
            <a:off x="4891316" y="2298827"/>
            <a:ext cx="648072" cy="576064"/>
          </a:xfrm>
          <a:prstGeom prst="triangle">
            <a:avLst>
              <a:gd name="adj" fmla="val 498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Равнобедренный треугольник 18"/>
          <p:cNvSpPr/>
          <p:nvPr/>
        </p:nvSpPr>
        <p:spPr>
          <a:xfrm rot="10800000">
            <a:off x="5796136" y="3501008"/>
            <a:ext cx="792088" cy="57606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внобедренный треугольник 19"/>
          <p:cNvSpPr/>
          <p:nvPr/>
        </p:nvSpPr>
        <p:spPr>
          <a:xfrm rot="14279794">
            <a:off x="4932596" y="3123317"/>
            <a:ext cx="648072" cy="576064"/>
          </a:xfrm>
          <a:prstGeom prst="triangle">
            <a:avLst>
              <a:gd name="adj" fmla="val 498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авнобедренный треугольник 20"/>
          <p:cNvSpPr/>
          <p:nvPr/>
        </p:nvSpPr>
        <p:spPr>
          <a:xfrm rot="7204183">
            <a:off x="6819832" y="3061657"/>
            <a:ext cx="648072" cy="576064"/>
          </a:xfrm>
          <a:prstGeom prst="triangle">
            <a:avLst>
              <a:gd name="adj" fmla="val 498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Равнобедренный треугольник 23"/>
          <p:cNvSpPr/>
          <p:nvPr/>
        </p:nvSpPr>
        <p:spPr>
          <a:xfrm rot="3521145">
            <a:off x="6761172" y="2233932"/>
            <a:ext cx="648072" cy="432048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Прямоугольник 24"/>
          <p:cNvSpPr/>
          <p:nvPr/>
        </p:nvSpPr>
        <p:spPr>
          <a:xfrm>
            <a:off x="5508104" y="4365104"/>
            <a:ext cx="1944216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Блок-схема: узел 25"/>
          <p:cNvSpPr/>
          <p:nvPr/>
        </p:nvSpPr>
        <p:spPr>
          <a:xfrm>
            <a:off x="5652120" y="522920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Блок-схема: узел 26"/>
          <p:cNvSpPr/>
          <p:nvPr/>
        </p:nvSpPr>
        <p:spPr>
          <a:xfrm>
            <a:off x="6804248" y="5229200"/>
            <a:ext cx="457200" cy="457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4932040" y="4581128"/>
            <a:ext cx="576064" cy="698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12776"/>
            <a:ext cx="7467600" cy="5061176"/>
          </a:xfrm>
        </p:spPr>
        <p:txBody>
          <a:bodyPr>
            <a:normAutofit fontScale="92500" lnSpcReduction="10000"/>
          </a:bodyPr>
          <a:lstStyle/>
          <a:p>
            <a:r>
              <a:rPr lang="ru-RU" sz="4400" dirty="0">
                <a:solidFill>
                  <a:srgbClr val="7030A0"/>
                </a:solidFill>
                <a:latin typeface="+mj-lt"/>
              </a:rPr>
              <a:t>Данные игры формируют в ребенке креативные мышление восприятие  логику память воображение,  что в дальнейшем будет востребовано в  любой детской деятельности.</a:t>
            </a:r>
          </a:p>
          <a:p>
            <a:endParaRPr lang="ru-RU" dirty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42617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solidFill>
                  <a:srgbClr val="FF0000"/>
                </a:solidFill>
              </a:rPr>
              <a:t>«</a:t>
            </a:r>
            <a:r>
              <a:rPr lang="ru-RU" sz="4400" b="1" dirty="0" err="1">
                <a:solidFill>
                  <a:srgbClr val="FF0000"/>
                </a:solidFill>
              </a:rPr>
              <a:t>Да-Нет</a:t>
            </a:r>
            <a:r>
              <a:rPr lang="ru-RU" sz="4400" b="1" dirty="0">
                <a:solidFill>
                  <a:srgbClr val="FF0000"/>
                </a:solidFill>
              </a:rPr>
              <a:t>»</a:t>
            </a:r>
            <a:br>
              <a:rPr lang="ru-RU" sz="4400" b="1" dirty="0">
                <a:solidFill>
                  <a:srgbClr val="FF0000"/>
                </a:solidFill>
              </a:rPr>
            </a:br>
            <a:endParaRPr lang="ru-RU" sz="4400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4000" dirty="0"/>
              <a:t>Позволяет решать задачи с постепенным сужением круга поиском.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2170584" cy="4572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2843808" y="1600200"/>
            <a:ext cx="5084040" cy="4572000"/>
          </a:xfrm>
        </p:spPr>
        <p:txBody>
          <a:bodyPr/>
          <a:lstStyle/>
          <a:p>
            <a:r>
              <a:rPr lang="ru-RU" dirty="0" smtClean="0"/>
              <a:t>Это фигура?     Нет</a:t>
            </a:r>
          </a:p>
          <a:p>
            <a:r>
              <a:rPr lang="ru-RU" dirty="0" smtClean="0"/>
              <a:t>Это число?     Да</a:t>
            </a:r>
          </a:p>
          <a:p>
            <a:r>
              <a:rPr lang="ru-RU" dirty="0" smtClean="0"/>
              <a:t>Это число нечетное?    Нет</a:t>
            </a:r>
          </a:p>
          <a:p>
            <a:r>
              <a:rPr lang="ru-RU" dirty="0" smtClean="0"/>
              <a:t>Это число четное?   Да </a:t>
            </a:r>
          </a:p>
          <a:p>
            <a:r>
              <a:rPr lang="ru-RU" dirty="0" smtClean="0"/>
              <a:t>Это число меньше 6?   Да</a:t>
            </a:r>
          </a:p>
          <a:p>
            <a:r>
              <a:rPr lang="ru-RU" dirty="0" smtClean="0"/>
              <a:t>Это число больше 2?   Да</a:t>
            </a:r>
          </a:p>
          <a:p>
            <a:r>
              <a:rPr lang="ru-RU" dirty="0" smtClean="0"/>
              <a:t>Это число 4?   Да </a:t>
            </a:r>
          </a:p>
          <a:p>
            <a:endParaRPr lang="ru-RU" dirty="0"/>
          </a:p>
        </p:txBody>
      </p:sp>
      <p:sp>
        <p:nvSpPr>
          <p:cNvPr id="7" name="Управляющая кнопка: справка 6">
            <a:hlinkClick r:id="" action="ppaction://noaction" highlightClick="1"/>
          </p:cNvPr>
          <p:cNvSpPr/>
          <p:nvPr/>
        </p:nvSpPr>
        <p:spPr>
          <a:xfrm>
            <a:off x="683568" y="1916832"/>
            <a:ext cx="1042416" cy="1042416"/>
          </a:xfrm>
          <a:prstGeom prst="actionButtonHelp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справка 8">
            <a:hlinkClick r:id="" action="ppaction://noaction" highlightClick="1"/>
          </p:cNvPr>
          <p:cNvSpPr/>
          <p:nvPr/>
        </p:nvSpPr>
        <p:spPr>
          <a:xfrm>
            <a:off x="827584" y="3212976"/>
            <a:ext cx="1042416" cy="1042416"/>
          </a:xfrm>
          <a:prstGeom prst="actionButtonHelp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справка 9">
            <a:hlinkClick r:id="" action="ppaction://noaction" highlightClick="1"/>
          </p:cNvPr>
          <p:cNvSpPr/>
          <p:nvPr/>
        </p:nvSpPr>
        <p:spPr>
          <a:xfrm>
            <a:off x="755576" y="4725144"/>
            <a:ext cx="1042416" cy="1042416"/>
          </a:xfrm>
          <a:prstGeom prst="actionButtonHelp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solidFill>
                  <a:srgbClr val="FF0000"/>
                </a:solidFill>
              </a:rPr>
              <a:t>Системный оператор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dirty="0"/>
              <a:t>Побуждает ребенка  к самостоятельному рассуждению по отношению к объекту, имеющее прошлом настоящее и будущее. Этот прием используем при ознакомлении с геометрическими фигурами, так и с числами.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rgbClr val="7030A0"/>
                </a:solidFill>
              </a:rPr>
              <a:t>Рассмотрим систему</a:t>
            </a:r>
            <a:br>
              <a:rPr lang="ru-RU" sz="3600" b="1" dirty="0">
                <a:solidFill>
                  <a:srgbClr val="7030A0"/>
                </a:solidFill>
              </a:rPr>
            </a:br>
            <a:endParaRPr lang="ru-RU" sz="3600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931223" cy="46371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43741"/>
                <a:gridCol w="2643741"/>
                <a:gridCol w="2643741"/>
              </a:tblGrid>
              <a:tr h="15457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Надсистема в прошлом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Надсистема в настоящем 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Надсистема в будущем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457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Система </a:t>
                      </a:r>
                      <a:r>
                        <a:rPr lang="ru-RU" sz="2400" dirty="0"/>
                        <a:t>в прошлом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Система </a:t>
                      </a:r>
                      <a:r>
                        <a:rPr lang="ru-RU" sz="2400" dirty="0"/>
                        <a:t>в настоящем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/>
                        <a:t>Система </a:t>
                      </a:r>
                      <a:r>
                        <a:rPr lang="ru-RU" sz="2400" dirty="0"/>
                        <a:t>в будущем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5457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Подсистема в прошлом 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/>
                        <a:t>Подсистема в настоящем</a:t>
                      </a:r>
                      <a:endParaRPr lang="ru-RU" sz="24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/>
                        <a:t>Подсистема в будущем</a:t>
                      </a:r>
                      <a:endParaRPr lang="ru-RU" sz="24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8" name="Содержимое 57"/>
          <p:cNvGraphicFramePr>
            <a:graphicFrameLocks noGrp="1"/>
          </p:cNvGraphicFramePr>
          <p:nvPr>
            <p:ph sz="quarter" idx="1"/>
          </p:nvPr>
        </p:nvGraphicFramePr>
        <p:xfrm>
          <a:off x="457200" y="333374"/>
          <a:ext cx="7715199" cy="58319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71733"/>
                <a:gridCol w="2571733"/>
                <a:gridCol w="2571733"/>
              </a:tblGrid>
              <a:tr h="1943977">
                <a:tc gridSpan="3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9439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9439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9" name="Прямоугольник 58"/>
          <p:cNvSpPr/>
          <p:nvPr/>
        </p:nvSpPr>
        <p:spPr>
          <a:xfrm>
            <a:off x="1331640" y="2852936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3563888" y="2852936"/>
            <a:ext cx="172819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Трапеция 60"/>
          <p:cNvSpPr/>
          <p:nvPr/>
        </p:nvSpPr>
        <p:spPr>
          <a:xfrm>
            <a:off x="6300192" y="2780928"/>
            <a:ext cx="1584176" cy="1008112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араллелограмм 61"/>
          <p:cNvSpPr/>
          <p:nvPr/>
        </p:nvSpPr>
        <p:spPr>
          <a:xfrm>
            <a:off x="539552" y="764704"/>
            <a:ext cx="1008112" cy="936104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Трапеция 62"/>
          <p:cNvSpPr/>
          <p:nvPr/>
        </p:nvSpPr>
        <p:spPr>
          <a:xfrm rot="10800000">
            <a:off x="4139952" y="908720"/>
            <a:ext cx="914400" cy="1008112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Ромб 63"/>
          <p:cNvSpPr/>
          <p:nvPr/>
        </p:nvSpPr>
        <p:spPr>
          <a:xfrm>
            <a:off x="6516216" y="908720"/>
            <a:ext cx="914400" cy="1152128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755576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755576" y="486916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755576" y="4941168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755576" y="5373216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единительная линия 79"/>
          <p:cNvCxnSpPr/>
          <p:nvPr/>
        </p:nvCxnSpPr>
        <p:spPr>
          <a:xfrm>
            <a:off x="755576" y="544522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единительная линия 81"/>
          <p:cNvCxnSpPr/>
          <p:nvPr/>
        </p:nvCxnSpPr>
        <p:spPr>
          <a:xfrm>
            <a:off x="755576" y="5805264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1259632" y="4437112"/>
            <a:ext cx="0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>
            <a:off x="1259632" y="479715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V="1">
            <a:off x="1475656" y="4941168"/>
            <a:ext cx="100811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 flipV="1">
            <a:off x="1475656" y="5157192"/>
            <a:ext cx="100811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flipV="1">
            <a:off x="1691680" y="5301208"/>
            <a:ext cx="100811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 flipV="1">
            <a:off x="1763688" y="5445224"/>
            <a:ext cx="1008112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>
            <a:off x="3275856" y="4365104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3563888" y="436510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3995936" y="4437112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3995936" y="4653136"/>
            <a:ext cx="10081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>
            <a:off x="3203848" y="5013176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3995936" y="5013176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3203848" y="501317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4427984" y="5013176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Прямая соединительная линия 109"/>
          <p:cNvCxnSpPr/>
          <p:nvPr/>
        </p:nvCxnSpPr>
        <p:spPr>
          <a:xfrm>
            <a:off x="3275856" y="551723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>
            <a:off x="3275856" y="5949280"/>
            <a:ext cx="2880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>
            <a:off x="4427984" y="5589240"/>
            <a:ext cx="0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 flipH="1">
            <a:off x="3995936" y="5949280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Прямая соединительная линия 116"/>
          <p:cNvCxnSpPr/>
          <p:nvPr/>
        </p:nvCxnSpPr>
        <p:spPr>
          <a:xfrm>
            <a:off x="5940152" y="436510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>
            <a:off x="7668344" y="45091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>
            <a:off x="7164288" y="450912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>
            <a:off x="6516216" y="443711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>
            <a:off x="7668344" y="494116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>
            <a:off x="7164288" y="4941168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Прямая соединительная линия 122"/>
          <p:cNvCxnSpPr/>
          <p:nvPr/>
        </p:nvCxnSpPr>
        <p:spPr>
          <a:xfrm>
            <a:off x="6516216" y="4869160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Прямая соединительная линия 123"/>
          <p:cNvCxnSpPr/>
          <p:nvPr/>
        </p:nvCxnSpPr>
        <p:spPr>
          <a:xfrm>
            <a:off x="5940152" y="4797152"/>
            <a:ext cx="3600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Прямая соединительная линия 124"/>
          <p:cNvCxnSpPr/>
          <p:nvPr/>
        </p:nvCxnSpPr>
        <p:spPr>
          <a:xfrm>
            <a:off x="5868144" y="5877272"/>
            <a:ext cx="11521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Прямая соединительная линия 125"/>
          <p:cNvCxnSpPr/>
          <p:nvPr/>
        </p:nvCxnSpPr>
        <p:spPr>
          <a:xfrm>
            <a:off x="5940152" y="5661248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5940152" y="5445224"/>
            <a:ext cx="10801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5940152" y="5229200"/>
            <a:ext cx="165618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57200" y="476250"/>
          <a:ext cx="7787208" cy="558686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95736"/>
                <a:gridCol w="2595736"/>
                <a:gridCol w="2595736"/>
              </a:tblGrid>
              <a:tr h="280873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440160">
                <a:tc>
                  <a:txBody>
                    <a:bodyPr/>
                    <a:lstStyle/>
                    <a:p>
                      <a:pPr algn="ctr"/>
                      <a:r>
                        <a:rPr lang="en-US" sz="6600" dirty="0" smtClean="0"/>
                        <a:t>3</a:t>
                      </a:r>
                      <a:endParaRPr lang="ru-RU" sz="6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7200" dirty="0" smtClean="0"/>
                        <a:t>4</a:t>
                      </a:r>
                      <a:endParaRPr lang="ru-RU" sz="7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600" dirty="0" smtClean="0"/>
                        <a:t>5</a:t>
                      </a:r>
                      <a:endParaRPr lang="ru-RU" sz="6600" dirty="0"/>
                    </a:p>
                  </a:txBody>
                  <a:tcPr/>
                </a:tc>
              </a:tr>
              <a:tr h="133797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C:\Documents and Settings\Admin\Рабочий стол\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548680"/>
            <a:ext cx="1236276" cy="856435"/>
          </a:xfrm>
          <a:prstGeom prst="rect">
            <a:avLst/>
          </a:prstGeom>
          <a:noFill/>
        </p:spPr>
      </p:pic>
      <p:pic>
        <p:nvPicPr>
          <p:cNvPr id="7" name="Picture 2" descr="C:\Documents and Settings\Admin\Рабочий стол\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5976" y="620688"/>
            <a:ext cx="1236276" cy="856435"/>
          </a:xfrm>
          <a:prstGeom prst="rect">
            <a:avLst/>
          </a:prstGeom>
          <a:noFill/>
        </p:spPr>
      </p:pic>
      <p:pic>
        <p:nvPicPr>
          <p:cNvPr id="8" name="Picture 2" descr="C:\Documents and Settings\Admin\Рабочий стол\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1412776"/>
            <a:ext cx="1236276" cy="856435"/>
          </a:xfrm>
          <a:prstGeom prst="rect">
            <a:avLst/>
          </a:prstGeom>
          <a:noFill/>
        </p:spPr>
      </p:pic>
      <p:pic>
        <p:nvPicPr>
          <p:cNvPr id="9" name="Picture 2" descr="C:\Documents and Settings\Admin\Рабочий стол\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1484784"/>
            <a:ext cx="1236276" cy="856435"/>
          </a:xfrm>
          <a:prstGeom prst="rect">
            <a:avLst/>
          </a:prstGeom>
          <a:noFill/>
        </p:spPr>
      </p:pic>
      <p:pic>
        <p:nvPicPr>
          <p:cNvPr id="11" name="Picture 2" descr="C:\Documents and Settings\Admin\Рабочий стол\28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620688"/>
            <a:ext cx="1455271" cy="808484"/>
          </a:xfrm>
          <a:prstGeom prst="rect">
            <a:avLst/>
          </a:prstGeom>
          <a:noFill/>
        </p:spPr>
      </p:pic>
      <p:pic>
        <p:nvPicPr>
          <p:cNvPr id="12" name="Picture 2" descr="C:\Documents and Settings\Admin\Рабочий стол\28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484784"/>
            <a:ext cx="1455271" cy="808484"/>
          </a:xfrm>
          <a:prstGeom prst="rect">
            <a:avLst/>
          </a:prstGeom>
          <a:noFill/>
        </p:spPr>
      </p:pic>
      <p:pic>
        <p:nvPicPr>
          <p:cNvPr id="13" name="Picture 2" descr="C:\Documents and Settings\Admin\Рабочий стол\28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677619" y="898854"/>
            <a:ext cx="1714500" cy="952500"/>
          </a:xfrm>
          <a:prstGeom prst="rect">
            <a:avLst/>
          </a:prstGeom>
          <a:noFill/>
        </p:spPr>
      </p:pic>
      <p:pic>
        <p:nvPicPr>
          <p:cNvPr id="14" name="Picture 3" descr="C:\Documents and Settings\Admin\Рабочий стол\app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348880"/>
            <a:ext cx="1042417" cy="922138"/>
          </a:xfrm>
          <a:prstGeom prst="rect">
            <a:avLst/>
          </a:prstGeom>
          <a:noFill/>
        </p:spPr>
      </p:pic>
      <p:pic>
        <p:nvPicPr>
          <p:cNvPr id="15" name="Picture 3" descr="C:\Documents and Settings\Admin\Рабочий стол\app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1484784"/>
            <a:ext cx="1042417" cy="922138"/>
          </a:xfrm>
          <a:prstGeom prst="rect">
            <a:avLst/>
          </a:prstGeom>
          <a:noFill/>
        </p:spPr>
      </p:pic>
      <p:pic>
        <p:nvPicPr>
          <p:cNvPr id="16" name="Picture 3" descr="C:\Documents and Settings\Admin\Рабочий стол\app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1484784"/>
            <a:ext cx="1042417" cy="922138"/>
          </a:xfrm>
          <a:prstGeom prst="rect">
            <a:avLst/>
          </a:prstGeom>
          <a:noFill/>
        </p:spPr>
      </p:pic>
      <p:pic>
        <p:nvPicPr>
          <p:cNvPr id="17" name="Picture 3" descr="C:\Documents and Settings\Admin\Рабочий стол\app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548680"/>
            <a:ext cx="1042417" cy="922138"/>
          </a:xfrm>
          <a:prstGeom prst="rect">
            <a:avLst/>
          </a:prstGeom>
          <a:noFill/>
        </p:spPr>
      </p:pic>
      <p:pic>
        <p:nvPicPr>
          <p:cNvPr id="18" name="Picture 3" descr="C:\Documents and Settings\Admin\Рабочий стол\appe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548680"/>
            <a:ext cx="1042417" cy="922138"/>
          </a:xfrm>
          <a:prstGeom prst="rect">
            <a:avLst/>
          </a:prstGeom>
          <a:noFill/>
        </p:spPr>
      </p:pic>
      <p:sp>
        <p:nvSpPr>
          <p:cNvPr id="22" name="Дуга 21"/>
          <p:cNvSpPr/>
          <p:nvPr/>
        </p:nvSpPr>
        <p:spPr>
          <a:xfrm>
            <a:off x="971600" y="4797152"/>
            <a:ext cx="504056" cy="504056"/>
          </a:xfrm>
          <a:prstGeom prst="arc">
            <a:avLst>
              <a:gd name="adj1" fmla="val 16200000"/>
              <a:gd name="adj2" fmla="val 59230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Дуга 22"/>
          <p:cNvSpPr/>
          <p:nvPr/>
        </p:nvSpPr>
        <p:spPr>
          <a:xfrm>
            <a:off x="1115616" y="5373216"/>
            <a:ext cx="495672" cy="504056"/>
          </a:xfrm>
          <a:prstGeom prst="arc">
            <a:avLst>
              <a:gd name="adj1" fmla="val 16200000"/>
              <a:gd name="adj2" fmla="val 59230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3563888" y="4797152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H="1">
            <a:off x="3347864" y="5373216"/>
            <a:ext cx="216024" cy="28803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3347864" y="5805264"/>
            <a:ext cx="432048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3635896" y="5157192"/>
            <a:ext cx="576064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6732240" y="5013176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4067944" y="5445224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6948264" y="4941168"/>
            <a:ext cx="4320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Дуга 36"/>
          <p:cNvSpPr/>
          <p:nvPr/>
        </p:nvSpPr>
        <p:spPr>
          <a:xfrm>
            <a:off x="6732240" y="5445224"/>
            <a:ext cx="504056" cy="504056"/>
          </a:xfrm>
          <a:prstGeom prst="arc">
            <a:avLst>
              <a:gd name="adj1" fmla="val 16200000"/>
              <a:gd name="adj2" fmla="val 5923057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quarter" idx="1"/>
          </p:nvPr>
        </p:nvGraphicFramePr>
        <p:xfrm>
          <a:off x="457200" y="404665"/>
          <a:ext cx="7643193" cy="5371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547731"/>
                <a:gridCol w="2547731"/>
                <a:gridCol w="2547731"/>
              </a:tblGrid>
              <a:tr h="744924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13 23 33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14 24 34 44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15 25 35</a:t>
                      </a:r>
                      <a:endParaRPr lang="ru-RU" sz="3200" dirty="0"/>
                    </a:p>
                  </a:txBody>
                  <a:tcPr/>
                </a:tc>
              </a:tr>
              <a:tr h="744924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3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4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5</a:t>
                      </a:r>
                      <a:endParaRPr lang="ru-RU" sz="3200" dirty="0"/>
                    </a:p>
                  </a:txBody>
                  <a:tcPr/>
                </a:tc>
              </a:tr>
              <a:tr h="3881447"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2+1</a:t>
                      </a:r>
                    </a:p>
                    <a:p>
                      <a:r>
                        <a:rPr lang="en-US" sz="3200" dirty="0" smtClean="0"/>
                        <a:t>0+3</a:t>
                      </a:r>
                    </a:p>
                    <a:p>
                      <a:r>
                        <a:rPr lang="en-US" sz="3200" dirty="0" smtClean="0"/>
                        <a:t>1+2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0+4</a:t>
                      </a:r>
                    </a:p>
                    <a:p>
                      <a:r>
                        <a:rPr lang="en-US" sz="3200" dirty="0" smtClean="0"/>
                        <a:t>1+1+1+1+1</a:t>
                      </a:r>
                    </a:p>
                    <a:p>
                      <a:r>
                        <a:rPr lang="en-US" sz="3200" dirty="0" smtClean="0"/>
                        <a:t>1+3</a:t>
                      </a:r>
                    </a:p>
                    <a:p>
                      <a:r>
                        <a:rPr lang="en-US" sz="3200" dirty="0" smtClean="0"/>
                        <a:t>3+1</a:t>
                      </a:r>
                    </a:p>
                    <a:p>
                      <a:r>
                        <a:rPr lang="en-US" sz="3200" dirty="0" smtClean="0"/>
                        <a:t>2+2</a:t>
                      </a:r>
                    </a:p>
                    <a:p>
                      <a:r>
                        <a:rPr lang="en-US" sz="3200" dirty="0" smtClean="0"/>
                        <a:t>2+2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 smtClean="0"/>
                        <a:t>0+5</a:t>
                      </a:r>
                    </a:p>
                    <a:p>
                      <a:r>
                        <a:rPr lang="en-US" sz="3200" dirty="0" smtClean="0"/>
                        <a:t>2+3</a:t>
                      </a:r>
                    </a:p>
                    <a:p>
                      <a:r>
                        <a:rPr lang="en-US" sz="3200" dirty="0" smtClean="0"/>
                        <a:t>3+2</a:t>
                      </a:r>
                    </a:p>
                    <a:p>
                      <a:r>
                        <a:rPr lang="en-US" sz="3200" dirty="0" smtClean="0"/>
                        <a:t>1+4</a:t>
                      </a:r>
                    </a:p>
                    <a:p>
                      <a:r>
                        <a:rPr lang="en-US" sz="3200" dirty="0" smtClean="0"/>
                        <a:t>4+1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3622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900" b="1" dirty="0">
                <a:solidFill>
                  <a:srgbClr val="FF0000"/>
                </a:solidFill>
              </a:rPr>
              <a:t>Моделирование маленькими человечками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2420888"/>
            <a:ext cx="7467600" cy="4053064"/>
          </a:xfrm>
        </p:spPr>
        <p:txBody>
          <a:bodyPr/>
          <a:lstStyle/>
          <a:p>
            <a:r>
              <a:rPr lang="ru-RU" sz="3600" dirty="0"/>
              <a:t>Прием, позволяющий объяснить и сформировать внутреннее строение объектов и взаимодействие между ними. Для этого используются человечки обладающие разными свойствами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16"/>
          <p:cNvGrpSpPr>
            <a:grpSpLocks/>
          </p:cNvGrpSpPr>
          <p:nvPr/>
        </p:nvGrpSpPr>
        <p:grpSpPr bwMode="auto">
          <a:xfrm>
            <a:off x="5220072" y="332656"/>
            <a:ext cx="1512168" cy="5461223"/>
            <a:chOff x="3858370" y="2924944"/>
            <a:chExt cx="1062225" cy="3355450"/>
          </a:xfrm>
        </p:grpSpPr>
        <p:sp>
          <p:nvSpPr>
            <p:cNvPr id="5" name="Прямоугольник 4"/>
            <p:cNvSpPr/>
            <p:nvPr/>
          </p:nvSpPr>
          <p:spPr>
            <a:xfrm rot="3212155">
              <a:off x="4305511" y="4170119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 rot="7299359">
              <a:off x="3387774" y="4144723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 rot="3212155">
              <a:off x="4222947" y="5647851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Прямоугольник 7"/>
            <p:cNvSpPr/>
            <p:nvPr/>
          </p:nvSpPr>
          <p:spPr>
            <a:xfrm rot="7166603">
              <a:off x="3512415" y="5666103"/>
              <a:ext cx="1085680" cy="1429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4275956" y="3807456"/>
              <a:ext cx="21593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Овал 9"/>
            <p:cNvSpPr/>
            <p:nvPr/>
          </p:nvSpPr>
          <p:spPr>
            <a:xfrm>
              <a:off x="3929820" y="2924944"/>
              <a:ext cx="957432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</p:grpSp>
      <p:grpSp>
        <p:nvGrpSpPr>
          <p:cNvPr id="11" name="Группа 16"/>
          <p:cNvGrpSpPr>
            <a:grpSpLocks/>
          </p:cNvGrpSpPr>
          <p:nvPr/>
        </p:nvGrpSpPr>
        <p:grpSpPr bwMode="auto">
          <a:xfrm>
            <a:off x="3059832" y="332656"/>
            <a:ext cx="1440160" cy="5605239"/>
            <a:chOff x="3858370" y="2924944"/>
            <a:chExt cx="1062225" cy="3355450"/>
          </a:xfrm>
        </p:grpSpPr>
        <p:sp>
          <p:nvSpPr>
            <p:cNvPr id="12" name="Прямоугольник 11"/>
            <p:cNvSpPr/>
            <p:nvPr/>
          </p:nvSpPr>
          <p:spPr>
            <a:xfrm rot="3212155">
              <a:off x="4305511" y="4170119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 rot="7299359">
              <a:off x="3387774" y="4144723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 rot="3212155">
              <a:off x="4222947" y="5647851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 rot="7166603">
              <a:off x="3512415" y="5666103"/>
              <a:ext cx="1085680" cy="1429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4275956" y="3807456"/>
              <a:ext cx="21593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3929820" y="2924944"/>
              <a:ext cx="957432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</p:grpSp>
      <p:grpSp>
        <p:nvGrpSpPr>
          <p:cNvPr id="18" name="Группа 16"/>
          <p:cNvGrpSpPr>
            <a:grpSpLocks/>
          </p:cNvGrpSpPr>
          <p:nvPr/>
        </p:nvGrpSpPr>
        <p:grpSpPr bwMode="auto">
          <a:xfrm>
            <a:off x="1043608" y="260648"/>
            <a:ext cx="1440160" cy="5749255"/>
            <a:chOff x="3858370" y="2924944"/>
            <a:chExt cx="1062225" cy="3355450"/>
          </a:xfrm>
        </p:grpSpPr>
        <p:sp>
          <p:nvSpPr>
            <p:cNvPr id="19" name="Прямоугольник 18"/>
            <p:cNvSpPr/>
            <p:nvPr/>
          </p:nvSpPr>
          <p:spPr>
            <a:xfrm rot="3212155">
              <a:off x="4305511" y="4170119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 rot="7299359">
              <a:off x="3387774" y="4144723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 rot="3212155">
              <a:off x="4222947" y="5647851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 rot="7166603">
              <a:off x="3512415" y="5666103"/>
              <a:ext cx="1085680" cy="1429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4275956" y="3807456"/>
              <a:ext cx="21593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Овал 23"/>
            <p:cNvSpPr/>
            <p:nvPr/>
          </p:nvSpPr>
          <p:spPr>
            <a:xfrm>
              <a:off x="3929820" y="2924944"/>
              <a:ext cx="957432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24"/>
          <p:cNvGrpSpPr>
            <a:grpSpLocks/>
          </p:cNvGrpSpPr>
          <p:nvPr/>
        </p:nvGrpSpPr>
        <p:grpSpPr bwMode="auto">
          <a:xfrm>
            <a:off x="899592" y="692696"/>
            <a:ext cx="2160240" cy="5544616"/>
            <a:chOff x="3498328" y="2924944"/>
            <a:chExt cx="1838140" cy="3355450"/>
          </a:xfrm>
        </p:grpSpPr>
        <p:sp>
          <p:nvSpPr>
            <p:cNvPr id="8" name="Круговая стрелка 7"/>
            <p:cNvSpPr/>
            <p:nvPr/>
          </p:nvSpPr>
          <p:spPr>
            <a:xfrm rot="16363122">
              <a:off x="3793605" y="3482022"/>
              <a:ext cx="1139647" cy="1730201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9" name="Круговая стрелка 8"/>
            <p:cNvSpPr/>
            <p:nvPr/>
          </p:nvSpPr>
          <p:spPr>
            <a:xfrm rot="5400000">
              <a:off x="3838845" y="3481228"/>
              <a:ext cx="1139647" cy="1731789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 rot="3212155">
              <a:off x="4222979" y="5647871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 rot="7166603">
              <a:off x="3511851" y="5665330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4276125" y="3807456"/>
              <a:ext cx="21587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3930085" y="2924944"/>
              <a:ext cx="957167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3511027" y="6121669"/>
              <a:ext cx="360327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976142" y="6131192"/>
              <a:ext cx="360326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16" name="Группа 24"/>
          <p:cNvGrpSpPr>
            <a:grpSpLocks/>
          </p:cNvGrpSpPr>
          <p:nvPr/>
        </p:nvGrpSpPr>
        <p:grpSpPr bwMode="auto">
          <a:xfrm>
            <a:off x="3491880" y="692696"/>
            <a:ext cx="2304256" cy="5585172"/>
            <a:chOff x="3498328" y="2924944"/>
            <a:chExt cx="1838140" cy="3355450"/>
          </a:xfrm>
        </p:grpSpPr>
        <p:sp>
          <p:nvSpPr>
            <p:cNvPr id="17" name="Круговая стрелка 16"/>
            <p:cNvSpPr/>
            <p:nvPr/>
          </p:nvSpPr>
          <p:spPr>
            <a:xfrm rot="16363122">
              <a:off x="3793605" y="3482022"/>
              <a:ext cx="1139647" cy="1730201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8" name="Круговая стрелка 17"/>
            <p:cNvSpPr/>
            <p:nvPr/>
          </p:nvSpPr>
          <p:spPr>
            <a:xfrm rot="5400000">
              <a:off x="3838845" y="3481228"/>
              <a:ext cx="1139647" cy="1731789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 rot="3212155">
              <a:off x="4222979" y="5647871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 rot="7166603">
              <a:off x="3511851" y="5665330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4276125" y="3807456"/>
              <a:ext cx="21587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Овал 21"/>
            <p:cNvSpPr/>
            <p:nvPr/>
          </p:nvSpPr>
          <p:spPr>
            <a:xfrm>
              <a:off x="3930085" y="2924944"/>
              <a:ext cx="957167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511027" y="6121669"/>
              <a:ext cx="360327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976142" y="6131192"/>
              <a:ext cx="360326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5" name="Группа 24"/>
          <p:cNvGrpSpPr>
            <a:grpSpLocks/>
          </p:cNvGrpSpPr>
          <p:nvPr/>
        </p:nvGrpSpPr>
        <p:grpSpPr bwMode="auto">
          <a:xfrm>
            <a:off x="6084168" y="620688"/>
            <a:ext cx="2088232" cy="5657180"/>
            <a:chOff x="3498328" y="2924944"/>
            <a:chExt cx="1838140" cy="3355450"/>
          </a:xfrm>
        </p:grpSpPr>
        <p:sp>
          <p:nvSpPr>
            <p:cNvPr id="26" name="Круговая стрелка 25"/>
            <p:cNvSpPr/>
            <p:nvPr/>
          </p:nvSpPr>
          <p:spPr>
            <a:xfrm rot="16363122">
              <a:off x="3793605" y="3482022"/>
              <a:ext cx="1139647" cy="1730201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руговая стрелка 26"/>
            <p:cNvSpPr/>
            <p:nvPr/>
          </p:nvSpPr>
          <p:spPr>
            <a:xfrm rot="5400000">
              <a:off x="3838845" y="3481228"/>
              <a:ext cx="1139647" cy="1731789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 rot="3212155">
              <a:off x="4222979" y="5647871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 rot="7166603">
              <a:off x="3511851" y="5665330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4276125" y="3807456"/>
              <a:ext cx="21587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" name="Овал 30"/>
            <p:cNvSpPr/>
            <p:nvPr/>
          </p:nvSpPr>
          <p:spPr>
            <a:xfrm>
              <a:off x="3930085" y="2924944"/>
              <a:ext cx="957167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3511027" y="6121669"/>
              <a:ext cx="360327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4976142" y="6131192"/>
              <a:ext cx="360326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46"/>
          <p:cNvGrpSpPr>
            <a:grpSpLocks/>
          </p:cNvGrpSpPr>
          <p:nvPr/>
        </p:nvGrpSpPr>
        <p:grpSpPr bwMode="auto">
          <a:xfrm>
            <a:off x="683568" y="476672"/>
            <a:ext cx="2232248" cy="5761509"/>
            <a:chOff x="3466294" y="2908041"/>
            <a:chExt cx="2116293" cy="3622102"/>
          </a:xfrm>
        </p:grpSpPr>
        <p:sp>
          <p:nvSpPr>
            <p:cNvPr id="3" name="Прямоугольник 2"/>
            <p:cNvSpPr/>
            <p:nvPr/>
          </p:nvSpPr>
          <p:spPr>
            <a:xfrm rot="2418287">
              <a:off x="4304672" y="4153082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 rot="7299359">
              <a:off x="3520206" y="4214021"/>
              <a:ext cx="1084626" cy="1424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 rot="4447642">
              <a:off x="3239497" y="5914679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Прямоугольник 5"/>
            <p:cNvSpPr/>
            <p:nvPr/>
          </p:nvSpPr>
          <p:spPr>
            <a:xfrm rot="8204705">
              <a:off x="3466294" y="5121041"/>
              <a:ext cx="1086635" cy="1440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4276183" y="3790324"/>
              <a:ext cx="215699" cy="12231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8" name="Овал 7"/>
            <p:cNvSpPr/>
            <p:nvPr/>
          </p:nvSpPr>
          <p:spPr>
            <a:xfrm>
              <a:off x="3930251" y="2908041"/>
              <a:ext cx="956402" cy="9369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 rot="968097">
              <a:off x="4495952" y="5928586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0" name="Прямоугольник 9"/>
            <p:cNvSpPr/>
            <p:nvPr/>
          </p:nvSpPr>
          <p:spPr>
            <a:xfrm rot="4725160">
              <a:off x="3950588" y="5319503"/>
              <a:ext cx="1084625" cy="1444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 rot="4023927">
              <a:off x="3109264" y="4182925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2" name="Прямоугольник 11"/>
            <p:cNvSpPr/>
            <p:nvPr/>
          </p:nvSpPr>
          <p:spPr>
            <a:xfrm rot="10303048">
              <a:off x="4143915" y="4545005"/>
              <a:ext cx="1180240" cy="1367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Группа 46"/>
          <p:cNvGrpSpPr>
            <a:grpSpLocks/>
          </p:cNvGrpSpPr>
          <p:nvPr/>
        </p:nvGrpSpPr>
        <p:grpSpPr bwMode="auto">
          <a:xfrm>
            <a:off x="3275856" y="476672"/>
            <a:ext cx="2376264" cy="5329461"/>
            <a:chOff x="3466294" y="2908041"/>
            <a:chExt cx="2116293" cy="3622102"/>
          </a:xfrm>
        </p:grpSpPr>
        <p:sp>
          <p:nvSpPr>
            <p:cNvPr id="14" name="Прямоугольник 13"/>
            <p:cNvSpPr/>
            <p:nvPr/>
          </p:nvSpPr>
          <p:spPr>
            <a:xfrm rot="2418287">
              <a:off x="4304672" y="4153082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5" name="Прямоугольник 14"/>
            <p:cNvSpPr/>
            <p:nvPr/>
          </p:nvSpPr>
          <p:spPr>
            <a:xfrm rot="7299359">
              <a:off x="3520206" y="4214021"/>
              <a:ext cx="1084626" cy="1424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 rot="4447642">
              <a:off x="3239497" y="5914679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 rot="8204705">
              <a:off x="3466294" y="5121041"/>
              <a:ext cx="1086635" cy="1440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4276183" y="3790324"/>
              <a:ext cx="215699" cy="12231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Овал 18"/>
            <p:cNvSpPr/>
            <p:nvPr/>
          </p:nvSpPr>
          <p:spPr>
            <a:xfrm>
              <a:off x="3930251" y="2908041"/>
              <a:ext cx="956402" cy="9369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 rot="968097">
              <a:off x="4495952" y="5928586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 rot="4725160">
              <a:off x="3950588" y="5319503"/>
              <a:ext cx="1084625" cy="1444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 rot="4023927">
              <a:off x="3109264" y="4182925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 rot="10303048">
              <a:off x="4143915" y="4545005"/>
              <a:ext cx="1180240" cy="1367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Группа 46"/>
          <p:cNvGrpSpPr>
            <a:grpSpLocks/>
          </p:cNvGrpSpPr>
          <p:nvPr/>
        </p:nvGrpSpPr>
        <p:grpSpPr bwMode="auto">
          <a:xfrm>
            <a:off x="5868144" y="620688"/>
            <a:ext cx="2304256" cy="5257453"/>
            <a:chOff x="3466294" y="2908041"/>
            <a:chExt cx="2116293" cy="3622102"/>
          </a:xfrm>
        </p:grpSpPr>
        <p:sp>
          <p:nvSpPr>
            <p:cNvPr id="25" name="Прямоугольник 24"/>
            <p:cNvSpPr/>
            <p:nvPr/>
          </p:nvSpPr>
          <p:spPr>
            <a:xfrm rot="2418287">
              <a:off x="4304672" y="4153082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 rot="7299359">
              <a:off x="3520206" y="4214021"/>
              <a:ext cx="1084626" cy="1424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 rot="4447642">
              <a:off x="3239497" y="5914679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 rot="8204705">
              <a:off x="3466294" y="5121041"/>
              <a:ext cx="1086635" cy="1440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4276183" y="3790324"/>
              <a:ext cx="215699" cy="12231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0" name="Овал 29"/>
            <p:cNvSpPr/>
            <p:nvPr/>
          </p:nvSpPr>
          <p:spPr>
            <a:xfrm>
              <a:off x="3930251" y="2908041"/>
              <a:ext cx="956402" cy="9369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 rot="968097">
              <a:off x="4495952" y="5928586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 rot="4725160">
              <a:off x="3950588" y="5319503"/>
              <a:ext cx="1084625" cy="1444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 rot="4023927">
              <a:off x="3109264" y="4182925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 rot="10303048">
              <a:off x="4143915" y="4545005"/>
              <a:ext cx="1180240" cy="1367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sz="5400" dirty="0">
                <a:solidFill>
                  <a:srgbClr val="7030A0"/>
                </a:solidFill>
              </a:rPr>
              <a:t>При знакомстве с понятиями «Форма предмета»  дети  знакомятся и со «Свойствами предмета»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9154" name="Picture 2" descr="C:\Documents and Settings\Admin\Рабочий стол\1401044818663b04c519a11f16d3e7e17b74f06b4de_b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84784"/>
            <a:ext cx="3312368" cy="2153039"/>
          </a:xfrm>
          <a:prstGeom prst="rect">
            <a:avLst/>
          </a:prstGeom>
          <a:noFill/>
        </p:spPr>
      </p:pic>
      <p:pic>
        <p:nvPicPr>
          <p:cNvPr id="49155" name="Picture 3" descr="C:\Documents and Settings\Admin\Рабочий стол\1325171994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4077072"/>
            <a:ext cx="2590800" cy="1628775"/>
          </a:xfrm>
          <a:prstGeom prst="rect">
            <a:avLst/>
          </a:prstGeom>
          <a:noFill/>
        </p:spPr>
      </p:pic>
      <p:grpSp>
        <p:nvGrpSpPr>
          <p:cNvPr id="51" name="Группа 46"/>
          <p:cNvGrpSpPr>
            <a:grpSpLocks/>
          </p:cNvGrpSpPr>
          <p:nvPr/>
        </p:nvGrpSpPr>
        <p:grpSpPr bwMode="auto">
          <a:xfrm>
            <a:off x="6732240" y="1628800"/>
            <a:ext cx="1656184" cy="4176464"/>
            <a:chOff x="3466294" y="2908041"/>
            <a:chExt cx="2116293" cy="3622102"/>
          </a:xfrm>
        </p:grpSpPr>
        <p:sp>
          <p:nvSpPr>
            <p:cNvPr id="52" name="Прямоугольник 51"/>
            <p:cNvSpPr/>
            <p:nvPr/>
          </p:nvSpPr>
          <p:spPr>
            <a:xfrm rot="2418287">
              <a:off x="4304672" y="4153082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3" name="Прямоугольник 52"/>
            <p:cNvSpPr/>
            <p:nvPr/>
          </p:nvSpPr>
          <p:spPr>
            <a:xfrm rot="7299359">
              <a:off x="3520206" y="4214021"/>
              <a:ext cx="1084626" cy="1424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Прямоугольник 53"/>
            <p:cNvSpPr/>
            <p:nvPr/>
          </p:nvSpPr>
          <p:spPr>
            <a:xfrm rot="4447642">
              <a:off x="3239497" y="5914679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5" name="Прямоугольник 54"/>
            <p:cNvSpPr/>
            <p:nvPr/>
          </p:nvSpPr>
          <p:spPr>
            <a:xfrm rot="8204705">
              <a:off x="3466294" y="5121041"/>
              <a:ext cx="1086635" cy="1440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>
              <a:off x="4276183" y="3790324"/>
              <a:ext cx="215699" cy="12231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Овал 56"/>
            <p:cNvSpPr/>
            <p:nvPr/>
          </p:nvSpPr>
          <p:spPr>
            <a:xfrm>
              <a:off x="3930251" y="2908041"/>
              <a:ext cx="956402" cy="9369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58" name="Прямоугольник 57"/>
            <p:cNvSpPr/>
            <p:nvPr/>
          </p:nvSpPr>
          <p:spPr>
            <a:xfrm rot="968097">
              <a:off x="4495952" y="5928586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9" name="Прямоугольник 58"/>
            <p:cNvSpPr/>
            <p:nvPr/>
          </p:nvSpPr>
          <p:spPr>
            <a:xfrm rot="4725160">
              <a:off x="3950588" y="5319503"/>
              <a:ext cx="1084625" cy="1444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0" name="Прямоугольник 59"/>
            <p:cNvSpPr/>
            <p:nvPr/>
          </p:nvSpPr>
          <p:spPr>
            <a:xfrm rot="4023927">
              <a:off x="3109264" y="4182925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1" name="Прямоугольник 60"/>
            <p:cNvSpPr/>
            <p:nvPr/>
          </p:nvSpPr>
          <p:spPr>
            <a:xfrm rot="10303048">
              <a:off x="4143915" y="4545005"/>
              <a:ext cx="1180240" cy="1367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Группа 24"/>
          <p:cNvGrpSpPr>
            <a:grpSpLocks/>
          </p:cNvGrpSpPr>
          <p:nvPr/>
        </p:nvGrpSpPr>
        <p:grpSpPr bwMode="auto">
          <a:xfrm>
            <a:off x="3779912" y="1772816"/>
            <a:ext cx="1296144" cy="3960440"/>
            <a:chOff x="3498328" y="2924944"/>
            <a:chExt cx="1838140" cy="3355450"/>
          </a:xfrm>
        </p:grpSpPr>
        <p:sp>
          <p:nvSpPr>
            <p:cNvPr id="28" name="Круговая стрелка 27"/>
            <p:cNvSpPr/>
            <p:nvPr/>
          </p:nvSpPr>
          <p:spPr>
            <a:xfrm rot="16363122">
              <a:off x="3793605" y="3482022"/>
              <a:ext cx="1139647" cy="1730201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9" name="Круговая стрелка 28"/>
            <p:cNvSpPr/>
            <p:nvPr/>
          </p:nvSpPr>
          <p:spPr>
            <a:xfrm rot="5400000">
              <a:off x="3838845" y="3481228"/>
              <a:ext cx="1139647" cy="1731789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 rot="3212155">
              <a:off x="4222979" y="5647871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 rot="7166603">
              <a:off x="3511851" y="5665330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4276125" y="3807456"/>
              <a:ext cx="21587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" name="Овал 32"/>
            <p:cNvSpPr/>
            <p:nvPr/>
          </p:nvSpPr>
          <p:spPr>
            <a:xfrm>
              <a:off x="3930085" y="2924944"/>
              <a:ext cx="957167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3511027" y="6121669"/>
              <a:ext cx="360327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4976142" y="6131192"/>
              <a:ext cx="360326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36" name="Группа 24"/>
          <p:cNvGrpSpPr>
            <a:grpSpLocks/>
          </p:cNvGrpSpPr>
          <p:nvPr/>
        </p:nvGrpSpPr>
        <p:grpSpPr bwMode="auto">
          <a:xfrm>
            <a:off x="5220072" y="1700808"/>
            <a:ext cx="1440160" cy="3960440"/>
            <a:chOff x="3498328" y="2924944"/>
            <a:chExt cx="1838140" cy="3355450"/>
          </a:xfrm>
        </p:grpSpPr>
        <p:sp>
          <p:nvSpPr>
            <p:cNvPr id="37" name="Круговая стрелка 36"/>
            <p:cNvSpPr/>
            <p:nvPr/>
          </p:nvSpPr>
          <p:spPr>
            <a:xfrm rot="16363122">
              <a:off x="3793605" y="3482022"/>
              <a:ext cx="1139647" cy="1730201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руговая стрелка 37"/>
            <p:cNvSpPr/>
            <p:nvPr/>
          </p:nvSpPr>
          <p:spPr>
            <a:xfrm rot="5400000">
              <a:off x="3838845" y="3481228"/>
              <a:ext cx="1139647" cy="1731789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 rot="3212155">
              <a:off x="4222979" y="5647871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2" name="Прямоугольник 61"/>
            <p:cNvSpPr/>
            <p:nvPr/>
          </p:nvSpPr>
          <p:spPr>
            <a:xfrm rot="7166603">
              <a:off x="3511851" y="5665330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4276125" y="3807456"/>
              <a:ext cx="21587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4" name="Овал 63"/>
            <p:cNvSpPr/>
            <p:nvPr/>
          </p:nvSpPr>
          <p:spPr>
            <a:xfrm>
              <a:off x="3930085" y="2924944"/>
              <a:ext cx="957167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65" name="Прямоугольник 64"/>
            <p:cNvSpPr/>
            <p:nvPr/>
          </p:nvSpPr>
          <p:spPr>
            <a:xfrm>
              <a:off x="3511027" y="6121669"/>
              <a:ext cx="360327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4976142" y="6131192"/>
              <a:ext cx="360326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01034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0178" name="Picture 2" descr="C:\Documents and Settings\Admin\Рабочий стол\86706527_4121583_53020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3528392" cy="2504661"/>
          </a:xfrm>
          <a:prstGeom prst="rect">
            <a:avLst/>
          </a:prstGeom>
          <a:noFill/>
        </p:spPr>
      </p:pic>
      <p:pic>
        <p:nvPicPr>
          <p:cNvPr id="50179" name="Picture 3" descr="C:\Documents and Settings\Admin\Рабочий стол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836712"/>
            <a:ext cx="4527842" cy="2609763"/>
          </a:xfrm>
          <a:prstGeom prst="rect">
            <a:avLst/>
          </a:prstGeom>
          <a:noFill/>
        </p:spPr>
      </p:pic>
      <p:grpSp>
        <p:nvGrpSpPr>
          <p:cNvPr id="14" name="Группа 16"/>
          <p:cNvGrpSpPr>
            <a:grpSpLocks noGrp="1"/>
          </p:cNvGrpSpPr>
          <p:nvPr/>
        </p:nvGrpSpPr>
        <p:grpSpPr bwMode="auto">
          <a:xfrm>
            <a:off x="1979712" y="3789040"/>
            <a:ext cx="864096" cy="2664296"/>
            <a:chOff x="3858370" y="2924944"/>
            <a:chExt cx="1062225" cy="3355450"/>
          </a:xfrm>
        </p:grpSpPr>
        <p:sp>
          <p:nvSpPr>
            <p:cNvPr id="15" name="Прямоугольник 14"/>
            <p:cNvSpPr/>
            <p:nvPr/>
          </p:nvSpPr>
          <p:spPr>
            <a:xfrm rot="3212155">
              <a:off x="4305511" y="4170119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>
            <a:xfrm rot="7299359">
              <a:off x="3387774" y="4144723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7" name="Прямоугольник 16"/>
            <p:cNvSpPr/>
            <p:nvPr/>
          </p:nvSpPr>
          <p:spPr>
            <a:xfrm rot="3212155">
              <a:off x="4222947" y="5647851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8" name="Прямоугольник 17"/>
            <p:cNvSpPr/>
            <p:nvPr/>
          </p:nvSpPr>
          <p:spPr>
            <a:xfrm rot="7166603">
              <a:off x="3512415" y="5666103"/>
              <a:ext cx="1085680" cy="1429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4275956" y="3807456"/>
              <a:ext cx="21593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0" name="Овал 19"/>
            <p:cNvSpPr/>
            <p:nvPr/>
          </p:nvSpPr>
          <p:spPr>
            <a:xfrm>
              <a:off x="3929820" y="2924944"/>
              <a:ext cx="957432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</p:grpSp>
      <p:grpSp>
        <p:nvGrpSpPr>
          <p:cNvPr id="21" name="Группа 16"/>
          <p:cNvGrpSpPr>
            <a:grpSpLocks/>
          </p:cNvGrpSpPr>
          <p:nvPr/>
        </p:nvGrpSpPr>
        <p:grpSpPr bwMode="auto">
          <a:xfrm>
            <a:off x="4355976" y="3933056"/>
            <a:ext cx="1008112" cy="2580903"/>
            <a:chOff x="3858370" y="2924944"/>
            <a:chExt cx="1062225" cy="3355450"/>
          </a:xfrm>
        </p:grpSpPr>
        <p:sp>
          <p:nvSpPr>
            <p:cNvPr id="22" name="Прямоугольник 21"/>
            <p:cNvSpPr/>
            <p:nvPr/>
          </p:nvSpPr>
          <p:spPr>
            <a:xfrm rot="3212155">
              <a:off x="4305511" y="4170119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 rot="7299359">
              <a:off x="3387774" y="4144723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 rot="3212155">
              <a:off x="4222947" y="5647851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 rot="7166603">
              <a:off x="3512415" y="5666103"/>
              <a:ext cx="1085680" cy="1429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4275956" y="3807456"/>
              <a:ext cx="21593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3929820" y="2924944"/>
              <a:ext cx="957432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</p:grpSp>
      <p:grpSp>
        <p:nvGrpSpPr>
          <p:cNvPr id="28" name="Группа 16"/>
          <p:cNvGrpSpPr>
            <a:grpSpLocks/>
          </p:cNvGrpSpPr>
          <p:nvPr/>
        </p:nvGrpSpPr>
        <p:grpSpPr bwMode="auto">
          <a:xfrm>
            <a:off x="3275856" y="3789040"/>
            <a:ext cx="864096" cy="2652911"/>
            <a:chOff x="3858370" y="2924944"/>
            <a:chExt cx="1062225" cy="3355450"/>
          </a:xfrm>
        </p:grpSpPr>
        <p:sp>
          <p:nvSpPr>
            <p:cNvPr id="29" name="Прямоугольник 28"/>
            <p:cNvSpPr/>
            <p:nvPr/>
          </p:nvSpPr>
          <p:spPr>
            <a:xfrm rot="3212155">
              <a:off x="4305511" y="4170119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 rot="7299359">
              <a:off x="3387774" y="4144723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1" name="Прямоугольник 30"/>
            <p:cNvSpPr/>
            <p:nvPr/>
          </p:nvSpPr>
          <p:spPr>
            <a:xfrm rot="3212155">
              <a:off x="4222947" y="5647851"/>
              <a:ext cx="1085680" cy="14448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 rot="7166603">
              <a:off x="3512415" y="5666103"/>
              <a:ext cx="1085680" cy="1429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4275956" y="3807456"/>
              <a:ext cx="21593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3929820" y="2924944"/>
              <a:ext cx="957432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02" name="Picture 2" descr="C:\Documents and Settings\Admin\Рабочий стол\iррр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5936" y="0"/>
            <a:ext cx="3528392" cy="2815206"/>
          </a:xfrm>
          <a:prstGeom prst="rect">
            <a:avLst/>
          </a:prstGeom>
          <a:noFill/>
        </p:spPr>
      </p:pic>
      <p:pic>
        <p:nvPicPr>
          <p:cNvPr id="51203" name="Picture 3" descr="C:\Documents and Settings\Admin\Рабочий стол\PoiresCitonLong.jpg"/>
          <p:cNvPicPr>
            <a:picLocks noChangeAspect="1" noChangeArrowheads="1"/>
          </p:cNvPicPr>
          <p:nvPr/>
        </p:nvPicPr>
        <p:blipFill>
          <a:blip r:embed="rId3" cstate="print"/>
          <a:srcRect r="4878" b="19397"/>
          <a:stretch>
            <a:fillRect/>
          </a:stretch>
        </p:blipFill>
        <p:spPr bwMode="auto">
          <a:xfrm>
            <a:off x="539552" y="332656"/>
            <a:ext cx="2808312" cy="2520280"/>
          </a:xfrm>
          <a:prstGeom prst="rect">
            <a:avLst/>
          </a:prstGeom>
          <a:noFill/>
        </p:spPr>
      </p:pic>
      <p:grpSp>
        <p:nvGrpSpPr>
          <p:cNvPr id="19" name="Группа 24"/>
          <p:cNvGrpSpPr>
            <a:grpSpLocks/>
          </p:cNvGrpSpPr>
          <p:nvPr/>
        </p:nvGrpSpPr>
        <p:grpSpPr bwMode="auto">
          <a:xfrm>
            <a:off x="4499992" y="2996952"/>
            <a:ext cx="1152128" cy="3240360"/>
            <a:chOff x="3498328" y="2924944"/>
            <a:chExt cx="1838140" cy="3355450"/>
          </a:xfrm>
        </p:grpSpPr>
        <p:sp>
          <p:nvSpPr>
            <p:cNvPr id="20" name="Круговая стрелка 19"/>
            <p:cNvSpPr/>
            <p:nvPr/>
          </p:nvSpPr>
          <p:spPr>
            <a:xfrm rot="16363122">
              <a:off x="3793605" y="3482022"/>
              <a:ext cx="1139647" cy="1730201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1" name="Круговая стрелка 20"/>
            <p:cNvSpPr/>
            <p:nvPr/>
          </p:nvSpPr>
          <p:spPr>
            <a:xfrm rot="5400000">
              <a:off x="3838845" y="3481228"/>
              <a:ext cx="1139647" cy="1731789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 rot="3212155">
              <a:off x="4222979" y="5647871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 rot="7166603">
              <a:off x="3511851" y="5665330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4276125" y="3807456"/>
              <a:ext cx="21587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5" name="Овал 24"/>
            <p:cNvSpPr/>
            <p:nvPr/>
          </p:nvSpPr>
          <p:spPr>
            <a:xfrm>
              <a:off x="3930085" y="2924944"/>
              <a:ext cx="957167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26" name="Прямоугольник 25"/>
            <p:cNvSpPr/>
            <p:nvPr/>
          </p:nvSpPr>
          <p:spPr>
            <a:xfrm>
              <a:off x="3511027" y="6121669"/>
              <a:ext cx="360327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4976142" y="6131192"/>
              <a:ext cx="360326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28" name="Группа 24"/>
          <p:cNvGrpSpPr>
            <a:grpSpLocks/>
          </p:cNvGrpSpPr>
          <p:nvPr/>
        </p:nvGrpSpPr>
        <p:grpSpPr bwMode="auto">
          <a:xfrm>
            <a:off x="5868144" y="2996952"/>
            <a:ext cx="1224136" cy="3240360"/>
            <a:chOff x="3498328" y="2924944"/>
            <a:chExt cx="1838140" cy="3355450"/>
          </a:xfrm>
        </p:grpSpPr>
        <p:sp>
          <p:nvSpPr>
            <p:cNvPr id="29" name="Круговая стрелка 28"/>
            <p:cNvSpPr/>
            <p:nvPr/>
          </p:nvSpPr>
          <p:spPr>
            <a:xfrm rot="16363122">
              <a:off x="3793605" y="3482022"/>
              <a:ext cx="1139647" cy="1730201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руговая стрелка 29"/>
            <p:cNvSpPr/>
            <p:nvPr/>
          </p:nvSpPr>
          <p:spPr>
            <a:xfrm rot="5400000">
              <a:off x="3838845" y="3481228"/>
              <a:ext cx="1139647" cy="1731789"/>
            </a:xfrm>
            <a:prstGeom prst="circularArrow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 rot="3212155">
              <a:off x="4222979" y="5647871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 rot="7166603">
              <a:off x="3511851" y="5665330"/>
              <a:ext cx="1085680" cy="14444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4276125" y="3807456"/>
              <a:ext cx="215878" cy="15840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3930085" y="2924944"/>
              <a:ext cx="957167" cy="93647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3511027" y="6121669"/>
              <a:ext cx="360327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4976142" y="6131192"/>
              <a:ext cx="360326" cy="1142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</p:grpSp>
      <p:grpSp>
        <p:nvGrpSpPr>
          <p:cNvPr id="37" name="Группа 46"/>
          <p:cNvGrpSpPr>
            <a:grpSpLocks/>
          </p:cNvGrpSpPr>
          <p:nvPr/>
        </p:nvGrpSpPr>
        <p:grpSpPr bwMode="auto">
          <a:xfrm>
            <a:off x="1115616" y="3068960"/>
            <a:ext cx="1512168" cy="3312368"/>
            <a:chOff x="3466294" y="2908041"/>
            <a:chExt cx="2116293" cy="3622102"/>
          </a:xfrm>
        </p:grpSpPr>
        <p:sp>
          <p:nvSpPr>
            <p:cNvPr id="38" name="Прямоугольник 37"/>
            <p:cNvSpPr/>
            <p:nvPr/>
          </p:nvSpPr>
          <p:spPr>
            <a:xfrm rot="2418287">
              <a:off x="4304672" y="4153082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 rot="7299359">
              <a:off x="3520206" y="4214021"/>
              <a:ext cx="1084626" cy="1424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 rot="4447642">
              <a:off x="3239497" y="5914679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1" name="Прямоугольник 40"/>
            <p:cNvSpPr/>
            <p:nvPr/>
          </p:nvSpPr>
          <p:spPr>
            <a:xfrm rot="8204705">
              <a:off x="3466294" y="5121041"/>
              <a:ext cx="1086635" cy="1440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4276183" y="3790324"/>
              <a:ext cx="215699" cy="12231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3" name="Овал 42"/>
            <p:cNvSpPr/>
            <p:nvPr/>
          </p:nvSpPr>
          <p:spPr>
            <a:xfrm>
              <a:off x="3930251" y="2908041"/>
              <a:ext cx="956402" cy="9369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 rot="968097">
              <a:off x="4495952" y="5928586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>
            <a:xfrm rot="4725160">
              <a:off x="3950588" y="5319503"/>
              <a:ext cx="1084625" cy="1444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6" name="Прямоугольник 45"/>
            <p:cNvSpPr/>
            <p:nvPr/>
          </p:nvSpPr>
          <p:spPr>
            <a:xfrm rot="4023927">
              <a:off x="3109264" y="4182925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47" name="Прямоугольник 46"/>
            <p:cNvSpPr/>
            <p:nvPr/>
          </p:nvSpPr>
          <p:spPr>
            <a:xfrm rot="10303048">
              <a:off x="4143915" y="4545005"/>
              <a:ext cx="1180240" cy="1367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Группа 46"/>
          <p:cNvGrpSpPr>
            <a:grpSpLocks/>
          </p:cNvGrpSpPr>
          <p:nvPr/>
        </p:nvGrpSpPr>
        <p:grpSpPr bwMode="auto">
          <a:xfrm>
            <a:off x="2771800" y="3068960"/>
            <a:ext cx="1224136" cy="3168352"/>
            <a:chOff x="3466294" y="2908041"/>
            <a:chExt cx="2116293" cy="3622102"/>
          </a:xfrm>
        </p:grpSpPr>
        <p:sp>
          <p:nvSpPr>
            <p:cNvPr id="49" name="Прямоугольник 48"/>
            <p:cNvSpPr/>
            <p:nvPr/>
          </p:nvSpPr>
          <p:spPr>
            <a:xfrm rot="2418287">
              <a:off x="4304672" y="4153082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50" name="Прямоугольник 49"/>
            <p:cNvSpPr/>
            <p:nvPr/>
          </p:nvSpPr>
          <p:spPr>
            <a:xfrm rot="7299359">
              <a:off x="3520206" y="4214021"/>
              <a:ext cx="1084626" cy="14244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1" name="Прямоугольник 50"/>
            <p:cNvSpPr/>
            <p:nvPr/>
          </p:nvSpPr>
          <p:spPr>
            <a:xfrm rot="4447642">
              <a:off x="3239497" y="5914679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2" name="Прямоугольник 51"/>
            <p:cNvSpPr/>
            <p:nvPr/>
          </p:nvSpPr>
          <p:spPr>
            <a:xfrm rot="8204705">
              <a:off x="3466294" y="5121041"/>
              <a:ext cx="1086635" cy="14401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3" name="Прямоугольник 52"/>
            <p:cNvSpPr/>
            <p:nvPr/>
          </p:nvSpPr>
          <p:spPr>
            <a:xfrm>
              <a:off x="4276183" y="3790324"/>
              <a:ext cx="215699" cy="122316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4" name="Овал 53"/>
            <p:cNvSpPr/>
            <p:nvPr/>
          </p:nvSpPr>
          <p:spPr>
            <a:xfrm>
              <a:off x="3930251" y="2908041"/>
              <a:ext cx="956402" cy="93697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2"/>
                </a:solidFill>
              </a:endParaRPr>
            </a:p>
          </p:txBody>
        </p:sp>
        <p:sp>
          <p:nvSpPr>
            <p:cNvPr id="55" name="Прямоугольник 54"/>
            <p:cNvSpPr/>
            <p:nvPr/>
          </p:nvSpPr>
          <p:spPr>
            <a:xfrm rot="968097">
              <a:off x="4495952" y="5928586"/>
              <a:ext cx="1086635" cy="14400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6" name="Прямоугольник 55"/>
            <p:cNvSpPr/>
            <p:nvPr/>
          </p:nvSpPr>
          <p:spPr>
            <a:xfrm rot="4725160">
              <a:off x="3950588" y="5319503"/>
              <a:ext cx="1084625" cy="1444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7" name="Прямоугольник 56"/>
            <p:cNvSpPr/>
            <p:nvPr/>
          </p:nvSpPr>
          <p:spPr>
            <a:xfrm rot="4023927">
              <a:off x="3109264" y="4182925"/>
              <a:ext cx="1086448" cy="14447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58" name="Прямоугольник 57"/>
            <p:cNvSpPr/>
            <p:nvPr/>
          </p:nvSpPr>
          <p:spPr>
            <a:xfrm rot="10303048">
              <a:off x="4143915" y="4545005"/>
              <a:ext cx="1180240" cy="13671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7467600" cy="6141296"/>
          </a:xfrm>
        </p:spPr>
        <p:txBody>
          <a:bodyPr>
            <a:normAutofit/>
          </a:bodyPr>
          <a:lstStyle/>
          <a:p>
            <a:r>
              <a:rPr lang="ru-RU" sz="3600" dirty="0">
                <a:solidFill>
                  <a:srgbClr val="FF0000"/>
                </a:solidFill>
              </a:rPr>
              <a:t>Таким образом, можно сказать, что дошкольный возраст и технология ТРИЗ, дают прекрасные возможности, для развития способностей к познанию математике. И от того на сколько были использованы эти возможности во многом будет зависеть творческий потенциал  взрослого человека. 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ru-RU" sz="3600" dirty="0" smtClean="0">
                <a:solidFill>
                  <a:srgbClr val="FF0000"/>
                </a:solidFill>
              </a:rPr>
              <a:t>Правила </a:t>
            </a:r>
            <a:r>
              <a:rPr lang="ru-RU" sz="3600" dirty="0">
                <a:solidFill>
                  <a:srgbClr val="FF0000"/>
                </a:solidFill>
              </a:rPr>
              <a:t>по применению методов и приемов ТРИЗ.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7467600" cy="5349208"/>
          </a:xfrm>
        </p:spPr>
        <p:txBody>
          <a:bodyPr>
            <a:normAutofit lnSpcReduction="10000"/>
          </a:bodyPr>
          <a:lstStyle/>
          <a:p>
            <a:pPr lvl="0"/>
            <a:r>
              <a:rPr lang="ru-RU" dirty="0"/>
              <a:t>Изучить методы и приемы ТРИЗ</a:t>
            </a:r>
          </a:p>
          <a:p>
            <a:pPr lvl="0"/>
            <a:r>
              <a:rPr lang="ru-RU" dirty="0"/>
              <a:t>Тщательно продумать, как организовать обучение детей</a:t>
            </a:r>
          </a:p>
          <a:p>
            <a:pPr lvl="0"/>
            <a:r>
              <a:rPr lang="ru-RU" dirty="0"/>
              <a:t>Для обучения ребенка создать комфортную обстановку</a:t>
            </a:r>
          </a:p>
          <a:p>
            <a:pPr lvl="0"/>
            <a:r>
              <a:rPr lang="ru-RU" dirty="0"/>
              <a:t>Обдумать вопросы и предполагаемые ответы детей</a:t>
            </a:r>
          </a:p>
          <a:p>
            <a:pPr lvl="0"/>
            <a:r>
              <a:rPr lang="ru-RU" dirty="0"/>
              <a:t>Использовать привлекательный наглядный материал, в котором ярко подчеркнуть именно тот признак, на который должно быть направленно внимание детей</a:t>
            </a:r>
          </a:p>
          <a:p>
            <a:pPr lvl="0"/>
            <a:r>
              <a:rPr lang="ru-RU" dirty="0"/>
              <a:t>Использовать нетрадиционный материал</a:t>
            </a:r>
          </a:p>
          <a:p>
            <a:pPr lvl="0"/>
            <a:r>
              <a:rPr lang="ru-RU" dirty="0"/>
              <a:t>Наглядные, словесные и практические методы и приемы обучения использовать в комплексе.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Кроме того, методы ТРИЗ учат детей</a:t>
            </a:r>
            <a:br>
              <a:rPr lang="ru-RU" sz="2800" dirty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dirty="0"/>
              <a:t>Слышать вопрос воспитателя и ответ другого ребенка</a:t>
            </a:r>
          </a:p>
          <a:p>
            <a:pPr lvl="0"/>
            <a:r>
              <a:rPr lang="ru-RU" sz="2800" dirty="0"/>
              <a:t>Формулировать свой ответ</a:t>
            </a:r>
          </a:p>
          <a:p>
            <a:pPr lvl="0"/>
            <a:r>
              <a:rPr lang="ru-RU" sz="2800" dirty="0"/>
              <a:t>Оперировать математической терминологией</a:t>
            </a:r>
          </a:p>
          <a:p>
            <a:pPr lvl="0"/>
            <a:r>
              <a:rPr lang="ru-RU" sz="2800" dirty="0"/>
              <a:t>Осуществлять самоконтроль и </a:t>
            </a:r>
            <a:r>
              <a:rPr lang="ru-RU" sz="2800" dirty="0" err="1"/>
              <a:t>взаимоконтороль</a:t>
            </a:r>
            <a:endParaRPr lang="ru-RU" sz="2800" dirty="0"/>
          </a:p>
          <a:p>
            <a:pPr lvl="0"/>
            <a:r>
              <a:rPr lang="ru-RU" sz="2800" dirty="0"/>
              <a:t>Справедливо оценивать результаты своей работы и работы сверстников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295</TotalTime>
  <Words>563</Words>
  <Application>Microsoft Office PowerPoint</Application>
  <PresentationFormat>Экран (4:3)</PresentationFormat>
  <Paragraphs>114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Эркер</vt:lpstr>
      <vt:lpstr>Использование технологий ТРИЗ  в непосредственной образовательной деятельности  по формированию элементарных математических представлений  </vt:lpstr>
      <vt:lpstr>ТРИЗ  (теория решения изобретательных задач)</vt:lpstr>
      <vt:lpstr> </vt:lpstr>
      <vt:lpstr> Цель ТРИЗ </vt:lpstr>
      <vt:lpstr>      Девиз ТРИЗовцев  </vt:lpstr>
      <vt:lpstr>Презентация PowerPoint</vt:lpstr>
      <vt:lpstr>Презентация PowerPoint</vt:lpstr>
      <vt:lpstr>Методы и приемы ТРИЗ </vt:lpstr>
      <vt:lpstr>Мозговой штурм </vt:lpstr>
      <vt:lpstr>Чтобы посчитать бананы, растущие высоко на пальме их сначала нужно снять!</vt:lpstr>
      <vt:lpstr>Прием  фантазирования (Эвроритм) </vt:lpstr>
      <vt:lpstr>Составить рекламное объявление для газеты так, чтобы слова начинались на одну букву «П», и использовать не более 10 слов. </vt:lpstr>
      <vt:lpstr>Продается певчий пушистый попугай Петька, пятилетний, полузеленный. Пожалуйста приходите посмотреть. </vt:lpstr>
      <vt:lpstr>  Творческие задания с элементами ТРИЗ  Нарисуй единой линией   </vt:lpstr>
      <vt:lpstr>Задание на дорисовку </vt:lpstr>
      <vt:lpstr>Презентация PowerPoint</vt:lpstr>
      <vt:lpstr>Презентация PowerPoint</vt:lpstr>
      <vt:lpstr>Задания со счетными палочками </vt:lpstr>
      <vt:lpstr>Презентация PowerPoint</vt:lpstr>
      <vt:lpstr> Волшебные фигуры  </vt:lpstr>
      <vt:lpstr>Презентация PowerPoint</vt:lpstr>
      <vt:lpstr>«Да-Нет» </vt:lpstr>
      <vt:lpstr>Презентация PowerPoint</vt:lpstr>
      <vt:lpstr>Системный оператор  </vt:lpstr>
      <vt:lpstr>Рассмотрим систему </vt:lpstr>
      <vt:lpstr>Презентация PowerPoint</vt:lpstr>
      <vt:lpstr>Презентация PowerPoint</vt:lpstr>
      <vt:lpstr>Презентация PowerPoint</vt:lpstr>
      <vt:lpstr>Моделирование маленькими человечками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Правила по применению методов и приемов ТРИЗ. </vt:lpstr>
      <vt:lpstr>Кроме того, методы ТРИЗ учат детей </vt:lpstr>
    </vt:vector>
  </TitlesOfParts>
  <Company>RePack by SPecialiST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Использование технологий ТРИЗ в непосредственной образовательной деятельности по формированию элементарных математических представлений</dc:title>
  <dc:creator>Admin</dc:creator>
  <cp:lastModifiedBy>1</cp:lastModifiedBy>
  <cp:revision>6</cp:revision>
  <dcterms:created xsi:type="dcterms:W3CDTF">2013-08-20T08:17:51Z</dcterms:created>
  <dcterms:modified xsi:type="dcterms:W3CDTF">2016-05-24T11:26:38Z</dcterms:modified>
</cp:coreProperties>
</file>