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82" r:id="rId13"/>
    <p:sldId id="268" r:id="rId14"/>
    <p:sldId id="270" r:id="rId15"/>
    <p:sldId id="271" r:id="rId16"/>
    <p:sldId id="272" r:id="rId17"/>
    <p:sldId id="283" r:id="rId18"/>
    <p:sldId id="274" r:id="rId19"/>
    <p:sldId id="275" r:id="rId20"/>
    <p:sldId id="276" r:id="rId21"/>
    <p:sldId id="277" r:id="rId22"/>
    <p:sldId id="280" r:id="rId23"/>
    <p:sldId id="281" r:id="rId24"/>
    <p:sldId id="278" r:id="rId25"/>
    <p:sldId id="27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FB36B-2AEF-4B35-8DC2-92B4DFD9F195}" type="datetimeFigureOut">
              <a:rPr lang="ru-RU" smtClean="0"/>
              <a:pPr/>
              <a:t>07.11.2016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F5DA19-0C32-4957-B234-038981BDF0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5FFB36B-2AEF-4B35-8DC2-92B4DFD9F195}" type="datetimeFigureOut">
              <a:rPr lang="ru-RU" smtClean="0"/>
              <a:pPr/>
              <a:t>07.11.2016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45F5DA19-0C32-4957-B234-038981BDF0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FB36B-2AEF-4B35-8DC2-92B4DFD9F195}" type="datetimeFigureOut">
              <a:rPr lang="ru-RU" smtClean="0"/>
              <a:pPr/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5DA19-0C32-4957-B234-038981BDF0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FB36B-2AEF-4B35-8DC2-92B4DFD9F195}" type="datetimeFigureOut">
              <a:rPr lang="ru-RU" smtClean="0"/>
              <a:pPr/>
              <a:t>07.11.2016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5DA19-0C32-4957-B234-038981BDF0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5DA19-0C32-4957-B234-038981BDF0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FB36B-2AEF-4B35-8DC2-92B4DFD9F195}" type="datetimeFigureOut">
              <a:rPr lang="ru-RU" smtClean="0"/>
              <a:pPr/>
              <a:t>07.11.2016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Объект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Объект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FB36B-2AEF-4B35-8DC2-92B4DFD9F195}" type="datetimeFigureOut">
              <a:rPr lang="ru-RU" smtClean="0"/>
              <a:pPr/>
              <a:t>07.11.2016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5DA19-0C32-4957-B234-038981BDF0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FB36B-2AEF-4B35-8DC2-92B4DFD9F195}" type="datetimeFigureOut">
              <a:rPr lang="ru-RU" smtClean="0"/>
              <a:pPr/>
              <a:t>07.11.2016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5DA19-0C32-4957-B234-038981BDF0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Объект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5FFB36B-2AEF-4B35-8DC2-92B4DFD9F195}" type="datetimeFigureOut">
              <a:rPr lang="ru-RU" smtClean="0"/>
              <a:pPr/>
              <a:t>07.11.2016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5F5DA19-0C32-4957-B234-038981BDF0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FB36B-2AEF-4B35-8DC2-92B4DFD9F195}" type="datetimeFigureOut">
              <a:rPr lang="ru-RU" smtClean="0"/>
              <a:pPr/>
              <a:t>07.11.2016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5F5DA19-0C32-4957-B234-038981BDF0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FB36B-2AEF-4B35-8DC2-92B4DFD9F195}" type="datetimeFigureOut">
              <a:rPr lang="ru-RU" smtClean="0"/>
              <a:pPr/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5DA19-0C32-4957-B234-038981BDF0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FB36B-2AEF-4B35-8DC2-92B4DFD9F195}" type="datetimeFigureOut">
              <a:rPr lang="ru-RU" smtClean="0"/>
              <a:pPr/>
              <a:t>07.11.2016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5DA19-0C32-4957-B234-038981BDF0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5FFB36B-2AEF-4B35-8DC2-92B4DFD9F195}" type="datetimeFigureOut">
              <a:rPr lang="ru-RU" smtClean="0"/>
              <a:pPr/>
              <a:t>07.11.2016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45F5DA19-0C32-4957-B234-038981BDF0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32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12" Type="http://schemas.openxmlformats.org/officeDocument/2006/relationships/image" Target="../media/image31.jpeg"/><Relationship Id="rId2" Type="http://schemas.openxmlformats.org/officeDocument/2006/relationships/image" Target="../media/image3.png"/><Relationship Id="rId16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11" Type="http://schemas.openxmlformats.org/officeDocument/2006/relationships/image" Target="../media/image30.jpeg"/><Relationship Id="rId5" Type="http://schemas.openxmlformats.org/officeDocument/2006/relationships/image" Target="../media/image24.jpeg"/><Relationship Id="rId15" Type="http://schemas.openxmlformats.org/officeDocument/2006/relationships/image" Target="../media/image34.jpeg"/><Relationship Id="rId10" Type="http://schemas.openxmlformats.org/officeDocument/2006/relationships/image" Target="../media/image29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Relationship Id="rId1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600" dirty="0" smtClean="0"/>
              <a:t>Защитникам Москвы посвящается </a:t>
            </a:r>
            <a:endParaRPr lang="ru-RU" sz="6600" dirty="0"/>
          </a:p>
        </p:txBody>
      </p:sp>
    </p:spTree>
    <p:extLst>
      <p:ext uri="{BB962C8B-B14F-4D97-AF65-F5344CB8AC3E}">
        <p14:creationId xmlns:p14="http://schemas.microsoft.com/office/powerpoint/2010/main" xmlns="" val="424408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52400"/>
            <a:ext cx="8784976" cy="6516960"/>
          </a:xfrm>
        </p:spPr>
        <p:txBody>
          <a:bodyPr/>
          <a:lstStyle/>
          <a:p>
            <a:r>
              <a:rPr lang="ru-RU" dirty="0">
                <a:solidFill>
                  <a:schemeClr val="bg1"/>
                </a:solidFill>
              </a:rPr>
              <a:t>Июнь…, клонился к вечеру закат,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И белой ночи разливалось море,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И раздавался звонкий смех ребят,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Не знающих, не ведающих горя.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Июнь…Тогда ещё не знали мы,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Со школьных вечеров шагая,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Что завтра будет первый день войны,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А кончится она лишь в 45, в мае.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14616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788024" y="1196752"/>
            <a:ext cx="4355976" cy="4137248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bg1"/>
                </a:solidFill>
              </a:rPr>
              <a:t>Жуков </a:t>
            </a:r>
            <a:r>
              <a:rPr lang="ru-RU" sz="4000" dirty="0">
                <a:solidFill>
                  <a:schemeClr val="bg1"/>
                </a:solidFill>
              </a:rPr>
              <a:t>Г</a:t>
            </a:r>
            <a:r>
              <a:rPr lang="ru-RU" sz="4000" dirty="0" smtClean="0">
                <a:solidFill>
                  <a:schemeClr val="bg1"/>
                </a:solidFill>
              </a:rPr>
              <a:t>еоргий </a:t>
            </a:r>
            <a:r>
              <a:rPr lang="ru-RU" sz="4000" dirty="0">
                <a:solidFill>
                  <a:schemeClr val="bg1"/>
                </a:solidFill>
              </a:rPr>
              <a:t>К</a:t>
            </a:r>
            <a:r>
              <a:rPr lang="ru-RU" sz="4000" dirty="0" smtClean="0">
                <a:solidFill>
                  <a:schemeClr val="bg1"/>
                </a:solidFill>
              </a:rPr>
              <a:t>онстантинович</a:t>
            </a:r>
            <a:endParaRPr lang="ru-RU" sz="4000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79405"/>
            <a:ext cx="4392488" cy="6145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46278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921" y="364468"/>
            <a:ext cx="8778154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659" y="260648"/>
            <a:ext cx="9004341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0223"/>
            <a:ext cx="9112201" cy="683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63445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9532" y="332656"/>
            <a:ext cx="853294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44150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46620" y="-13568"/>
            <a:ext cx="6184919" cy="387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4904"/>
            <a:ext cx="4363461" cy="39942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37339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395536" y="620688"/>
            <a:ext cx="849694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 smtClean="0">
                <a:solidFill>
                  <a:schemeClr val="bg1"/>
                </a:solidFill>
              </a:rPr>
              <a:t>В битве под Москвой участвовало с обеих сторон более 3 млн. человек, около 27 тысяч танков, до 2-х тысяч самолетов, до 22 тысяч орудий и миномётов. 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858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181512"/>
            <a:ext cx="5000625" cy="6667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324152" y="1556792"/>
            <a:ext cx="3819847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>
                <a:solidFill>
                  <a:schemeClr val="bg1"/>
                </a:solidFill>
              </a:rPr>
              <a:t>Г</a:t>
            </a:r>
            <a:r>
              <a:rPr lang="ru-RU" sz="5400" dirty="0" smtClean="0">
                <a:solidFill>
                  <a:schemeClr val="bg1"/>
                </a:solidFill>
              </a:rPr>
              <a:t>енерал-майор </a:t>
            </a:r>
            <a:r>
              <a:rPr lang="ru-RU" sz="5400" dirty="0">
                <a:solidFill>
                  <a:schemeClr val="bg1"/>
                </a:solidFill>
              </a:rPr>
              <a:t>И</a:t>
            </a:r>
            <a:r>
              <a:rPr lang="ru-RU" sz="5400" dirty="0" smtClean="0">
                <a:solidFill>
                  <a:schemeClr val="bg1"/>
                </a:solidFill>
              </a:rPr>
              <a:t>ван </a:t>
            </a:r>
            <a:r>
              <a:rPr lang="ru-RU" sz="5400" dirty="0">
                <a:solidFill>
                  <a:schemeClr val="bg1"/>
                </a:solidFill>
              </a:rPr>
              <a:t>В</a:t>
            </a:r>
            <a:r>
              <a:rPr lang="ru-RU" sz="5400" dirty="0" smtClean="0">
                <a:solidFill>
                  <a:schemeClr val="bg1"/>
                </a:solidFill>
              </a:rPr>
              <a:t>асильевич </a:t>
            </a:r>
            <a:r>
              <a:rPr lang="ru-RU" sz="5400" dirty="0">
                <a:solidFill>
                  <a:schemeClr val="bg1"/>
                </a:solidFill>
              </a:rPr>
              <a:t>П</a:t>
            </a:r>
            <a:r>
              <a:rPr lang="ru-RU" sz="5400" dirty="0" smtClean="0">
                <a:solidFill>
                  <a:schemeClr val="bg1"/>
                </a:solidFill>
              </a:rPr>
              <a:t>анфилов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612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467544" y="548680"/>
            <a:ext cx="7992888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smtClean="0">
                <a:solidFill>
                  <a:srgbClr val="C00000"/>
                </a:solidFill>
              </a:rPr>
              <a:t>«</a:t>
            </a:r>
            <a:r>
              <a:rPr lang="ru-RU" sz="4400" smtClean="0">
                <a:solidFill>
                  <a:srgbClr val="C00000"/>
                </a:solidFill>
              </a:rPr>
              <a:t>Велика </a:t>
            </a:r>
            <a:r>
              <a:rPr lang="ru-RU" sz="4400" dirty="0" smtClean="0">
                <a:solidFill>
                  <a:srgbClr val="C00000"/>
                </a:solidFill>
              </a:rPr>
              <a:t>Россия! </a:t>
            </a:r>
          </a:p>
          <a:p>
            <a:pPr algn="ctr"/>
            <a:r>
              <a:rPr lang="ru-RU" sz="4400" dirty="0" smtClean="0">
                <a:solidFill>
                  <a:srgbClr val="C00000"/>
                </a:solidFill>
              </a:rPr>
              <a:t>А отступать некуда – позади Москва! </a:t>
            </a:r>
          </a:p>
          <a:p>
            <a:pPr algn="r"/>
            <a:r>
              <a:rPr lang="ru-RU" sz="4400" dirty="0" err="1" smtClean="0">
                <a:solidFill>
                  <a:schemeClr val="bg1"/>
                </a:solidFill>
              </a:rPr>
              <a:t>В.Г.Клочков</a:t>
            </a:r>
            <a:endParaRPr lang="ru-RU" sz="4400" dirty="0">
              <a:solidFill>
                <a:schemeClr val="bg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951" y="2986754"/>
            <a:ext cx="4814130" cy="36105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48038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2074"/>
            <a:ext cx="9121405" cy="6367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28824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8"/>
            <a:ext cx="5022344" cy="6309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11960" y="1052736"/>
            <a:ext cx="482453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dirty="0">
                <a:solidFill>
                  <a:schemeClr val="bg1"/>
                </a:solidFill>
              </a:rPr>
              <a:t>З</a:t>
            </a:r>
            <a:r>
              <a:rPr lang="ru-RU" sz="4400" dirty="0" smtClean="0">
                <a:solidFill>
                  <a:schemeClr val="bg1"/>
                </a:solidFill>
              </a:rPr>
              <a:t>оя </a:t>
            </a:r>
          </a:p>
          <a:p>
            <a:pPr algn="ctr"/>
            <a:r>
              <a:rPr lang="ru-RU" sz="4400" dirty="0" smtClean="0">
                <a:solidFill>
                  <a:schemeClr val="bg1"/>
                </a:solidFill>
              </a:rPr>
              <a:t>Космодемьянская</a:t>
            </a:r>
            <a:endParaRPr lang="ru-RU" sz="4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50184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60648"/>
            <a:ext cx="6061889" cy="6380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53799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3352800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923928" y="548680"/>
            <a:ext cx="5112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Еремеев Пётр Васильевич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8800"/>
            <a:ext cx="3672408" cy="4981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1" y="5013176"/>
            <a:ext cx="47525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dirty="0" err="1" smtClean="0">
                <a:solidFill>
                  <a:schemeClr val="bg1"/>
                </a:solidFill>
              </a:rPr>
              <a:t>Таллалихин</a:t>
            </a:r>
            <a:r>
              <a:rPr lang="ru-RU" sz="3600" dirty="0" smtClean="0">
                <a:solidFill>
                  <a:schemeClr val="bg1"/>
                </a:solidFill>
              </a:rPr>
              <a:t> Виктор Васильевич</a:t>
            </a:r>
            <a:endParaRPr lang="ru-RU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8462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3541" y="332656"/>
            <a:ext cx="8352928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38202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3535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3350"/>
            <a:ext cx="4824536" cy="6591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076056" y="332656"/>
            <a:ext cx="388843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</a:rPr>
              <a:t>За выдающиеся заслуги городу Москве в 1965 г. решением Президиума Верховного совета к 20-летию Победы присвоено звание «</a:t>
            </a:r>
            <a:r>
              <a:rPr lang="ru-RU" sz="3200" dirty="0" smtClean="0">
                <a:solidFill>
                  <a:srgbClr val="C00000"/>
                </a:solidFill>
              </a:rPr>
              <a:t>город-герой</a:t>
            </a:r>
            <a:r>
              <a:rPr lang="ru-RU" sz="3200" dirty="0" smtClean="0">
                <a:solidFill>
                  <a:schemeClr val="bg1"/>
                </a:solidFill>
              </a:rPr>
              <a:t>» 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8186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404664"/>
            <a:ext cx="6985000" cy="52451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548680"/>
            <a:ext cx="7651626" cy="5101084"/>
          </a:xfrm>
          <a:prstGeom prst="rect">
            <a:avLst/>
          </a:prstGeom>
        </p:spPr>
      </p:pic>
      <p:pic>
        <p:nvPicPr>
          <p:cNvPr id="5" name="Picture 2" descr="C:\Users\Елена\Desktop\линейка\2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7825"/>
            <a:ext cx="7527801" cy="564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Елена\Desktop\линейка\43__11-memorial-zaschitnikam-moskovskogo-neb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237" y="453709"/>
            <a:ext cx="8085617" cy="53904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:\Users\Елена\Desktop\линейка\800px-PODOLSK-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841" y="294847"/>
            <a:ext cx="7882408" cy="5911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5" descr="C:\Users\Елена\Desktop\линейка\5743-69545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9632" y="389834"/>
            <a:ext cx="7808826" cy="5856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Елена\Desktop\линейка\13022489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93000" y="764704"/>
            <a:ext cx="3712681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7" descr="C:\Users\Елена\Desktop\линейка\1113564153_1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12027" y="427825"/>
            <a:ext cx="381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8" descr="C:\Users\Елена\Desktop\линейка\1113563893_1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1237" y="426012"/>
            <a:ext cx="8213863" cy="5475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C:\Users\Елена\Desktop\линейка\zenitka-tuapse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841" y="541771"/>
            <a:ext cx="7992888" cy="55250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1" descr="C:\Users\Елена\Desktop\линейка\photo-173-178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928" y="151603"/>
            <a:ext cx="8998143" cy="65547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2" descr="C:\Users\Елена\Desktop\линейка\1264760383_1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7101" y="182130"/>
            <a:ext cx="4354135" cy="65312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3" descr="C:\Users\Елена\Desktop\линейка\1456843105_2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18937" y="175800"/>
            <a:ext cx="4452134" cy="650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4" descr="C:\Users\Елена\Desktop\линейка\Мемориал Братская могила советских воинов в д.Панивино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426" y="51181"/>
            <a:ext cx="8906964" cy="6655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1659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42" presetClass="exit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7842"/>
            <a:ext cx="8229600" cy="1219200"/>
          </a:xfrm>
        </p:spPr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bg1"/>
                </a:solidFill>
              </a:rPr>
              <a:t>Когда была битва под Москвой?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sz="40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1628800"/>
            <a:ext cx="40909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solidFill>
                  <a:srgbClr val="C00000"/>
                </a:solidFill>
              </a:rPr>
              <a:t>Осенью 1941 </a:t>
            </a:r>
            <a:r>
              <a:rPr lang="ru-RU" sz="4800" dirty="0" smtClean="0">
                <a:solidFill>
                  <a:srgbClr val="C00000"/>
                </a:solidFill>
              </a:rPr>
              <a:t>г.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2782669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Как Гитлер назвал операцию по захвату Москвы</a:t>
            </a:r>
            <a:r>
              <a:rPr lang="ru-RU" sz="4800" dirty="0" smtClean="0">
                <a:solidFill>
                  <a:schemeClr val="bg1"/>
                </a:solidFill>
              </a:rPr>
              <a:t>? 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5013176"/>
            <a:ext cx="3553280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dirty="0">
                <a:solidFill>
                  <a:srgbClr val="C00000"/>
                </a:solidFill>
              </a:rPr>
              <a:t>«Тайфун»</a:t>
            </a:r>
          </a:p>
        </p:txBody>
      </p:sp>
    </p:spTree>
    <p:extLst>
      <p:ext uri="{BB962C8B-B14F-4D97-AF65-F5344CB8AC3E}">
        <p14:creationId xmlns:p14="http://schemas.microsoft.com/office/powerpoint/2010/main" xmlns="" val="567432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276872"/>
            <a:ext cx="8352928" cy="1371600"/>
          </a:xfrm>
        </p:spPr>
        <p:txBody>
          <a:bodyPr/>
          <a:lstStyle/>
          <a:p>
            <a:r>
              <a:rPr lang="ru-RU" sz="5400" dirty="0" smtClean="0">
                <a:solidFill>
                  <a:schemeClr val="bg1"/>
                </a:solidFill>
              </a:rPr>
              <a:t>Когда началось контрнаступление советских войск под Москвой?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7544" y="4149080"/>
            <a:ext cx="7924800" cy="984736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C00000"/>
                </a:solidFill>
              </a:rPr>
              <a:t>5 декабря 1941г.</a:t>
            </a:r>
            <a:endParaRPr lang="ru-RU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94124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7924800" cy="13716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Кто руководил контрнаступлением?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11560" y="2636912"/>
            <a:ext cx="5794455" cy="984736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rgbClr val="C00000"/>
                </a:solidFill>
              </a:rPr>
              <a:t>Генерал армии </a:t>
            </a:r>
            <a:r>
              <a:rPr lang="ru-RU" sz="4400" dirty="0">
                <a:solidFill>
                  <a:srgbClr val="C00000"/>
                </a:solidFill>
              </a:rPr>
              <a:t>Жуков Георгий Константинович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89991" y="1052736"/>
            <a:ext cx="2769989" cy="3877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28549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7924800" cy="1371600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Когда состоялся парад на Красной площади?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2060848"/>
            <a:ext cx="7924800" cy="984736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rgbClr val="C00000"/>
                </a:solidFill>
              </a:rPr>
              <a:t>7 ноября 1941 г в 8 ч утра. </a:t>
            </a:r>
            <a:endParaRPr lang="ru-RU" sz="44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0626" y="3059668"/>
            <a:ext cx="805382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chemeClr val="bg1"/>
                </a:solidFill>
              </a:rPr>
              <a:t>Когда состоялся Парад Победы в Москве</a:t>
            </a:r>
            <a:r>
              <a:rPr lang="ru-RU" sz="4000" dirty="0" smtClean="0">
                <a:solidFill>
                  <a:schemeClr val="bg1"/>
                </a:solidFill>
              </a:rPr>
              <a:t>? </a:t>
            </a:r>
            <a:endParaRPr lang="ru-RU" sz="4000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4725144"/>
            <a:ext cx="415722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dirty="0">
                <a:solidFill>
                  <a:srgbClr val="C00000"/>
                </a:solidFill>
              </a:rPr>
              <a:t>24 июня 1941 г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5700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1700808"/>
            <a:ext cx="8229600" cy="1219200"/>
          </a:xfrm>
        </p:spPr>
        <p:txBody>
          <a:bodyPr>
            <a:normAutofit fontScale="90000"/>
          </a:bodyPr>
          <a:lstStyle/>
          <a:p>
            <a:r>
              <a:rPr lang="ru-RU" sz="53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Как использовался Московский метрополитен в годы войны?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79512" y="2661207"/>
            <a:ext cx="519026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Как бомбоубежище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2276872"/>
            <a:ext cx="3617710" cy="43340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40930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219200"/>
          </a:xfrm>
        </p:spPr>
        <p:txBody>
          <a:bodyPr>
            <a:noAutofit/>
          </a:bodyPr>
          <a:lstStyle/>
          <a:p>
            <a:r>
              <a:rPr lang="ru-RU" sz="5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Какое звание присвоено </a:t>
            </a:r>
            <a:r>
              <a:rPr lang="ru-RU" sz="48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городу</a:t>
            </a:r>
            <a:r>
              <a:rPr lang="ru-RU" sz="5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 Москве? </a:t>
            </a:r>
            <a:endParaRPr lang="ru-RU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204864"/>
            <a:ext cx="403373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dirty="0" smtClean="0">
                <a:solidFill>
                  <a:srgbClr val="C00000"/>
                </a:solidFill>
              </a:rPr>
              <a:t>Город-герой</a:t>
            </a:r>
            <a:endParaRPr lang="ru-RU" sz="5400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3422134"/>
            <a:ext cx="799288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dirty="0">
                <a:solidFill>
                  <a:schemeClr val="bg1"/>
                </a:solidFill>
              </a:rPr>
              <a:t>Сколько дней длилась война?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4725144"/>
            <a:ext cx="547260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rgbClr val="C00000"/>
                </a:solidFill>
              </a:rPr>
              <a:t>1418 дней и ночей</a:t>
            </a:r>
          </a:p>
        </p:txBody>
      </p:sp>
    </p:spTree>
    <p:extLst>
      <p:ext uri="{BB962C8B-B14F-4D97-AF65-F5344CB8AC3E}">
        <p14:creationId xmlns:p14="http://schemas.microsoft.com/office/powerpoint/2010/main" xmlns="" val="3961152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12192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chemeClr val="bg1">
                    <a:lumMod val="95000"/>
                    <a:lumOff val="5000"/>
                  </a:schemeClr>
                </a:solidFill>
              </a:rPr>
              <a:t>7 ноября 2016 г – </a:t>
            </a:r>
            <a:endParaRPr lang="ru-RU" sz="5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1844824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75 лет со дня проведения военного парада в Москве на Красной площади.</a:t>
            </a:r>
          </a:p>
        </p:txBody>
      </p:sp>
    </p:spTree>
    <p:extLst>
      <p:ext uri="{BB962C8B-B14F-4D97-AF65-F5344CB8AC3E}">
        <p14:creationId xmlns:p14="http://schemas.microsoft.com/office/powerpoint/2010/main" xmlns="" val="922466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19200"/>
          </a:xfrm>
        </p:spPr>
        <p:txBody>
          <a:bodyPr>
            <a:normAutofit/>
          </a:bodyPr>
          <a:lstStyle/>
          <a:p>
            <a:r>
              <a:rPr lang="ru-RU" sz="4400" dirty="0" smtClean="0">
                <a:solidFill>
                  <a:schemeClr val="bg1"/>
                </a:solidFill>
              </a:rPr>
              <a:t>5 декабря 2016 г. – </a:t>
            </a:r>
            <a:endParaRPr lang="ru-RU" sz="4400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628800"/>
            <a:ext cx="820891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>
                <a:solidFill>
                  <a:schemeClr val="bg1"/>
                </a:solidFill>
              </a:rPr>
              <a:t>75 лет со дня начала контрнаступления Красной Армии против фашистских войск в битве под Москвой. </a:t>
            </a:r>
          </a:p>
        </p:txBody>
      </p:sp>
    </p:spTree>
    <p:extLst>
      <p:ext uri="{BB962C8B-B14F-4D97-AF65-F5344CB8AC3E}">
        <p14:creationId xmlns:p14="http://schemas.microsoft.com/office/powerpoint/2010/main" xmlns="" val="2160193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163</TotalTime>
  <Words>225</Words>
  <Application>Microsoft Office PowerPoint</Application>
  <PresentationFormat>Экран (4:3)</PresentationFormat>
  <Paragraphs>35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Бумажная</vt:lpstr>
      <vt:lpstr>Защитникам Москвы посвящается </vt:lpstr>
      <vt:lpstr>Июнь…, клонился к вечеру закат, И белой ночи разливалось море, И раздавался звонкий смех ребят, Не знающих, не ведающих горя. Июнь…Тогда ещё не знали мы, Со школьных вечеров шагая, Что завтра будет первый день войны, А кончится она лишь в 45, в мае. 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Когда была битва под Москвой? </vt:lpstr>
      <vt:lpstr>Когда началось контрнаступление советских войск под Москвой?</vt:lpstr>
      <vt:lpstr>Кто руководил контрнаступлением?</vt:lpstr>
      <vt:lpstr>Когда состоялся парад на Красной площади?</vt:lpstr>
      <vt:lpstr>Как использовался Московский метрополитен в годы войны? </vt:lpstr>
      <vt:lpstr>Какое звание присвоено городу Москве? </vt:lpstr>
      <vt:lpstr>7 ноября 2016 г – </vt:lpstr>
      <vt:lpstr>5 декабря 2016 г. –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Елена</dc:creator>
  <cp:lastModifiedBy>User</cp:lastModifiedBy>
  <cp:revision>18</cp:revision>
  <dcterms:created xsi:type="dcterms:W3CDTF">2016-11-05T09:17:15Z</dcterms:created>
  <dcterms:modified xsi:type="dcterms:W3CDTF">2016-11-07T13:29:04Z</dcterms:modified>
</cp:coreProperties>
</file>