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116F"/>
    <a:srgbClr val="512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2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E2038-3EE5-4C6F-8D6F-545480F85B0E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71AFA9-22B0-4894-ACD0-DCDD43E53A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21517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71AFA9-22B0-4894-ACD0-DCDD43E53AF9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5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480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02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330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25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5987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275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035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7771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624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83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89785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4258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3656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3381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491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670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EFA78-9307-499E-B79A-FA008135D72D}" type="datetimeFigureOut">
              <a:rPr lang="ru-RU" smtClean="0"/>
              <a:t>02.07.2017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4D87903-F1DF-4B49-9531-DA09AF9819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12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6854" y="957871"/>
            <a:ext cx="10181230" cy="1646302"/>
          </a:xfrm>
        </p:spPr>
        <p:txBody>
          <a:bodyPr/>
          <a:lstStyle/>
          <a:p>
            <a:pPr algn="ctr"/>
            <a:r>
              <a:rPr lang="ru-RU" sz="3600" dirty="0" smtClean="0">
                <a:solidFill>
                  <a:srgbClr val="0070C0"/>
                </a:solidFill>
              </a:rPr>
              <a:t>По страницам истории </a:t>
            </a:r>
            <a:r>
              <a:rPr lang="ru-RU" sz="3600" dirty="0" smtClean="0">
                <a:solidFill>
                  <a:srgbClr val="0070C0"/>
                </a:solidFill>
              </a:rPr>
              <a:t>Старого Оскола </a:t>
            </a:r>
            <a:r>
              <a:rPr lang="ru-RU" sz="3600" dirty="0" smtClean="0">
                <a:solidFill>
                  <a:srgbClr val="0070C0"/>
                </a:solidFill>
              </a:rPr>
              <a:t>в </a:t>
            </a:r>
            <a:r>
              <a:rPr lang="ru-RU" sz="3600" dirty="0" smtClean="0">
                <a:solidFill>
                  <a:srgbClr val="0070C0"/>
                </a:solidFill>
              </a:rPr>
              <a:t>документальном </a:t>
            </a:r>
            <a:r>
              <a:rPr lang="ru-RU" sz="3600" dirty="0" smtClean="0">
                <a:solidFill>
                  <a:srgbClr val="0070C0"/>
                </a:solidFill>
              </a:rPr>
              <a:t>романе</a:t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dirty="0" smtClean="0">
                <a:solidFill>
                  <a:srgbClr val="0070C0"/>
                </a:solidFill>
              </a:rPr>
              <a:t> Гурия Немченко «</a:t>
            </a:r>
            <a:r>
              <a:rPr lang="ru-RU" sz="3600" dirty="0" smtClean="0">
                <a:solidFill>
                  <a:srgbClr val="0070C0"/>
                </a:solidFill>
              </a:rPr>
              <a:t>Бригадир</a:t>
            </a:r>
            <a:r>
              <a:rPr lang="ru-RU" sz="3600" dirty="0" smtClean="0">
                <a:solidFill>
                  <a:srgbClr val="0070C0"/>
                </a:solidFill>
              </a:rPr>
              <a:t>»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594046"/>
          </a:xfrm>
        </p:spPr>
        <p:txBody>
          <a:bodyPr>
            <a:normAutofit lnSpcReduction="10000"/>
          </a:bodyPr>
          <a:lstStyle/>
          <a:p>
            <a:pPr algn="r"/>
            <a:endParaRPr lang="ru-RU" dirty="0" smtClean="0"/>
          </a:p>
          <a:p>
            <a:pPr algn="ctr"/>
            <a:r>
              <a:rPr lang="ru-RU" dirty="0" smtClean="0"/>
              <a:t>(История глубинки глазами журналиста)</a:t>
            </a:r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Подготовила: Кондратенко В.В</a:t>
            </a:r>
          </a:p>
          <a:p>
            <a:pPr algn="r"/>
            <a:r>
              <a:rPr lang="ru-RU" dirty="0" smtClean="0"/>
              <a:t>МБОУ «ОО Знаменская школа»,</a:t>
            </a:r>
          </a:p>
          <a:p>
            <a:pPr algn="r"/>
            <a:r>
              <a:rPr lang="ru-RU" dirty="0"/>
              <a:t>у</a:t>
            </a:r>
            <a:r>
              <a:rPr lang="ru-RU" dirty="0" smtClean="0"/>
              <a:t>читель русского языка и литературы.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69225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0734" y="609599"/>
            <a:ext cx="4271750" cy="5422711"/>
          </a:xfrm>
        </p:spPr>
        <p:txBody>
          <a:bodyPr>
            <a:normAutofit fontScale="90000"/>
          </a:bodyPr>
          <a:lstStyle/>
          <a:p>
            <a:r>
              <a:rPr lang="ru-RU" dirty="0" err="1">
                <a:solidFill>
                  <a:srgbClr val="0070C0"/>
                </a:solidFill>
              </a:rPr>
              <a:t>Гарий</a:t>
            </a:r>
            <a:r>
              <a:rPr lang="ru-RU" dirty="0">
                <a:solidFill>
                  <a:srgbClr val="0070C0"/>
                </a:solidFill>
              </a:rPr>
              <a:t> (Гурий) Леонтьевич Немченко – писатель, переводчик, публицист и общественный деятель. </a:t>
            </a:r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</a:rPr>
              <a:t>Родился </a:t>
            </a:r>
            <a:r>
              <a:rPr lang="ru-RU" dirty="0">
                <a:solidFill>
                  <a:srgbClr val="0070C0"/>
                </a:solidFill>
              </a:rPr>
              <a:t>в 1936 году на Кубани</a:t>
            </a:r>
            <a:r>
              <a:rPr lang="ru-RU" dirty="0"/>
              <a:t>. 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7104" y="264010"/>
            <a:ext cx="6114197" cy="611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5982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Книги, изданные Гарием Немченко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6405" y="1310481"/>
            <a:ext cx="2235245" cy="388143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9114" y="1930400"/>
            <a:ext cx="3420152" cy="529788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95050" y="1243957"/>
            <a:ext cx="2213040" cy="311532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4836" y="4090175"/>
            <a:ext cx="2297830" cy="372576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78387" y="1487818"/>
            <a:ext cx="2016544" cy="307113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01975" y="3429000"/>
            <a:ext cx="2274005" cy="3785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773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66296" y="406400"/>
            <a:ext cx="4087944" cy="629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180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9189997" cy="5586484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  <a:t>Награды Гурия Немченко:</a:t>
            </a:r>
            <a:br>
              <a:rPr lang="ru-RU" sz="31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3100" dirty="0" smtClean="0">
                <a:solidFill>
                  <a:schemeClr val="accent2">
                    <a:lumMod val="75000"/>
                  </a:schemeClr>
                </a:solidFill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орден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«Знак Почёта»</a:t>
            </a:r>
            <a:b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премия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Всесоюзного совета профсоюзов</a:t>
            </a:r>
            <a:b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премия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Николая Островского</a:t>
            </a:r>
            <a:b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премия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Пушкина</a:t>
            </a:r>
            <a:b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премия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«Казачий златоуст»</a:t>
            </a:r>
            <a:b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премия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«Образ»</a:t>
            </a:r>
            <a:b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Международная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литературная премия имени Расула Гамзатова</a:t>
            </a:r>
            <a:b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Всероссийская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литературная премия «</a:t>
            </a:r>
            <a:r>
              <a:rPr lang="ru-RU" sz="3100" b="1" dirty="0" err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Прохоровское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поле»</a:t>
            </a:r>
            <a:b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Заслуженный </a:t>
            </a:r>
            <a:r>
              <a:rPr lang="ru-RU" sz="31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культуры Республики Адыгея</a:t>
            </a:r>
            <a: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455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243840"/>
            <a:ext cx="8596668" cy="168656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По страницам исторического романа «Бригадир» </a:t>
            </a:r>
            <a:r>
              <a:rPr lang="ru-RU" dirty="0" err="1" smtClean="0">
                <a:solidFill>
                  <a:schemeClr val="accent2"/>
                </a:solidFill>
              </a:rPr>
              <a:t>Гария</a:t>
            </a:r>
            <a:r>
              <a:rPr lang="ru-RU" dirty="0" smtClean="0">
                <a:solidFill>
                  <a:schemeClr val="accent2"/>
                </a:solidFill>
              </a:rPr>
              <a:t> Немченко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442720"/>
            <a:ext cx="11026986" cy="5933440"/>
          </a:xfrm>
        </p:spPr>
        <p:txBody>
          <a:bodyPr>
            <a:normAutofit fontScale="92500" lnSpcReduction="10000"/>
          </a:bodyPr>
          <a:lstStyle/>
          <a:p>
            <a:r>
              <a:rPr lang="ru-RU" sz="3000" b="1" dirty="0" smtClean="0">
                <a:solidFill>
                  <a:srgbClr val="4411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Жанр </a:t>
            </a:r>
            <a:r>
              <a:rPr lang="en-US" sz="3000" b="1" dirty="0" smtClean="0">
                <a:solidFill>
                  <a:srgbClr val="4411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</a:t>
            </a:r>
            <a:r>
              <a:rPr lang="ru-RU" sz="3000" b="1" dirty="0" smtClean="0">
                <a:solidFill>
                  <a:srgbClr val="4411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документальный роман.</a:t>
            </a:r>
          </a:p>
          <a:p>
            <a:r>
              <a:rPr lang="ru-RU" sz="3000" b="1" dirty="0" smtClean="0">
                <a:solidFill>
                  <a:srgbClr val="4411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Главный герой – Шевченко Н.П., бывший мер г. Старый Оскол, в молодости работал на стройках Западной Сибири, был самым известным в СССР бригадиром; награжден правительственными наградами, вырос в крупного руководителя.</a:t>
            </a:r>
          </a:p>
          <a:p>
            <a:r>
              <a:rPr lang="ru-RU" sz="3000" b="1" dirty="0" smtClean="0">
                <a:solidFill>
                  <a:srgbClr val="4411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Тематика: дано ли нам сохранить «русский дух», нравственность, традиции предков, или это ушло в прошлое вместе с СССР.</a:t>
            </a:r>
          </a:p>
          <a:p>
            <a:r>
              <a:rPr lang="ru-RU" sz="3000" b="1" dirty="0" smtClean="0">
                <a:solidFill>
                  <a:srgbClr val="44116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Главный художественный метод Гурия Немченко – это честность и мужество в описании событий и героев, не только потому что роман документальный: это попытка автора осмыслить фрагмент истории нашего государства.</a:t>
            </a:r>
          </a:p>
          <a:p>
            <a:endParaRPr lang="ru-RU" sz="3000" b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251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Эпиграф к роману «Бригадир»: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«</a:t>
            </a:r>
            <a:r>
              <a:rPr lang="ru-RU" sz="4000" dirty="0" err="1" smtClean="0">
                <a:solidFill>
                  <a:srgbClr val="0070C0"/>
                </a:solidFill>
              </a:rPr>
              <a:t>Стеречи</a:t>
            </a:r>
            <a:r>
              <a:rPr lang="ru-RU" sz="4000" dirty="0" smtClean="0">
                <a:solidFill>
                  <a:srgbClr val="0070C0"/>
                </a:solidFill>
              </a:rPr>
              <a:t> бережнее и </a:t>
            </a:r>
            <a:r>
              <a:rPr lang="ru-RU" sz="4000" dirty="0" err="1" smtClean="0">
                <a:solidFill>
                  <a:srgbClr val="0070C0"/>
                </a:solidFill>
              </a:rPr>
              <a:t>стояти</a:t>
            </a:r>
            <a:r>
              <a:rPr lang="ru-RU" sz="4000" dirty="0" smtClean="0">
                <a:solidFill>
                  <a:srgbClr val="0070C0"/>
                </a:solidFill>
              </a:rPr>
              <a:t> с коней не </a:t>
            </a:r>
            <a:r>
              <a:rPr lang="ru-RU" sz="4000" dirty="0" err="1" smtClean="0">
                <a:solidFill>
                  <a:srgbClr val="0070C0"/>
                </a:solidFill>
              </a:rPr>
              <a:t>сседая</a:t>
            </a:r>
            <a:r>
              <a:rPr lang="ru-RU" sz="4000" dirty="0" smtClean="0">
                <a:solidFill>
                  <a:srgbClr val="0070C0"/>
                </a:solidFill>
              </a:rPr>
              <a:t>»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</a:t>
            </a:r>
          </a:p>
          <a:p>
            <a:pPr marL="0" indent="0" algn="r">
              <a:buNone/>
            </a:pPr>
            <a:r>
              <a:rPr lang="ru-RU" dirty="0"/>
              <a:t> </a:t>
            </a:r>
            <a:r>
              <a:rPr lang="ru-RU" dirty="0" smtClean="0"/>
              <a:t>                                                  Из царского приказа защитникам</a:t>
            </a:r>
          </a:p>
          <a:p>
            <a:pPr marL="0" indent="0" algn="r">
              <a:buNone/>
            </a:pPr>
            <a:r>
              <a:rPr lang="ru-RU" dirty="0" smtClean="0"/>
              <a:t> русских рубежей. 16 ВЕК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8389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" y="204717"/>
            <a:ext cx="10918208" cy="648268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XV </a:t>
            </a:r>
            <a:r>
              <a:rPr lang="ru-RU" sz="3600" b="1" dirty="0" smtClean="0">
                <a:solidFill>
                  <a:srgbClr val="0070C0"/>
                </a:solidFill>
              </a:rPr>
              <a:t>Всемирный русский народный собор авторитетно утвердил объединяющие ценности: вера, справедливость, мир, свобода, единство, нравственность, достоинство, честность, патриотизм, солидарность, милосердие, семья, культура, национальные традиции, трудолюбие, самоограничение и </a:t>
            </a:r>
            <a:r>
              <a:rPr lang="ru-RU" sz="3600" b="1" dirty="0" err="1" smtClean="0">
                <a:solidFill>
                  <a:srgbClr val="0070C0"/>
                </a:solidFill>
              </a:rPr>
              <a:t>жервенность</a:t>
            </a:r>
            <a:r>
              <a:rPr lang="ru-RU" sz="3600" b="1" dirty="0" smtClean="0">
                <a:solidFill>
                  <a:srgbClr val="0070C0"/>
                </a:solidFill>
              </a:rPr>
              <a:t>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tx1"/>
                </a:solidFill>
              </a:rPr>
              <a:t>Именно </a:t>
            </a:r>
            <a:r>
              <a:rPr lang="ru-RU" b="1" dirty="0">
                <a:solidFill>
                  <a:schemeClr val="tx1"/>
                </a:solidFill>
              </a:rPr>
              <a:t>об этом и идет речь в документальном романе </a:t>
            </a:r>
            <a:r>
              <a:rPr lang="ru-RU" b="1" dirty="0" err="1">
                <a:solidFill>
                  <a:schemeClr val="tx1"/>
                </a:solidFill>
              </a:rPr>
              <a:t>Гария</a:t>
            </a:r>
            <a:r>
              <a:rPr lang="ru-RU" b="1" dirty="0">
                <a:solidFill>
                  <a:schemeClr val="tx1"/>
                </a:solidFill>
              </a:rPr>
              <a:t> Немченко «Бригадир».</a:t>
            </a:r>
          </a:p>
          <a:p>
            <a:pPr marL="0" indent="0" algn="ctr">
              <a:buNone/>
            </a:pPr>
            <a:endParaRPr lang="ru-RU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7996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86855"/>
            <a:ext cx="8596668" cy="54545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Цитаты из романа «Бригадир»:</a:t>
            </a:r>
            <a:endParaRPr lang="ru-RU" sz="32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«…В области экономики и политики все на грешной нашей земле давно определено и поделено сильными мира сего – нам предстоит оставаться людьми в предложенных, что называется, обстоятельствах,- и об этом тоже моё печальное, но вовсе не без надежды в тоне, повествование…»</a:t>
            </a:r>
          </a:p>
          <a:p>
            <a:pPr marL="0" indent="0">
              <a:buNone/>
            </a:pPr>
            <a:r>
              <a:rPr lang="ru-RU" sz="32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</a:t>
            </a:r>
            <a:r>
              <a:rPr lang="ru-RU" sz="3200" b="1" i="1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Гарий</a:t>
            </a:r>
            <a:r>
              <a:rPr lang="ru-RU" sz="3200" b="1" i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Немченко</a:t>
            </a:r>
          </a:p>
        </p:txBody>
      </p:sp>
    </p:spTree>
    <p:extLst>
      <p:ext uri="{BB962C8B-B14F-4D97-AF65-F5344CB8AC3E}">
        <p14:creationId xmlns:p14="http://schemas.microsoft.com/office/powerpoint/2010/main" val="10302509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599"/>
            <a:ext cx="8596668" cy="5013279"/>
          </a:xfrm>
        </p:spPr>
        <p:txBody>
          <a:bodyPr/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4400" dirty="0" smtClean="0"/>
              <a:t>Спасибо за работу</a:t>
            </a:r>
            <a:br>
              <a:rPr lang="ru-RU" sz="4400" dirty="0" smtClean="0"/>
            </a:br>
            <a:r>
              <a:rPr lang="ru-RU" sz="4400" dirty="0" smtClean="0"/>
              <a:t> на внеклассном мероприятии!</a:t>
            </a:r>
            <a:br>
              <a:rPr lang="ru-RU" sz="4400" dirty="0" smtClean="0"/>
            </a:br>
            <a:r>
              <a:rPr lang="ru-RU" sz="4400" dirty="0"/>
              <a:t/>
            </a:r>
            <a:br>
              <a:rPr lang="ru-RU" sz="4400" dirty="0"/>
            </a:br>
            <a:r>
              <a:rPr lang="ru-RU" sz="4400" dirty="0" smtClean="0"/>
              <a:t>Пока!    </a:t>
            </a:r>
            <a:r>
              <a:rPr lang="ru-RU" sz="4400" smtClean="0"/>
              <a:t>Пока!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4071388265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196</TotalTime>
  <Words>307</Words>
  <Application>Microsoft Office PowerPoint</Application>
  <PresentationFormat>Широкоэкранный</PresentationFormat>
  <Paragraphs>28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Times New Roman</vt:lpstr>
      <vt:lpstr>Trebuchet MS</vt:lpstr>
      <vt:lpstr>Wingdings 3</vt:lpstr>
      <vt:lpstr>Грань</vt:lpstr>
      <vt:lpstr>По страницам истории Старого Оскола в документальном романе  Гурия Немченко «Бригадир»</vt:lpstr>
      <vt:lpstr>Гарий (Гурий) Леонтьевич Немченко – писатель, переводчик, публицист и общественный деятель.  Родился в 1936 году на Кубани. </vt:lpstr>
      <vt:lpstr>Книги, изданные Гарием Немченко</vt:lpstr>
      <vt:lpstr>Презентация PowerPoint</vt:lpstr>
      <vt:lpstr>Награды Гурия Немченко: * орден «Знак Почёта» * премия Всесоюзного совета профсоюзов * премия имени Николая Островского * премия имени Пушкина * премия «Казачий златоуст» * премия «Образ» * Международная литературная премия имени Расула Гамзатова * Всероссийская литературная премия «Прохоровское поле» * Заслуженный работник культуры Республики Адыгея </vt:lpstr>
      <vt:lpstr>По страницам исторического романа «Бригадир» Гария Немченко</vt:lpstr>
      <vt:lpstr>Эпиграф к роману «Бригадир»:</vt:lpstr>
      <vt:lpstr>Презентация PowerPoint</vt:lpstr>
      <vt:lpstr>Презентация PowerPoint</vt:lpstr>
      <vt:lpstr>  Спасибо за работу  на внеклассном мероприятии!  Пока!    Пока!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 страницам истории Староосколья</dc:title>
  <dc:creator>ACER</dc:creator>
  <cp:lastModifiedBy>ACER</cp:lastModifiedBy>
  <cp:revision>39</cp:revision>
  <dcterms:created xsi:type="dcterms:W3CDTF">2014-11-18T09:19:52Z</dcterms:created>
  <dcterms:modified xsi:type="dcterms:W3CDTF">2017-07-01T21:49:38Z</dcterms:modified>
</cp:coreProperties>
</file>