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20" r:id="rId63"/>
    <p:sldId id="321" r:id="rId64"/>
    <p:sldId id="327" r:id="rId65"/>
    <p:sldId id="328" r:id="rId66"/>
    <p:sldId id="326" r:id="rId67"/>
    <p:sldId id="317" r:id="rId68"/>
    <p:sldId id="318" r:id="rId69"/>
    <p:sldId id="319" r:id="rId70"/>
    <p:sldId id="322" r:id="rId71"/>
    <p:sldId id="323" r:id="rId72"/>
    <p:sldId id="324" r:id="rId73"/>
    <p:sldId id="331" r:id="rId74"/>
    <p:sldId id="332" r:id="rId75"/>
    <p:sldId id="333" r:id="rId76"/>
    <p:sldId id="330" r:id="rId77"/>
    <p:sldId id="334" r:id="rId78"/>
    <p:sldId id="335" r:id="rId79"/>
    <p:sldId id="336" r:id="rId80"/>
    <p:sldId id="337" r:id="rId81"/>
    <p:sldId id="338" r:id="rId82"/>
    <p:sldId id="339" r:id="rId83"/>
    <p:sldId id="340" r:id="rId84"/>
    <p:sldId id="341" r:id="rId85"/>
    <p:sldId id="342" r:id="rId86"/>
    <p:sldId id="343" r:id="rId87"/>
    <p:sldId id="344" r:id="rId88"/>
    <p:sldId id="345" r:id="rId89"/>
    <p:sldId id="346" r:id="rId90"/>
    <p:sldId id="347" r:id="rId9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Лист1!$B$6</c:f>
              <c:strCache>
                <c:ptCount val="1"/>
                <c:pt idx="0">
                  <c:v>Число населения </c:v>
                </c:pt>
              </c:strCache>
            </c:strRef>
          </c:tx>
          <c:cat>
            <c:strRef>
              <c:f>Лист1!$A$7:$A$16</c:f>
              <c:strCache>
                <c:ptCount val="10"/>
                <c:pt idx="0">
                  <c:v>русские</c:v>
                </c:pt>
                <c:pt idx="1">
                  <c:v>татары</c:v>
                </c:pt>
                <c:pt idx="2">
                  <c:v>немцы</c:v>
                </c:pt>
                <c:pt idx="3">
                  <c:v>украинцы</c:v>
                </c:pt>
                <c:pt idx="4">
                  <c:v>шорцы</c:v>
                </c:pt>
                <c:pt idx="5">
                  <c:v>армяне</c:v>
                </c:pt>
                <c:pt idx="6">
                  <c:v>чуваши</c:v>
                </c:pt>
                <c:pt idx="7">
                  <c:v>азербайджанцы</c:v>
                </c:pt>
                <c:pt idx="8">
                  <c:v>белорусы</c:v>
                </c:pt>
                <c:pt idx="9">
                  <c:v>таджики</c:v>
                </c:pt>
              </c:strCache>
            </c:strRef>
          </c:cat>
          <c:val>
            <c:numRef>
              <c:f>Лист1!$B$7:$B$16</c:f>
              <c:numCache>
                <c:formatCode>General</c:formatCode>
                <c:ptCount val="10"/>
                <c:pt idx="0">
                  <c:v>2536646</c:v>
                </c:pt>
                <c:pt idx="1">
                  <c:v>40229</c:v>
                </c:pt>
                <c:pt idx="2">
                  <c:v>23125</c:v>
                </c:pt>
                <c:pt idx="3">
                  <c:v>22156</c:v>
                </c:pt>
                <c:pt idx="4">
                  <c:v>10699</c:v>
                </c:pt>
                <c:pt idx="5">
                  <c:v>10672</c:v>
                </c:pt>
                <c:pt idx="6">
                  <c:v>9301</c:v>
                </c:pt>
                <c:pt idx="7">
                  <c:v>6057</c:v>
                </c:pt>
                <c:pt idx="8">
                  <c:v>6049</c:v>
                </c:pt>
                <c:pt idx="9">
                  <c:v>5646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2000"/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Лист1!$B$22</c:f>
              <c:strCache>
                <c:ptCount val="1"/>
                <c:pt idx="0">
                  <c:v>Численность населения, чел. (2016)</c:v>
                </c:pt>
              </c:strCache>
            </c:strRef>
          </c:tx>
          <c:invertIfNegative val="0"/>
          <c:cat>
            <c:strRef>
              <c:f>Лист1!$A$23:$A$42</c:f>
              <c:strCache>
                <c:ptCount val="20"/>
                <c:pt idx="0">
                  <c:v>Кемерово</c:v>
                </c:pt>
                <c:pt idx="1">
                  <c:v>Новокузнецк</c:v>
                </c:pt>
                <c:pt idx="2">
                  <c:v>Прокопьевск</c:v>
                </c:pt>
                <c:pt idx="3">
                  <c:v>Междуреченск</c:v>
                </c:pt>
                <c:pt idx="4">
                  <c:v>Ленинск-Кузнецкий</c:v>
                </c:pt>
                <c:pt idx="5">
                  <c:v>Киселёвск</c:v>
                </c:pt>
                <c:pt idx="6">
                  <c:v>Юрга</c:v>
                </c:pt>
                <c:pt idx="7">
                  <c:v>Белово</c:v>
                </c:pt>
                <c:pt idx="8">
                  <c:v>Анжеро-Судженск</c:v>
                </c:pt>
                <c:pt idx="9">
                  <c:v>Берёзовский</c:v>
                </c:pt>
                <c:pt idx="10">
                  <c:v>Осинники</c:v>
                </c:pt>
                <c:pt idx="11">
                  <c:v>Мыски</c:v>
                </c:pt>
                <c:pt idx="12">
                  <c:v>Мариинск</c:v>
                </c:pt>
                <c:pt idx="13">
                  <c:v>Топки</c:v>
                </c:pt>
                <c:pt idx="14">
                  <c:v>Полысаево</c:v>
                </c:pt>
                <c:pt idx="15">
                  <c:v>Тайга</c:v>
                </c:pt>
                <c:pt idx="16">
                  <c:v>Гурьевск</c:v>
                </c:pt>
                <c:pt idx="17">
                  <c:v>Таштагол</c:v>
                </c:pt>
                <c:pt idx="18">
                  <c:v>Калтан</c:v>
                </c:pt>
                <c:pt idx="19">
                  <c:v>Салаир</c:v>
                </c:pt>
              </c:strCache>
            </c:strRef>
          </c:cat>
          <c:val>
            <c:numRef>
              <c:f>Лист1!$B$23:$B$42</c:f>
              <c:numCache>
                <c:formatCode>General</c:formatCode>
                <c:ptCount val="20"/>
                <c:pt idx="0">
                  <c:v>553076</c:v>
                </c:pt>
                <c:pt idx="1">
                  <c:v>551253</c:v>
                </c:pt>
                <c:pt idx="2">
                  <c:v>198438</c:v>
                </c:pt>
                <c:pt idx="3">
                  <c:v>98734</c:v>
                </c:pt>
                <c:pt idx="4">
                  <c:v>97666</c:v>
                </c:pt>
                <c:pt idx="5">
                  <c:v>92210</c:v>
                </c:pt>
                <c:pt idx="6">
                  <c:v>81396</c:v>
                </c:pt>
                <c:pt idx="7">
                  <c:v>73400</c:v>
                </c:pt>
                <c:pt idx="8">
                  <c:v>72827</c:v>
                </c:pt>
                <c:pt idx="9">
                  <c:v>47140</c:v>
                </c:pt>
                <c:pt idx="10">
                  <c:v>43445</c:v>
                </c:pt>
                <c:pt idx="11">
                  <c:v>41938</c:v>
                </c:pt>
                <c:pt idx="12">
                  <c:v>39332</c:v>
                </c:pt>
                <c:pt idx="13">
                  <c:v>28144</c:v>
                </c:pt>
                <c:pt idx="14">
                  <c:v>26738</c:v>
                </c:pt>
                <c:pt idx="15">
                  <c:v>24532</c:v>
                </c:pt>
                <c:pt idx="16">
                  <c:v>23359</c:v>
                </c:pt>
                <c:pt idx="17">
                  <c:v>23079</c:v>
                </c:pt>
                <c:pt idx="18">
                  <c:v>21186</c:v>
                </c:pt>
                <c:pt idx="19">
                  <c:v>7724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80598272"/>
        <c:axId val="180599808"/>
        <c:axId val="0"/>
      </c:bar3DChart>
      <c:catAx>
        <c:axId val="1805982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80599808"/>
        <c:crosses val="autoZero"/>
        <c:auto val="1"/>
        <c:lblAlgn val="ctr"/>
        <c:lblOffset val="100"/>
        <c:noMultiLvlLbl val="0"/>
      </c:catAx>
      <c:valAx>
        <c:axId val="1805998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0598272"/>
        <c:crosses val="autoZero"/>
        <c:crossBetween val="between"/>
      </c:valAx>
      <c:spPr>
        <a:solidFill>
          <a:schemeClr val="bg1"/>
        </a:solidFill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Лист1!$D$6:$D$25</c:f>
              <c:strCache>
                <c:ptCount val="20"/>
                <c:pt idx="0">
                  <c:v>Кемерово</c:v>
                </c:pt>
                <c:pt idx="1">
                  <c:v>Юрга</c:v>
                </c:pt>
                <c:pt idx="2">
                  <c:v>Новокузнецк</c:v>
                </c:pt>
                <c:pt idx="3">
                  <c:v>Прокопьевск</c:v>
                </c:pt>
                <c:pt idx="4">
                  <c:v>Ленинск-Кузнецкий</c:v>
                </c:pt>
                <c:pt idx="5">
                  <c:v>Мариинск</c:v>
                </c:pt>
                <c:pt idx="6">
                  <c:v>Калтан</c:v>
                </c:pt>
                <c:pt idx="7">
                  <c:v>Берёзовский</c:v>
                </c:pt>
                <c:pt idx="8">
                  <c:v>Анжеро-Судженск</c:v>
                </c:pt>
                <c:pt idx="9">
                  <c:v>Киселёвск</c:v>
                </c:pt>
                <c:pt idx="10">
                  <c:v>Осинники</c:v>
                </c:pt>
                <c:pt idx="11">
                  <c:v>Топки</c:v>
                </c:pt>
                <c:pt idx="12">
                  <c:v>Полысаево</c:v>
                </c:pt>
                <c:pt idx="13">
                  <c:v>Тайга</c:v>
                </c:pt>
                <c:pt idx="14">
                  <c:v>Мыски</c:v>
                </c:pt>
                <c:pt idx="15">
                  <c:v>Белово</c:v>
                </c:pt>
                <c:pt idx="16">
                  <c:v>Междуреченск</c:v>
                </c:pt>
                <c:pt idx="17">
                  <c:v>Таштагол</c:v>
                </c:pt>
                <c:pt idx="18">
                  <c:v>Гурьевск</c:v>
                </c:pt>
                <c:pt idx="19">
                  <c:v>Салаир</c:v>
                </c:pt>
              </c:strCache>
            </c:strRef>
          </c:cat>
          <c:val>
            <c:numRef>
              <c:f>Лист1!$E$6:$E$25</c:f>
              <c:numCache>
                <c:formatCode>General</c:formatCode>
                <c:ptCount val="20"/>
                <c:pt idx="0">
                  <c:v>1959.2</c:v>
                </c:pt>
                <c:pt idx="1">
                  <c:v>1816.9</c:v>
                </c:pt>
                <c:pt idx="2">
                  <c:v>1299.2</c:v>
                </c:pt>
                <c:pt idx="3">
                  <c:v>872.3</c:v>
                </c:pt>
                <c:pt idx="4">
                  <c:v>763</c:v>
                </c:pt>
                <c:pt idx="5">
                  <c:v>687.6</c:v>
                </c:pt>
                <c:pt idx="6">
                  <c:v>653.9</c:v>
                </c:pt>
                <c:pt idx="7">
                  <c:v>637</c:v>
                </c:pt>
                <c:pt idx="8">
                  <c:v>619.20000000000005</c:v>
                </c:pt>
                <c:pt idx="9">
                  <c:v>576.29999999999995</c:v>
                </c:pt>
                <c:pt idx="10">
                  <c:v>544.4</c:v>
                </c:pt>
                <c:pt idx="11">
                  <c:v>544.4</c:v>
                </c:pt>
                <c:pt idx="12">
                  <c:v>542.4</c:v>
                </c:pt>
                <c:pt idx="13">
                  <c:v>443.6</c:v>
                </c:pt>
                <c:pt idx="14">
                  <c:v>385.8</c:v>
                </c:pt>
                <c:pt idx="15">
                  <c:v>337.6</c:v>
                </c:pt>
                <c:pt idx="16">
                  <c:v>294.39999999999998</c:v>
                </c:pt>
                <c:pt idx="17">
                  <c:v>292.10000000000002</c:v>
                </c:pt>
                <c:pt idx="18">
                  <c:v>259.5</c:v>
                </c:pt>
                <c:pt idx="19">
                  <c:v>193.1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80607616"/>
        <c:axId val="180904320"/>
        <c:axId val="0"/>
      </c:bar3DChart>
      <c:catAx>
        <c:axId val="180607616"/>
        <c:scaling>
          <c:orientation val="minMax"/>
        </c:scaling>
        <c:delete val="0"/>
        <c:axPos val="b"/>
        <c:majorTickMark val="none"/>
        <c:minorTickMark val="none"/>
        <c:tickLblPos val="nextTo"/>
        <c:crossAx val="180904320"/>
        <c:crosses val="autoZero"/>
        <c:auto val="1"/>
        <c:lblAlgn val="ctr"/>
        <c:lblOffset val="100"/>
        <c:noMultiLvlLbl val="0"/>
      </c:catAx>
      <c:valAx>
        <c:axId val="18090432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0607616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Лист1!$H$6</c:f>
              <c:strCache>
                <c:ptCount val="1"/>
                <c:pt idx="0">
                  <c:v>Численность населения, чел.</c:v>
                </c:pt>
              </c:strCache>
            </c:strRef>
          </c:tx>
          <c:invertIfNegative val="0"/>
          <c:cat>
            <c:strRef>
              <c:f>Лист1!$G$7:$G$24</c:f>
              <c:strCache>
                <c:ptCount val="18"/>
                <c:pt idx="0">
                  <c:v>Мариинский</c:v>
                </c:pt>
                <c:pt idx="1">
                  <c:v>Таштагольский</c:v>
                </c:pt>
                <c:pt idx="2">
                  <c:v>Новокузнецкий</c:v>
                </c:pt>
                <c:pt idx="3">
                  <c:v>Промышленновский</c:v>
                </c:pt>
                <c:pt idx="4">
                  <c:v>Кемеровский</c:v>
                </c:pt>
                <c:pt idx="5">
                  <c:v>Топкинский</c:v>
                </c:pt>
                <c:pt idx="6">
                  <c:v>Гурьевский</c:v>
                </c:pt>
                <c:pt idx="7">
                  <c:v>Прокопьевский</c:v>
                </c:pt>
                <c:pt idx="8">
                  <c:v>Яшкинский</c:v>
                </c:pt>
                <c:pt idx="9">
                  <c:v>Беловский</c:v>
                </c:pt>
                <c:pt idx="10">
                  <c:v>Крапивинский</c:v>
                </c:pt>
                <c:pt idx="11">
                  <c:v>Тяжинский</c:v>
                </c:pt>
                <c:pt idx="12">
                  <c:v>Ленинск-Кузнецкий</c:v>
                </c:pt>
                <c:pt idx="13">
                  <c:v>Юргинский</c:v>
                </c:pt>
                <c:pt idx="14">
                  <c:v>Тисульский</c:v>
                </c:pt>
                <c:pt idx="15">
                  <c:v>Яйский</c:v>
                </c:pt>
                <c:pt idx="16">
                  <c:v>Чебулинский</c:v>
                </c:pt>
                <c:pt idx="17">
                  <c:v>Ижморский</c:v>
                </c:pt>
              </c:strCache>
            </c:strRef>
          </c:cat>
          <c:val>
            <c:numRef>
              <c:f>Лист1!$H$7:$H$24</c:f>
              <c:numCache>
                <c:formatCode>General</c:formatCode>
                <c:ptCount val="18"/>
                <c:pt idx="0">
                  <c:v>55369</c:v>
                </c:pt>
                <c:pt idx="1">
                  <c:v>53205</c:v>
                </c:pt>
                <c:pt idx="2">
                  <c:v>50388</c:v>
                </c:pt>
                <c:pt idx="3">
                  <c:v>48400</c:v>
                </c:pt>
                <c:pt idx="4">
                  <c:v>47141</c:v>
                </c:pt>
                <c:pt idx="5">
                  <c:v>44103</c:v>
                </c:pt>
                <c:pt idx="6">
                  <c:v>40913</c:v>
                </c:pt>
                <c:pt idx="7">
                  <c:v>30951</c:v>
                </c:pt>
                <c:pt idx="8">
                  <c:v>28702</c:v>
                </c:pt>
                <c:pt idx="9">
                  <c:v>27977</c:v>
                </c:pt>
                <c:pt idx="10">
                  <c:v>23468</c:v>
                </c:pt>
                <c:pt idx="11">
                  <c:v>23137</c:v>
                </c:pt>
                <c:pt idx="12">
                  <c:v>22202</c:v>
                </c:pt>
                <c:pt idx="13">
                  <c:v>22035</c:v>
                </c:pt>
                <c:pt idx="14">
                  <c:v>21839</c:v>
                </c:pt>
                <c:pt idx="15">
                  <c:v>18584</c:v>
                </c:pt>
                <c:pt idx="16">
                  <c:v>14784</c:v>
                </c:pt>
                <c:pt idx="17">
                  <c:v>11522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80938624"/>
        <c:axId val="180940160"/>
        <c:axId val="0"/>
      </c:bar3DChart>
      <c:catAx>
        <c:axId val="18093862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180940160"/>
        <c:crosses val="autoZero"/>
        <c:auto val="1"/>
        <c:lblAlgn val="ctr"/>
        <c:lblOffset val="100"/>
        <c:noMultiLvlLbl val="0"/>
      </c:catAx>
      <c:valAx>
        <c:axId val="1809401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0938624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Лист1!$B$45</c:f>
              <c:strCache>
                <c:ptCount val="1"/>
                <c:pt idx="0">
                  <c:v>Плотность населения, чел.\км²</c:v>
                </c:pt>
              </c:strCache>
            </c:strRef>
          </c:tx>
          <c:invertIfNegative val="0"/>
          <c:cat>
            <c:strRef>
              <c:f>Лист1!$A$46:$A$63</c:f>
              <c:strCache>
                <c:ptCount val="18"/>
                <c:pt idx="0">
                  <c:v>Гурьевский</c:v>
                </c:pt>
                <c:pt idx="1">
                  <c:v>Топкинский</c:v>
                </c:pt>
                <c:pt idx="2">
                  <c:v>Промышленновский</c:v>
                </c:pt>
                <c:pt idx="3">
                  <c:v>Кемеровский</c:v>
                </c:pt>
                <c:pt idx="4">
                  <c:v>Мариинский</c:v>
                </c:pt>
                <c:pt idx="5">
                  <c:v>Ленинск-Кузнецкий</c:v>
                </c:pt>
                <c:pt idx="6">
                  <c:v>Беловский</c:v>
                </c:pt>
                <c:pt idx="7">
                  <c:v>Прокопьевский</c:v>
                </c:pt>
                <c:pt idx="8">
                  <c:v>Юргинский</c:v>
                </c:pt>
                <c:pt idx="9">
                  <c:v>Яшкинский</c:v>
                </c:pt>
                <c:pt idx="10">
                  <c:v>Яйский</c:v>
                </c:pt>
                <c:pt idx="11">
                  <c:v>Тяжинский</c:v>
                </c:pt>
                <c:pt idx="12">
                  <c:v>Таштагольский</c:v>
                </c:pt>
                <c:pt idx="13">
                  <c:v>Чебулинский</c:v>
                </c:pt>
                <c:pt idx="14">
                  <c:v>Новокузнецкий</c:v>
                </c:pt>
                <c:pt idx="15">
                  <c:v>Крапивинский</c:v>
                </c:pt>
                <c:pt idx="16">
                  <c:v>Ижморский</c:v>
                </c:pt>
                <c:pt idx="17">
                  <c:v>Тисульский</c:v>
                </c:pt>
              </c:strCache>
            </c:strRef>
          </c:cat>
          <c:val>
            <c:numRef>
              <c:f>Лист1!$B$46:$B$63</c:f>
              <c:numCache>
                <c:formatCode>General</c:formatCode>
                <c:ptCount val="18"/>
                <c:pt idx="0">
                  <c:v>17.100000000000001</c:v>
                </c:pt>
                <c:pt idx="1">
                  <c:v>16.399999999999999</c:v>
                </c:pt>
                <c:pt idx="2">
                  <c:v>15.7</c:v>
                </c:pt>
                <c:pt idx="3">
                  <c:v>10.5</c:v>
                </c:pt>
                <c:pt idx="4">
                  <c:v>9.9</c:v>
                </c:pt>
                <c:pt idx="5">
                  <c:v>9.3000000000000007</c:v>
                </c:pt>
                <c:pt idx="6">
                  <c:v>8.8000000000000007</c:v>
                </c:pt>
                <c:pt idx="7">
                  <c:v>8.8000000000000007</c:v>
                </c:pt>
                <c:pt idx="8">
                  <c:v>8.6999999999999993</c:v>
                </c:pt>
                <c:pt idx="9">
                  <c:v>8.1999999999999993</c:v>
                </c:pt>
                <c:pt idx="10">
                  <c:v>6.7</c:v>
                </c:pt>
                <c:pt idx="11">
                  <c:v>6.6</c:v>
                </c:pt>
                <c:pt idx="12">
                  <c:v>4.7</c:v>
                </c:pt>
                <c:pt idx="13">
                  <c:v>3.9</c:v>
                </c:pt>
                <c:pt idx="14">
                  <c:v>3.8</c:v>
                </c:pt>
                <c:pt idx="15">
                  <c:v>3.4</c:v>
                </c:pt>
                <c:pt idx="16">
                  <c:v>3.2</c:v>
                </c:pt>
                <c:pt idx="17">
                  <c:v>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box"/>
        <c:axId val="181494144"/>
        <c:axId val="181495680"/>
        <c:axId val="0"/>
      </c:bar3DChart>
      <c:catAx>
        <c:axId val="18149414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100" b="1"/>
            </a:pPr>
            <a:endParaRPr lang="ru-RU"/>
          </a:p>
        </c:txPr>
        <c:crossAx val="181495680"/>
        <c:crosses val="autoZero"/>
        <c:auto val="1"/>
        <c:lblAlgn val="ctr"/>
        <c:lblOffset val="100"/>
        <c:noMultiLvlLbl val="0"/>
      </c:catAx>
      <c:valAx>
        <c:axId val="18149568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181494144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1"/>
          <c:order val="0"/>
          <c:tx>
            <c:strRef>
              <c:f>Лист1!$A$3</c:f>
              <c:strCache>
                <c:ptCount val="1"/>
                <c:pt idx="0">
                  <c:v>Умершие</c:v>
                </c:pt>
              </c:strCache>
            </c:strRef>
          </c:tx>
          <c:invertIfNegative val="0"/>
          <c:cat>
            <c:numRef>
              <c:f>Лист1!$B$2:$K$2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Лист1!$B$3:$K$3</c:f>
              <c:numCache>
                <c:formatCode>General</c:formatCode>
                <c:ptCount val="10"/>
                <c:pt idx="0">
                  <c:v>8.6999999999999993</c:v>
                </c:pt>
                <c:pt idx="1">
                  <c:v>7.9</c:v>
                </c:pt>
                <c:pt idx="2">
                  <c:v>7.6</c:v>
                </c:pt>
                <c:pt idx="3">
                  <c:v>7.6</c:v>
                </c:pt>
                <c:pt idx="4">
                  <c:v>7.2</c:v>
                </c:pt>
                <c:pt idx="5">
                  <c:v>7</c:v>
                </c:pt>
                <c:pt idx="6">
                  <c:v>6.4</c:v>
                </c:pt>
                <c:pt idx="7">
                  <c:v>6.2</c:v>
                </c:pt>
                <c:pt idx="8">
                  <c:v>6</c:v>
                </c:pt>
                <c:pt idx="9">
                  <c:v>6</c:v>
                </c:pt>
              </c:numCache>
            </c:numRef>
          </c:val>
        </c:ser>
        <c:ser>
          <c:idx val="2"/>
          <c:order val="1"/>
          <c:tx>
            <c:strRef>
              <c:f>Лист1!$A$4</c:f>
              <c:strCache>
                <c:ptCount val="1"/>
                <c:pt idx="0">
                  <c:v>Родившиеся</c:v>
                </c:pt>
              </c:strCache>
            </c:strRef>
          </c:tx>
          <c:invertIfNegative val="0"/>
          <c:cat>
            <c:numRef>
              <c:f>Лист1!$B$2:$K$2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Лист1!$B$4:$K$4</c:f>
              <c:numCache>
                <c:formatCode>General</c:formatCode>
                <c:ptCount val="10"/>
                <c:pt idx="0">
                  <c:v>5</c:v>
                </c:pt>
                <c:pt idx="1">
                  <c:v>5.2</c:v>
                </c:pt>
                <c:pt idx="2">
                  <c:v>5.8</c:v>
                </c:pt>
                <c:pt idx="3">
                  <c:v>6.1</c:v>
                </c:pt>
                <c:pt idx="4">
                  <c:v>6.3</c:v>
                </c:pt>
                <c:pt idx="5">
                  <c:v>5.9</c:v>
                </c:pt>
                <c:pt idx="6">
                  <c:v>5.7</c:v>
                </c:pt>
                <c:pt idx="7">
                  <c:v>6</c:v>
                </c:pt>
                <c:pt idx="8">
                  <c:v>5.9</c:v>
                </c:pt>
                <c:pt idx="9">
                  <c:v>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81505408"/>
        <c:axId val="181523584"/>
        <c:axId val="0"/>
      </c:bar3DChart>
      <c:catAx>
        <c:axId val="181505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81523584"/>
        <c:crosses val="autoZero"/>
        <c:auto val="1"/>
        <c:lblAlgn val="ctr"/>
        <c:lblOffset val="100"/>
        <c:noMultiLvlLbl val="0"/>
      </c:catAx>
      <c:valAx>
        <c:axId val="1815235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15054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E413D9C-32BD-47BD-9970-65B52ACE303A}" type="datetimeFigureOut">
              <a:rPr lang="ru-RU" smtClean="0"/>
              <a:t>17.12.2016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561A0DD6-49FA-4997-8390-A5EBCEE5162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284984"/>
            <a:ext cx="7543800" cy="1524000"/>
          </a:xfrm>
        </p:spPr>
        <p:txBody>
          <a:bodyPr/>
          <a:lstStyle/>
          <a:p>
            <a:r>
              <a:rPr lang="ru-RU" sz="6000" dirty="0" smtClean="0"/>
              <a:t>Социально-экономическая статистика Кузбасса 2005-2014гг.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725144"/>
            <a:ext cx="6858000" cy="990600"/>
          </a:xfrm>
        </p:spPr>
        <p:txBody>
          <a:bodyPr>
            <a:noAutofit/>
          </a:bodyPr>
          <a:lstStyle/>
          <a:p>
            <a:pPr algn="r"/>
            <a:r>
              <a:rPr lang="ru-RU" sz="1800" b="1" dirty="0" smtClean="0"/>
              <a:t>Выполнили: </a:t>
            </a:r>
          </a:p>
          <a:p>
            <a:pPr algn="r"/>
            <a:r>
              <a:rPr lang="ru-RU" sz="1800" b="1" dirty="0" smtClean="0"/>
              <a:t>Павлова Е.</a:t>
            </a:r>
          </a:p>
          <a:p>
            <a:pPr algn="r"/>
            <a:r>
              <a:rPr lang="ru-RU" sz="1800" b="1" dirty="0" smtClean="0"/>
              <a:t>Шабалина А.</a:t>
            </a:r>
          </a:p>
          <a:p>
            <a:pPr algn="r"/>
            <a:r>
              <a:rPr lang="ru-RU" sz="1800" b="1" dirty="0"/>
              <a:t>г</a:t>
            </a:r>
            <a:r>
              <a:rPr lang="ru-RU" sz="1800" b="1" dirty="0" smtClean="0"/>
              <a:t>руппа И-134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val="1579603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0944" y="332656"/>
            <a:ext cx="67818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Демографические показатели</a:t>
            </a:r>
            <a:endParaRPr lang="ru-RU" dirty="0"/>
          </a:p>
        </p:txBody>
      </p:sp>
      <p:pic>
        <p:nvPicPr>
          <p:cNvPr id="12290" name="Picture 2" descr="http://www.mywakulla.com/about/images/population_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079" y="1844824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407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2417"/>
            <a:ext cx="6534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численности населения Кузбасса в 2005-2015 гг.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48" y="836712"/>
            <a:ext cx="8064896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8675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16225"/>
            <a:ext cx="4866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Уровень урбанизации </a:t>
            </a:r>
            <a:r>
              <a:rPr lang="ru-RU" b="1" dirty="0" smtClean="0"/>
              <a:t> населения в Кузбассе</a:t>
            </a:r>
            <a:endParaRPr lang="ru-RU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136904" cy="528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151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0"/>
            <a:ext cx="47402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Средне значение </a:t>
            </a:r>
            <a:r>
              <a:rPr lang="ru-RU" b="1" dirty="0" smtClean="0"/>
              <a:t> населения за </a:t>
            </a:r>
            <a:r>
              <a:rPr lang="ru-RU" b="1" dirty="0"/>
              <a:t>2005-2015 гг.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22" y="548680"/>
            <a:ext cx="6989911" cy="5759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211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6271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Процентное соотношение мужского и женского населения Кузбасса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95" y="620688"/>
            <a:ext cx="8258425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115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2417"/>
            <a:ext cx="6822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Распределение населения </a:t>
            </a:r>
            <a:r>
              <a:rPr lang="ru-RU" b="1" dirty="0" smtClean="0"/>
              <a:t> Кузбасса по </a:t>
            </a:r>
            <a:r>
              <a:rPr lang="ru-RU" b="1" dirty="0"/>
              <a:t>возрастной группе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856" y="371749"/>
            <a:ext cx="9573375" cy="628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557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6345" y="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Среднее значение </a:t>
            </a:r>
            <a:r>
              <a:rPr lang="ru-RU" b="1" dirty="0" smtClean="0"/>
              <a:t>населения по </a:t>
            </a:r>
            <a:r>
              <a:rPr lang="ru-RU" b="1" dirty="0"/>
              <a:t>возрастным группам 2005-2014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824128" cy="595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1615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16225"/>
            <a:ext cx="4539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Коэффициент демографической нагрузки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569887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2874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43607" y="43934"/>
            <a:ext cx="72122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b="1" dirty="0"/>
              <a:t>Национальный состав населения в Кемеровской области на 2010 г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5835967"/>
              </p:ext>
            </p:extLst>
          </p:nvPr>
        </p:nvGraphicFramePr>
        <p:xfrm>
          <a:off x="251520" y="764704"/>
          <a:ext cx="8568952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75244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604448" cy="5702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9633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55168" y="0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Рейтинг городов Кузбасса по численности населения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8882535"/>
              </p:ext>
            </p:extLst>
          </p:nvPr>
        </p:nvGraphicFramePr>
        <p:xfrm>
          <a:off x="251520" y="1340768"/>
          <a:ext cx="864096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53198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0"/>
            <a:ext cx="6246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Рейтинг городов Кузбасса по плотности населения (2016)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2345944"/>
              </p:ext>
            </p:extLst>
          </p:nvPr>
        </p:nvGraphicFramePr>
        <p:xfrm>
          <a:off x="0" y="1203325"/>
          <a:ext cx="9468544" cy="445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9804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0"/>
            <a:ext cx="6606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Рейтинг районов Кузбасса по численности населения (2016)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3749618"/>
              </p:ext>
            </p:extLst>
          </p:nvPr>
        </p:nvGraphicFramePr>
        <p:xfrm>
          <a:off x="-468560" y="1268760"/>
          <a:ext cx="9612560" cy="3819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028933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0"/>
            <a:ext cx="6246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Рейтинг районов Кузбасса по плотности населения (2016)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5962009"/>
              </p:ext>
            </p:extLst>
          </p:nvPr>
        </p:nvGraphicFramePr>
        <p:xfrm>
          <a:off x="0" y="980728"/>
          <a:ext cx="9144000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5834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0"/>
            <a:ext cx="58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естественного движения населения. Город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99" y="764704"/>
            <a:ext cx="8325513" cy="5526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25766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0"/>
            <a:ext cx="5670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естественного движения населения. Село</a:t>
            </a:r>
            <a:endParaRPr lang="ru-RU" dirty="0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4549940"/>
              </p:ext>
            </p:extLst>
          </p:nvPr>
        </p:nvGraphicFramePr>
        <p:xfrm>
          <a:off x="179512" y="836712"/>
          <a:ext cx="8640960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2611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0"/>
            <a:ext cx="6246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естественного движения </a:t>
            </a:r>
            <a:r>
              <a:rPr lang="ru-RU" b="1" dirty="0" smtClean="0"/>
              <a:t>населения  Кузбасса</a:t>
            </a:r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62324"/>
            <a:ext cx="8424936" cy="5135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81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869160"/>
            <a:ext cx="8490520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Статистика социальной и экономической деятельности населения Кузбасса</a:t>
            </a:r>
            <a:endParaRPr lang="ru-RU" dirty="0"/>
          </a:p>
        </p:txBody>
      </p:sp>
      <p:pic>
        <p:nvPicPr>
          <p:cNvPr id="13314" name="Picture 2" descr="http://topkin.ru/wp-content/uploads/2016/10/vstupit_722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6718573" cy="44711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485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23165"/>
            <a:ext cx="8820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Пять ведущих отраслей экономики Кузбасса  с наибольшей занятостью населения (2014г.)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2" t="37088" r="24393" b="21469"/>
          <a:stretch/>
        </p:blipFill>
        <p:spPr bwMode="auto">
          <a:xfrm>
            <a:off x="-1244" y="1637928"/>
            <a:ext cx="9181984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3902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-25292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Пять самых «мужских» отраслей экономики по статданным на 2014 г.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695162"/>
              </p:ext>
            </p:extLst>
          </p:nvPr>
        </p:nvGraphicFramePr>
        <p:xfrm>
          <a:off x="251520" y="980728"/>
          <a:ext cx="8640960" cy="38488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480"/>
                <a:gridCol w="4320480"/>
              </a:tblGrid>
              <a:tr h="4710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50" dirty="0">
                          <a:effectLst/>
                        </a:rPr>
                        <a:t>Отрасли экономики</a:t>
                      </a:r>
                      <a:endParaRPr lang="ru-RU" sz="20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50" dirty="0">
                          <a:effectLst/>
                        </a:rPr>
                        <a:t>Занятое население в процентах</a:t>
                      </a:r>
                      <a:endParaRPr lang="ru-RU" sz="20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471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Добыча полезных ископаемых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129,7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471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Обрабатывающие производства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101,9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471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Транспорт и связь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101,1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14936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Оптовая и розничная торговля; ремонт автотранспортных средств, мотоциклов, бытовых изделий и предметов личного пользования  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67,2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4710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Строительство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56,2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2747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417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Пять самых «женских» отраслей экономики по статданным на 2014 г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803020"/>
              </p:ext>
            </p:extLst>
          </p:nvPr>
        </p:nvGraphicFramePr>
        <p:xfrm>
          <a:off x="189142" y="1124744"/>
          <a:ext cx="8953192" cy="41979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76596"/>
                <a:gridCol w="4476596"/>
              </a:tblGrid>
              <a:tr h="4056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50" dirty="0">
                          <a:effectLst/>
                        </a:rPr>
                        <a:t>Отрасли экономики</a:t>
                      </a:r>
                      <a:endParaRPr lang="ru-RU" sz="20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50" dirty="0">
                          <a:effectLst/>
                        </a:rPr>
                        <a:t>Занятое население в процентах</a:t>
                      </a:r>
                      <a:endParaRPr lang="ru-RU" sz="20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1286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Оптовая и розничная торговля; ремонт автотранспортных средств, мотоциклов, бытовых изделий и предметов личного пользования  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132,3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4056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Образование 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100,1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6991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Здравоохранение и предоставление социальных услуг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90,9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4056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Обрабатывающие производства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59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9927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Государственное управление и обеспечение военной безопасности, социальное страхование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41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94730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353336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Пять квалификационных сфер экономической занятости население Кузбасса по </a:t>
            </a:r>
            <a:r>
              <a:rPr lang="ru-RU" b="1" dirty="0" err="1"/>
              <a:t>стаданным</a:t>
            </a:r>
            <a:r>
              <a:rPr lang="ru-RU" b="1" dirty="0"/>
              <a:t> на 2014г.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861633"/>
              </p:ext>
            </p:extLst>
          </p:nvPr>
        </p:nvGraphicFramePr>
        <p:xfrm>
          <a:off x="611560" y="1484784"/>
          <a:ext cx="7850692" cy="4259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25346"/>
                <a:gridCol w="3925346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kern="50" dirty="0">
                          <a:effectLst/>
                        </a:rPr>
                        <a:t>Занятые в экономике</a:t>
                      </a:r>
                      <a:endParaRPr lang="ru-RU" sz="18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kern="50" dirty="0">
                          <a:effectLst/>
                        </a:rPr>
                        <a:t>Всего (в процентах)</a:t>
                      </a:r>
                      <a:endParaRPr lang="ru-RU" sz="18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Квалифицированные рабочие промышленных предприятий, строительства, транспорта. Связи, геологии и разведки 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17,5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Операторы, аппаратчики и машинисты промышленных установок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16,3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Работники сферы обслуживания, ЖКХ, торговли и родственных видов деятельности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14,8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Специалисты высшего уровня квалификации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14,2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Специалисты среднего уровня квалификации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13,9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10756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71825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Динамика величины установленного законодательством размера прожиточного минимума, среднемесячной заработной платы, пенсии  населения Кузбасса в 2005-2014 гг.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2" t="37311" r="25147" b="19246"/>
          <a:stretch/>
        </p:blipFill>
        <p:spPr bwMode="auto">
          <a:xfrm>
            <a:off x="201219" y="1700808"/>
            <a:ext cx="8619253" cy="430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67043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0"/>
            <a:ext cx="6318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Уровень бедности населения Кузбасса на 2005-2014 гг.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74" t="36175" r="23921" b="23214"/>
          <a:stretch/>
        </p:blipFill>
        <p:spPr bwMode="auto">
          <a:xfrm>
            <a:off x="-402545" y="1484784"/>
            <a:ext cx="9786817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78662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387" y="36003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объема денежных доходов населения Кузбасса в период 2005-2013 гг.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8" t="33136" r="38646" b="25595"/>
          <a:stretch/>
        </p:blipFill>
        <p:spPr bwMode="auto">
          <a:xfrm>
            <a:off x="450243" y="908720"/>
            <a:ext cx="8251247" cy="572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78604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-25292"/>
            <a:ext cx="6750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Структура денежных доходов населения Кузбасса.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0" t="40278" r="28049" b="20238"/>
          <a:stretch/>
        </p:blipFill>
        <p:spPr bwMode="auto">
          <a:xfrm>
            <a:off x="-2" y="908720"/>
            <a:ext cx="9099063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98169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86221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Уровень развития частного предпринимательства в Кузбассе в начале </a:t>
            </a:r>
            <a:r>
              <a:rPr lang="en-US" b="1" dirty="0"/>
              <a:t>XXI </a:t>
            </a:r>
            <a:r>
              <a:rPr lang="ru-RU" b="1" dirty="0" smtClean="0"/>
              <a:t>в.</a:t>
            </a:r>
            <a:endParaRPr lang="ru-RU" b="1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0" t="38690" r="25929" b="18452"/>
          <a:stretch/>
        </p:blipFill>
        <p:spPr bwMode="auto">
          <a:xfrm>
            <a:off x="-25220" y="908720"/>
            <a:ext cx="9067679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24184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30126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Уровень социального обеспечения населения Кузбасса в начале </a:t>
            </a:r>
            <a:r>
              <a:rPr lang="en-US" b="1" dirty="0"/>
              <a:t>XXI </a:t>
            </a:r>
            <a:r>
              <a:rPr lang="ru-RU" b="1" dirty="0"/>
              <a:t>в.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6" t="26389" r="25260" b="27580"/>
          <a:stretch/>
        </p:blipFill>
        <p:spPr bwMode="auto">
          <a:xfrm>
            <a:off x="107504" y="908720"/>
            <a:ext cx="8928992" cy="4991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479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0"/>
            <a:ext cx="7182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Уровень «теневой» экономики в Кузбассе в начале </a:t>
            </a:r>
            <a:r>
              <a:rPr lang="en-US" b="1" dirty="0"/>
              <a:t>XXI </a:t>
            </a:r>
            <a:r>
              <a:rPr lang="ru-RU" b="1" dirty="0"/>
              <a:t>в.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15" t="29365" r="25455" b="31349"/>
          <a:stretch/>
        </p:blipFill>
        <p:spPr bwMode="auto">
          <a:xfrm>
            <a:off x="-23664" y="1064421"/>
            <a:ext cx="9121013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63428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9808" y="441538"/>
            <a:ext cx="7110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Соотношение денежных, доходов, расходов и сэкономленных денежных средств населением Кузбасса.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07" t="25595" r="23364" b="26190"/>
          <a:stretch/>
        </p:blipFill>
        <p:spPr bwMode="auto">
          <a:xfrm>
            <a:off x="87922" y="1412774"/>
            <a:ext cx="8774307" cy="453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17322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04664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дошкольных образовательных организаций в 2005-2014гг.: город-село-всего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8" t="25396" r="25817" b="34525"/>
          <a:stretch/>
        </p:blipFill>
        <p:spPr bwMode="auto">
          <a:xfrm>
            <a:off x="125905" y="1485350"/>
            <a:ext cx="8910591" cy="420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9982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0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школ в 2005-2014 гг.: город-село-всего 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7" t="28571" r="26710" b="29762"/>
          <a:stretch/>
        </p:blipFill>
        <p:spPr bwMode="auto">
          <a:xfrm>
            <a:off x="0" y="980728"/>
            <a:ext cx="9227310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2291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организаций дополнительного образования в 2005-2014гг.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4" t="29194" r="25747" b="29140"/>
          <a:stretch/>
        </p:blipFill>
        <p:spPr bwMode="auto">
          <a:xfrm>
            <a:off x="0" y="980728"/>
            <a:ext cx="9162848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8655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0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образовательных учреждений СПО 2005-2014гг. 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3" t="30556" r="29721" b="27976"/>
          <a:stretch/>
        </p:blipFill>
        <p:spPr bwMode="auto">
          <a:xfrm>
            <a:off x="29552" y="836712"/>
            <a:ext cx="9089021" cy="4870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06533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0"/>
            <a:ext cx="7542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численности ВУЗов в 2005-2014 в Кузбассе.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1" t="27183" r="24925" b="30159"/>
          <a:stretch/>
        </p:blipFill>
        <p:spPr bwMode="auto">
          <a:xfrm>
            <a:off x="-1" y="908720"/>
            <a:ext cx="9157403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77487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0"/>
            <a:ext cx="7110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больничных организаций в Кузбассе в 2005-2014гг. 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19" t="27183" r="27826" b="30555"/>
          <a:stretch/>
        </p:blipFill>
        <p:spPr bwMode="auto">
          <a:xfrm>
            <a:off x="0" y="980727"/>
            <a:ext cx="9144000" cy="4832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07980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9368" y="16271"/>
            <a:ext cx="7974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заболеваемости ВИЧ-инфекций в Кузбассе в 2005-2014гг. 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4" t="31349" r="27714" b="28175"/>
          <a:stretch/>
        </p:blipFill>
        <p:spPr bwMode="auto">
          <a:xfrm>
            <a:off x="251520" y="980728"/>
            <a:ext cx="8761678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1066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45314"/>
            <a:ext cx="8910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культурных зрелищных мероприятий в Кузбассе в 2005-2014гг.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81" t="31150" r="42328" b="39683"/>
          <a:stretch/>
        </p:blipFill>
        <p:spPr bwMode="auto">
          <a:xfrm>
            <a:off x="611560" y="1484784"/>
            <a:ext cx="8068213" cy="4579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77663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3057" y="332803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детских оздоровительных учреждений в Кузбассе в 2005-2014гг.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3" t="28174" r="36949" b="29564"/>
          <a:stretch/>
        </p:blipFill>
        <p:spPr bwMode="auto">
          <a:xfrm>
            <a:off x="611560" y="1196751"/>
            <a:ext cx="7776864" cy="500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95236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0126"/>
            <a:ext cx="7110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туристических фирм в 2005-2014гг. 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3" t="34127" r="43777" b="25198"/>
          <a:stretch/>
        </p:blipFill>
        <p:spPr bwMode="auto">
          <a:xfrm>
            <a:off x="1187624" y="980728"/>
            <a:ext cx="6768752" cy="5139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20595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2" y="568610"/>
            <a:ext cx="928903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Топ </a:t>
            </a:r>
            <a:r>
              <a:rPr lang="ru-RU" sz="2400" b="1" dirty="0"/>
              <a:t>5 направление кузбасских туристов в начале </a:t>
            </a:r>
            <a:r>
              <a:rPr lang="en-US" sz="2400" b="1" dirty="0"/>
              <a:t>XXI</a:t>
            </a:r>
            <a:r>
              <a:rPr lang="ru-RU" sz="2400" b="1" dirty="0"/>
              <a:t>. </a:t>
            </a:r>
            <a:endParaRPr lang="ru-RU" sz="2400" b="1" dirty="0" smtClean="0"/>
          </a:p>
          <a:p>
            <a:endParaRPr lang="ru-RU" sz="2400" b="1" dirty="0"/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Россия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Турция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Таиланд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Египет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 smtClean="0"/>
              <a:t>Китай</a:t>
            </a:r>
          </a:p>
          <a:p>
            <a:pPr lvl="0"/>
            <a:endParaRPr lang="ru-RU" sz="2400" dirty="0"/>
          </a:p>
          <a:p>
            <a:r>
              <a:rPr lang="ru-RU" sz="2400" b="1" dirty="0" smtClean="0"/>
              <a:t>Топ-5 </a:t>
            </a:r>
            <a:r>
              <a:rPr lang="ru-RU" sz="2400" b="1" dirty="0"/>
              <a:t>направлений путешествий кузбасских туристов в начале </a:t>
            </a:r>
            <a:r>
              <a:rPr lang="en-US" sz="2400" b="1" dirty="0"/>
              <a:t>XXI </a:t>
            </a:r>
            <a:r>
              <a:rPr lang="ru-RU" sz="2400" b="1" dirty="0"/>
              <a:t>века в границах РФ.</a:t>
            </a:r>
          </a:p>
          <a:p>
            <a:r>
              <a:rPr lang="ru-RU" sz="2400" dirty="0"/>
              <a:t> 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Кемеровская область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Алтайский край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Краснодарский край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Республика Алтай</a:t>
            </a:r>
          </a:p>
          <a:p>
            <a:pPr marL="342900" lvl="0" indent="-342900" algn="ctr">
              <a:buFont typeface="+mj-lt"/>
              <a:buAutoNum type="arabicPeriod"/>
            </a:pPr>
            <a:r>
              <a:rPr lang="ru-RU" sz="2400" dirty="0"/>
              <a:t>Республика Хакасия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844764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-25339"/>
            <a:ext cx="4060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Динамика ВРП на д. н. в 2005-2013гг.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7" t="33532" r="26487" b="23412"/>
          <a:stretch/>
        </p:blipFill>
        <p:spPr bwMode="auto">
          <a:xfrm>
            <a:off x="323528" y="1052736"/>
            <a:ext cx="8479566" cy="4634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76775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404664"/>
            <a:ext cx="6462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Топ 5 сфер экономической деятельности по объему ВПР по статданным на 2013г.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823409"/>
              </p:ext>
            </p:extLst>
          </p:nvPr>
        </p:nvGraphicFramePr>
        <p:xfrm>
          <a:off x="370384" y="1412776"/>
          <a:ext cx="8748464" cy="3710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52096"/>
                <a:gridCol w="4396368"/>
              </a:tblGrid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="1" kern="50" dirty="0">
                          <a:effectLst/>
                        </a:rPr>
                        <a:t>Вид экономической деятельности</a:t>
                      </a:r>
                      <a:endParaRPr lang="ru-RU" sz="18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="1" kern="50" dirty="0">
                          <a:effectLst/>
                        </a:rPr>
                        <a:t>2013</a:t>
                      </a:r>
                      <a:endParaRPr lang="ru-RU" sz="18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Добыча полезных ископаемых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149168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Обрабатывающие производства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111461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Операции с недвижимым имуществом, аренда и предоставление услуг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68070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Оптовая и розничная торговля; ремонт автотранспортных средств, мотоциклов, бытовых изделий и предметов личного пользования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67781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Государственное управление и обеспечение военной безопасности; социальное сохранение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45224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91137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0"/>
            <a:ext cx="7614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предприятий и организаций в Кузбассе за 2005-2014гг.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0" t="33929" r="31795" b="12500"/>
          <a:stretch/>
        </p:blipFill>
        <p:spPr bwMode="auto">
          <a:xfrm>
            <a:off x="827584" y="908720"/>
            <a:ext cx="7272808" cy="5175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4070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6479" y="383187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Топ-5 </a:t>
            </a:r>
            <a:r>
              <a:rPr lang="ru-RU" b="1" dirty="0"/>
              <a:t>сфер экономики по численности предприятий и организаций</a:t>
            </a:r>
            <a:r>
              <a:rPr lang="ru-RU" b="1" dirty="0" smtClean="0"/>
              <a:t>.(2013г) </a:t>
            </a:r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356035"/>
              </p:ext>
            </p:extLst>
          </p:nvPr>
        </p:nvGraphicFramePr>
        <p:xfrm>
          <a:off x="251520" y="1268760"/>
          <a:ext cx="9433048" cy="3771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16035"/>
                <a:gridCol w="4717013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kern="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Экономика</a:t>
                      </a:r>
                      <a:endParaRPr lang="ru-RU" sz="2000" b="1" kern="5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kern="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2013г.</a:t>
                      </a:r>
                      <a:endParaRPr lang="ru-RU" sz="2000" b="1" kern="5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Оптовая и розничная торговля; ремонт автотранспортных средств, мотоциклов, бытовых изделий и предметов личного пользования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14519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Операции с недвижимым имуществом, аренда и предоставление услуг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10021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Строительство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4767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Обрабатывающие производства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4451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Предоставление прочих коммунальных, социальных и персональных услуг.</a:t>
                      </a:r>
                      <a:endParaRPr lang="ru-RU" sz="20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3484</a:t>
                      </a:r>
                      <a:endParaRPr lang="ru-RU" sz="20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69738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6271"/>
            <a:ext cx="8190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Структура форм собственности по данным на 2013г. 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4" y="1196752"/>
            <a:ext cx="7704856" cy="456787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099696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0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малого бизнеса в Кузбассе в 2008-2014гг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4" t="42461" r="38869" b="15277"/>
          <a:stretch/>
        </p:blipFill>
        <p:spPr bwMode="auto">
          <a:xfrm>
            <a:off x="323528" y="560364"/>
            <a:ext cx="8028384" cy="581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40961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417"/>
            <a:ext cx="7182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Приоритетные экономические сферы интересов малого бизнеса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601509"/>
              </p:ext>
            </p:extLst>
          </p:nvPr>
        </p:nvGraphicFramePr>
        <p:xfrm>
          <a:off x="611560" y="1268760"/>
          <a:ext cx="8066400" cy="34366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04456"/>
                <a:gridCol w="3961944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50" dirty="0">
                          <a:effectLst/>
                        </a:rPr>
                        <a:t>Сфера интересов</a:t>
                      </a:r>
                      <a:endParaRPr lang="ru-RU" sz="18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50" dirty="0">
                          <a:effectLst/>
                        </a:rPr>
                        <a:t>Количество заинтересованных предприятий</a:t>
                      </a:r>
                      <a:endParaRPr lang="ru-RU" sz="18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 dirty="0">
                          <a:effectLst/>
                        </a:rPr>
                        <a:t>Оптовая и розничная торговля; ремонт автотранспортных средств, мотоциклов, бытовых изделий и предметов личного пользования</a:t>
                      </a:r>
                      <a:endParaRPr lang="ru-RU" sz="1800" b="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 dirty="0">
                          <a:effectLst/>
                        </a:rPr>
                        <a:t>12064</a:t>
                      </a:r>
                      <a:endParaRPr lang="ru-RU" sz="1800" b="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>
                          <a:effectLst/>
                        </a:rPr>
                        <a:t>Операции с недвижимым имуществом, аренда и предоставление услуг</a:t>
                      </a:r>
                      <a:endParaRPr lang="ru-RU" sz="1800" b="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 dirty="0">
                          <a:effectLst/>
                        </a:rPr>
                        <a:t>7715</a:t>
                      </a:r>
                      <a:endParaRPr lang="ru-RU" sz="1800" b="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>
                          <a:effectLst/>
                        </a:rPr>
                        <a:t>Строительство</a:t>
                      </a:r>
                      <a:endParaRPr lang="ru-RU" sz="1800" b="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 dirty="0">
                          <a:effectLst/>
                        </a:rPr>
                        <a:t>3884</a:t>
                      </a:r>
                      <a:endParaRPr lang="ru-RU" sz="1800" b="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>
                          <a:effectLst/>
                        </a:rPr>
                        <a:t>Обрабатывающие производств</a:t>
                      </a:r>
                      <a:endParaRPr lang="ru-RU" sz="1800" b="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 dirty="0">
                          <a:effectLst/>
                        </a:rPr>
                        <a:t>3247</a:t>
                      </a:r>
                      <a:endParaRPr lang="ru-RU" sz="1800" b="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>
                          <a:effectLst/>
                        </a:rPr>
                        <a:t>Транспорт и связь</a:t>
                      </a:r>
                      <a:endParaRPr lang="ru-RU" sz="1800" b="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kern="50" dirty="0">
                          <a:effectLst/>
                        </a:rPr>
                        <a:t>2441</a:t>
                      </a:r>
                      <a:endParaRPr lang="ru-RU" sz="1800" b="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0360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04664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Приоритетные экономические сферы интересов индивидуальных предпринимателей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507250"/>
              </p:ext>
            </p:extLst>
          </p:nvPr>
        </p:nvGraphicFramePr>
        <p:xfrm>
          <a:off x="943464" y="1844824"/>
          <a:ext cx="7346320" cy="30924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72779"/>
                <a:gridCol w="3673541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50">
                          <a:effectLst/>
                        </a:rPr>
                        <a:t>Сферы интересов</a:t>
                      </a:r>
                      <a:endParaRPr lang="ru-RU" sz="1800" b="1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kern="50" dirty="0">
                          <a:effectLst/>
                        </a:rPr>
                        <a:t>Количество</a:t>
                      </a:r>
                      <a:endParaRPr lang="ru-RU" sz="1800" b="1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Оптовая и розничная торговля; ремонт автотранспортных средств, мотоциклов, бытовых изделий и предметов личного пользования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21447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Транспорт и связь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4226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Операции с недвижимым имуществом, аренда и предоставление услуг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4084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>
                          <a:effectLst/>
                        </a:rPr>
                        <a:t>Обрабатывающие производств</a:t>
                      </a:r>
                      <a:endParaRPr lang="ru-RU" sz="18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effectLst/>
                        </a:rPr>
                        <a:t>1820</a:t>
                      </a:r>
                      <a:endParaRPr lang="ru-RU" sz="18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3802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332656"/>
            <a:ext cx="6390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Динамика </a:t>
            </a:r>
            <a:r>
              <a:rPr lang="ru-RU" dirty="0" smtClean="0"/>
              <a:t>производства отдельных продуктов </a:t>
            </a:r>
          </a:p>
          <a:p>
            <a:pPr algn="ctr"/>
            <a:r>
              <a:rPr lang="ru-RU" dirty="0" smtClean="0"/>
              <a:t>в </a:t>
            </a:r>
            <a:r>
              <a:rPr lang="ru-RU" dirty="0"/>
              <a:t>Кузбассе в 2005-2014гг.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11" t="39484" r="28829" b="21032"/>
          <a:stretch/>
        </p:blipFill>
        <p:spPr bwMode="auto">
          <a:xfrm>
            <a:off x="395536" y="1628799"/>
            <a:ext cx="8640960" cy="445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78021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31" t="40278" r="27602" b="17064"/>
          <a:stretch/>
        </p:blipFill>
        <p:spPr bwMode="auto">
          <a:xfrm>
            <a:off x="251520" y="976001"/>
            <a:ext cx="8524408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436441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7" t="34325" r="27937" b="20040"/>
          <a:stretch/>
        </p:blipFill>
        <p:spPr bwMode="auto">
          <a:xfrm>
            <a:off x="323527" y="842074"/>
            <a:ext cx="8719063" cy="489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773665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1" t="38492" r="24590" b="22024"/>
          <a:stretch/>
        </p:blipFill>
        <p:spPr bwMode="auto">
          <a:xfrm>
            <a:off x="4758" y="980728"/>
            <a:ext cx="9232582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930364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4" t="47619" r="27603" b="18056"/>
          <a:stretch/>
        </p:blipFill>
        <p:spPr bwMode="auto">
          <a:xfrm>
            <a:off x="97931" y="1052736"/>
            <a:ext cx="9042621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44177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7" t="50000" r="27379" b="13095"/>
          <a:stretch/>
        </p:blipFill>
        <p:spPr bwMode="auto">
          <a:xfrm>
            <a:off x="-17279" y="1052736"/>
            <a:ext cx="9161279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14876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23" t="43651" r="28160" b="22817"/>
          <a:stretch/>
        </p:blipFill>
        <p:spPr bwMode="auto">
          <a:xfrm>
            <a:off x="143706" y="1124744"/>
            <a:ext cx="8996311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96803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0" t="38492" r="28272" b="24802"/>
          <a:stretch/>
        </p:blipFill>
        <p:spPr bwMode="auto">
          <a:xfrm>
            <a:off x="-108520" y="980728"/>
            <a:ext cx="9154743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092631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0" t="40278" r="28718" b="23810"/>
          <a:stretch/>
        </p:blipFill>
        <p:spPr bwMode="auto">
          <a:xfrm>
            <a:off x="251520" y="980728"/>
            <a:ext cx="8743601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453999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96" t="33532" r="26963" b="29365"/>
          <a:stretch/>
        </p:blipFill>
        <p:spPr bwMode="auto">
          <a:xfrm>
            <a:off x="31711" y="1095828"/>
            <a:ext cx="9422750" cy="4205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127621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2" t="40475" r="36415" b="31151"/>
          <a:stretch/>
        </p:blipFill>
        <p:spPr bwMode="auto">
          <a:xfrm>
            <a:off x="323351" y="1412776"/>
            <a:ext cx="8820649" cy="4055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502814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0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с/х техники в Кузбассе с 2005 — 2014 гг.</a:t>
            </a: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t="37103" r="26487" b="25198"/>
          <a:stretch/>
        </p:blipFill>
        <p:spPr bwMode="auto">
          <a:xfrm>
            <a:off x="179512" y="1052736"/>
            <a:ext cx="8788004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074069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30126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удобрения с/х угодий в Кузбассе в 2005 — 2014.</a:t>
            </a: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2" t="39881" r="28271" b="25794"/>
          <a:stretch/>
        </p:blipFill>
        <p:spPr bwMode="auto">
          <a:xfrm>
            <a:off x="0" y="1052736"/>
            <a:ext cx="9270296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64025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7" t="39683" r="25818" b="16269"/>
          <a:stretch/>
        </p:blipFill>
        <p:spPr bwMode="auto">
          <a:xfrm>
            <a:off x="429490" y="1114191"/>
            <a:ext cx="8497669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32243" y="0"/>
            <a:ext cx="6966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поголовья скота в Кузбассе в период 2005-2014гг.</a:t>
            </a:r>
          </a:p>
        </p:txBody>
      </p:sp>
    </p:spTree>
    <p:extLst>
      <p:ext uri="{BB962C8B-B14F-4D97-AF65-F5344CB8AC3E}">
        <p14:creationId xmlns:p14="http://schemas.microsoft.com/office/powerpoint/2010/main" val="181948783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3" t="37302" r="45227" b="17659"/>
          <a:stretch/>
        </p:blipFill>
        <p:spPr bwMode="auto">
          <a:xfrm>
            <a:off x="395536" y="764704"/>
            <a:ext cx="8155156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69874" y="16271"/>
            <a:ext cx="6606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Динамика поголовья птицы  в Кузбассе в период 2005-2014гг</a:t>
            </a:r>
          </a:p>
        </p:txBody>
      </p:sp>
    </p:spTree>
    <p:extLst>
      <p:ext uri="{BB962C8B-B14F-4D97-AF65-F5344CB8AC3E}">
        <p14:creationId xmlns:p14="http://schemas.microsoft.com/office/powerpoint/2010/main" val="305069056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32" t="29364" r="10200" b="15676"/>
          <a:stretch/>
        </p:blipFill>
        <p:spPr bwMode="auto">
          <a:xfrm>
            <a:off x="261748" y="723171"/>
            <a:ext cx="8160042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30126"/>
            <a:ext cx="5526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валового сбора продуктов растениеводства в период 2005-2014гг.</a:t>
            </a:r>
          </a:p>
        </p:txBody>
      </p:sp>
    </p:spTree>
    <p:extLst>
      <p:ext uri="{BB962C8B-B14F-4D97-AF65-F5344CB8AC3E}">
        <p14:creationId xmlns:p14="http://schemas.microsoft.com/office/powerpoint/2010/main" val="1865867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0"/>
            <a:ext cx="7326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объемов продукции растениеводства.</a:t>
            </a: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2" t="37699" r="36526" b="34325"/>
          <a:stretch/>
        </p:blipFill>
        <p:spPr bwMode="auto">
          <a:xfrm>
            <a:off x="179512" y="1412776"/>
            <a:ext cx="8707348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36356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0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объемов продукции животноводства.</a:t>
            </a: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81" t="43254" r="36749" b="29762"/>
          <a:stretch/>
        </p:blipFill>
        <p:spPr bwMode="auto">
          <a:xfrm>
            <a:off x="395536" y="1484784"/>
            <a:ext cx="8180319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346592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417"/>
            <a:ext cx="74705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Структура сельхозпроизводителей по данным на 2014 год.</a:t>
            </a: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54" t="57143" r="36222" b="16468"/>
          <a:stretch/>
        </p:blipFill>
        <p:spPr bwMode="auto">
          <a:xfrm>
            <a:off x="276947" y="1340768"/>
            <a:ext cx="857185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567802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417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объемов строительства в </a:t>
            </a:r>
            <a:r>
              <a:rPr lang="ru-RU" b="1" dirty="0" smtClean="0"/>
              <a:t>Кузбасса </a:t>
            </a:r>
            <a:r>
              <a:rPr lang="ru-RU" b="1" dirty="0"/>
              <a:t>в 2005-2014 </a:t>
            </a: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9" t="43452" r="27602" b="17858"/>
          <a:stretch/>
        </p:blipFill>
        <p:spPr bwMode="auto">
          <a:xfrm>
            <a:off x="179512" y="1268760"/>
            <a:ext cx="8830028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212348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0"/>
            <a:ext cx="7974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объемов розничной торговли в Кузбассе в </a:t>
            </a:r>
            <a:r>
              <a:rPr lang="ru-RU" b="1" dirty="0" smtClean="0"/>
              <a:t>2006-2014</a:t>
            </a:r>
            <a:endParaRPr lang="ru-RU" b="1" dirty="0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6" t="29564" r="35522" b="27778"/>
          <a:stretch/>
        </p:blipFill>
        <p:spPr bwMode="auto">
          <a:xfrm>
            <a:off x="179512" y="602343"/>
            <a:ext cx="8460432" cy="5318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27649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3980"/>
            <a:ext cx="7686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Структура розничной торговли по формам собственности (2014) </a:t>
            </a:r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1" t="29167" r="27937" b="25793"/>
          <a:stretch/>
        </p:blipFill>
        <p:spPr bwMode="auto">
          <a:xfrm>
            <a:off x="232227" y="908720"/>
            <a:ext cx="8526763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645155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3" t="41468" r="29721" b="29266"/>
          <a:stretch/>
        </p:blipFill>
        <p:spPr bwMode="auto">
          <a:xfrm>
            <a:off x="179512" y="1713028"/>
            <a:ext cx="875812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511805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Топ-5 непродовольственных товаров товарооборота розничной торговли (2014 г.).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7645908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76672"/>
            <a:ext cx="5958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Топ-5 продовольственных товаров товарооборота розничной торговли (2014 г.).</a:t>
            </a:r>
            <a:endParaRPr lang="ru-RU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8" t="31547" r="30949" b="27183"/>
          <a:stretch/>
        </p:blipFill>
        <p:spPr bwMode="auto">
          <a:xfrm>
            <a:off x="539552" y="1556792"/>
            <a:ext cx="8117622" cy="4420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757579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9490"/>
            <a:ext cx="6462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оборота общественного питания. 2005-2014</a:t>
            </a:r>
          </a:p>
          <a:p>
            <a:pPr algn="ctr"/>
            <a:r>
              <a:rPr lang="ru-RU" dirty="0"/>
              <a:t> 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7" t="36508" r="39314" b="42262"/>
          <a:stretch/>
        </p:blipFill>
        <p:spPr bwMode="auto">
          <a:xfrm>
            <a:off x="179512" y="1700808"/>
            <a:ext cx="8710757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017983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0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объёма платных услуг населению 2005-2014 </a:t>
            </a:r>
            <a:endParaRPr lang="ru-RU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6" t="44643" r="36837" b="29960"/>
          <a:stretch/>
        </p:blipFill>
        <p:spPr bwMode="auto">
          <a:xfrm>
            <a:off x="227313" y="1484784"/>
            <a:ext cx="854535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796828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7758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Н</a:t>
            </a:r>
            <a:r>
              <a:rPr lang="ru-RU" b="1" dirty="0" smtClean="0"/>
              <a:t>аиболее </a:t>
            </a:r>
            <a:r>
              <a:rPr lang="ru-RU" b="1" dirty="0"/>
              <a:t>динамично-развивающуюся разновидность платных услуг населению 2005-2014</a:t>
            </a:r>
            <a:endParaRPr lang="ru-RU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7" t="50000" r="32399" b="23016"/>
          <a:stretch/>
        </p:blipFill>
        <p:spPr bwMode="auto">
          <a:xfrm>
            <a:off x="593430" y="2132856"/>
            <a:ext cx="7938883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530071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0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С</a:t>
            </a:r>
            <a:r>
              <a:rPr lang="ru-RU" b="1" dirty="0" smtClean="0"/>
              <a:t>труктура</a:t>
            </a:r>
            <a:r>
              <a:rPr lang="ru-RU" dirty="0" smtClean="0"/>
              <a:t> </a:t>
            </a:r>
            <a:r>
              <a:rPr lang="ru-RU" b="1" dirty="0"/>
              <a:t>расходов бюджета Кузбасса 2014 год </a:t>
            </a:r>
            <a:endParaRPr lang="ru-RU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7" t="39088" r="25260" b="22618"/>
          <a:stretch/>
        </p:blipFill>
        <p:spPr bwMode="auto">
          <a:xfrm>
            <a:off x="146698" y="1458685"/>
            <a:ext cx="8595992" cy="3770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33439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0"/>
            <a:ext cx="5814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кредитования населения в 2005-2014 </a:t>
            </a:r>
            <a:endParaRPr lang="ru-RU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1" t="36706" r="36669" b="39088"/>
          <a:stretch/>
        </p:blipFill>
        <p:spPr bwMode="auto">
          <a:xfrm>
            <a:off x="48994" y="1593807"/>
            <a:ext cx="9118911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682856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6625" y="71643"/>
            <a:ext cx="4610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Динамика депозитов населения 2005-2014 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0" t="32143" r="36191" b="36111"/>
          <a:stretch/>
        </p:blipFill>
        <p:spPr bwMode="auto">
          <a:xfrm>
            <a:off x="611560" y="1412776"/>
            <a:ext cx="7485232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423201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-25247"/>
            <a:ext cx="7398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прибыльности добычи полезных ископаемых в регионе в 2005-2014 гг. 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7" t="37897" r="26821" b="32540"/>
          <a:stretch/>
        </p:blipFill>
        <p:spPr bwMode="auto">
          <a:xfrm>
            <a:off x="266058" y="1690913"/>
            <a:ext cx="8675047" cy="3034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067274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6271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прибыльности сельскохозяйственной отрасли. 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25" t="39287" r="24367" b="26785"/>
          <a:stretch/>
        </p:blipFill>
        <p:spPr bwMode="auto">
          <a:xfrm>
            <a:off x="899592" y="1412776"/>
            <a:ext cx="7056784" cy="4485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576170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0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Динамика прибыльности производств обрабатывающей промышленности.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0" t="40278" r="44335" b="26786"/>
          <a:stretch/>
        </p:blipFill>
        <p:spPr bwMode="auto">
          <a:xfrm>
            <a:off x="1525737" y="1484784"/>
            <a:ext cx="6218286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96500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0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Динамика убытков предприятий Кузбасса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1" t="35516" r="29865" b="35795"/>
          <a:stretch/>
        </p:blipFill>
        <p:spPr bwMode="auto">
          <a:xfrm>
            <a:off x="979073" y="1196752"/>
            <a:ext cx="7599645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495312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0"/>
            <a:ext cx="4005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Динамика цен в период 2005-2014 гг.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80" t="22024" r="20352" b="8532"/>
          <a:stretch/>
        </p:blipFill>
        <p:spPr bwMode="auto">
          <a:xfrm>
            <a:off x="2051720" y="548680"/>
            <a:ext cx="4032448" cy="610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922082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332656"/>
            <a:ext cx="5670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Топ – 5 внешнеторговых партнеров Кузбасса по данным на 2014 год.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624238"/>
              </p:ext>
            </p:extLst>
          </p:nvPr>
        </p:nvGraphicFramePr>
        <p:xfrm>
          <a:off x="1389117" y="1772816"/>
          <a:ext cx="6116955" cy="2926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59430"/>
                <a:gridCol w="3057525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 dirty="0">
                          <a:effectLst/>
                        </a:rPr>
                        <a:t>Страна </a:t>
                      </a:r>
                      <a:endParaRPr lang="ru-RU" sz="32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>
                          <a:effectLst/>
                        </a:rPr>
                        <a:t>2014 год </a:t>
                      </a:r>
                      <a:endParaRPr lang="ru-RU" sz="32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 dirty="0">
                          <a:effectLst/>
                        </a:rPr>
                        <a:t>Тайвань</a:t>
                      </a:r>
                      <a:endParaRPr lang="ru-RU" sz="32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>
                          <a:effectLst/>
                        </a:rPr>
                        <a:t>1759</a:t>
                      </a:r>
                      <a:endParaRPr lang="ru-RU" sz="32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 dirty="0">
                          <a:effectLst/>
                        </a:rPr>
                        <a:t>Великобритания </a:t>
                      </a:r>
                      <a:endParaRPr lang="ru-RU" sz="32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>
                          <a:effectLst/>
                        </a:rPr>
                        <a:t>1638</a:t>
                      </a:r>
                      <a:endParaRPr lang="ru-RU" sz="32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 dirty="0">
                          <a:effectLst/>
                        </a:rPr>
                        <a:t>Япония </a:t>
                      </a:r>
                      <a:endParaRPr lang="ru-RU" sz="32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>
                          <a:effectLst/>
                        </a:rPr>
                        <a:t>1065</a:t>
                      </a:r>
                      <a:endParaRPr lang="ru-RU" sz="32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 dirty="0">
                          <a:effectLst/>
                        </a:rPr>
                        <a:t>Китай </a:t>
                      </a:r>
                      <a:endParaRPr lang="ru-RU" sz="32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>
                          <a:effectLst/>
                        </a:rPr>
                        <a:t>1055</a:t>
                      </a:r>
                      <a:endParaRPr lang="ru-RU" sz="32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>
                          <a:effectLst/>
                        </a:rPr>
                        <a:t>Корея </a:t>
                      </a:r>
                      <a:endParaRPr lang="ru-RU" sz="3200" kern="5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kern="50" dirty="0">
                          <a:effectLst/>
                        </a:rPr>
                        <a:t>982</a:t>
                      </a:r>
                      <a:endParaRPr lang="ru-RU" sz="3200" kern="50" dirty="0">
                        <a:effectLst/>
                        <a:latin typeface="Times New Roman"/>
                        <a:ea typeface="Andale Sans U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50919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0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Товарная структура экспорта Кузбасса. На 2014 год. </a:t>
            </a:r>
            <a:endParaRPr lang="ru-RU" b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6" t="31150" r="27268" b="37699"/>
          <a:stretch/>
        </p:blipFill>
        <p:spPr bwMode="auto">
          <a:xfrm>
            <a:off x="0" y="1435937"/>
            <a:ext cx="9286276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638466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30079"/>
            <a:ext cx="5354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Динамика внешнеторгового оборота </a:t>
            </a:r>
            <a:r>
              <a:rPr lang="ru-RU" b="1" dirty="0" smtClean="0"/>
              <a:t> 2005-2014гг.</a:t>
            </a:r>
            <a:endParaRPr lang="ru-RU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00" t="50000" r="38088" b="27778"/>
          <a:stretch/>
        </p:blipFill>
        <p:spPr bwMode="auto">
          <a:xfrm>
            <a:off x="837874" y="1926138"/>
            <a:ext cx="7328103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929956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6271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Товарная структура </a:t>
            </a:r>
            <a:r>
              <a:rPr lang="ru-RU" b="1" dirty="0" smtClean="0"/>
              <a:t>импорта Кузбасса 2005-2014гг</a:t>
            </a:r>
            <a:endParaRPr lang="ru-RU" b="1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0" t="28968" r="25372" b="31944"/>
          <a:stretch/>
        </p:blipFill>
        <p:spPr bwMode="auto">
          <a:xfrm>
            <a:off x="179512" y="1196752"/>
            <a:ext cx="8861736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7201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700808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 ЗА ВНИМАНИЕ!!!!!</a:t>
            </a:r>
            <a:endParaRPr lang="ru-RU" sz="8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59519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752</TotalTime>
  <Words>998</Words>
  <Application>Microsoft Office PowerPoint</Application>
  <PresentationFormat>Экран (4:3)</PresentationFormat>
  <Paragraphs>198</Paragraphs>
  <Slides>90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90</vt:i4>
      </vt:variant>
    </vt:vector>
  </HeadingPairs>
  <TitlesOfParts>
    <vt:vector size="91" baseType="lpstr">
      <vt:lpstr>NewsPrint</vt:lpstr>
      <vt:lpstr>Социально-экономическая статистика Кузбасса 2005-2014гг.</vt:lpstr>
      <vt:lpstr>Демографические показатели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Статистика социальной и экономической деятельности населения Кузбасса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</dc:creator>
  <cp:lastModifiedBy>п</cp:lastModifiedBy>
  <cp:revision>15</cp:revision>
  <dcterms:created xsi:type="dcterms:W3CDTF">2016-12-16T14:32:06Z</dcterms:created>
  <dcterms:modified xsi:type="dcterms:W3CDTF">2016-12-17T16:58:56Z</dcterms:modified>
</cp:coreProperties>
</file>