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4.xml" ContentType="application/vnd.openxmlformats-officedocument.theme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5.xml" ContentType="application/vnd.openxmlformats-officedocument.theme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theme/theme6.xml" ContentType="application/vnd.openxmlformats-officedocument.theme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3" r:id="rId3"/>
    <p:sldMasterId id="2147483697" r:id="rId4"/>
    <p:sldMasterId id="2147483733" r:id="rId5"/>
    <p:sldMasterId id="2147483745" r:id="rId6"/>
    <p:sldMasterId id="2147483757" r:id="rId7"/>
  </p:sldMasterIdLst>
  <p:notesMasterIdLst>
    <p:notesMasterId r:id="rId46"/>
  </p:notesMasterIdLst>
  <p:sldIdLst>
    <p:sldId id="256" r:id="rId8"/>
    <p:sldId id="284" r:id="rId9"/>
    <p:sldId id="290" r:id="rId10"/>
    <p:sldId id="285" r:id="rId11"/>
    <p:sldId id="288" r:id="rId12"/>
    <p:sldId id="286" r:id="rId13"/>
    <p:sldId id="293" r:id="rId14"/>
    <p:sldId id="295" r:id="rId15"/>
    <p:sldId id="296" r:id="rId16"/>
    <p:sldId id="298" r:id="rId17"/>
    <p:sldId id="316" r:id="rId18"/>
    <p:sldId id="297" r:id="rId19"/>
    <p:sldId id="317" r:id="rId20"/>
    <p:sldId id="299" r:id="rId21"/>
    <p:sldId id="318" r:id="rId22"/>
    <p:sldId id="300" r:id="rId23"/>
    <p:sldId id="319" r:id="rId24"/>
    <p:sldId id="301" r:id="rId25"/>
    <p:sldId id="320" r:id="rId26"/>
    <p:sldId id="306" r:id="rId27"/>
    <p:sldId id="307" r:id="rId28"/>
    <p:sldId id="321" r:id="rId29"/>
    <p:sldId id="322" r:id="rId30"/>
    <p:sldId id="283" r:id="rId31"/>
    <p:sldId id="302" r:id="rId32"/>
    <p:sldId id="308" r:id="rId33"/>
    <p:sldId id="312" r:id="rId34"/>
    <p:sldId id="309" r:id="rId35"/>
    <p:sldId id="311" r:id="rId36"/>
    <p:sldId id="313" r:id="rId37"/>
    <p:sldId id="314" r:id="rId38"/>
    <p:sldId id="269" r:id="rId39"/>
    <p:sldId id="267" r:id="rId40"/>
    <p:sldId id="272" r:id="rId41"/>
    <p:sldId id="294" r:id="rId42"/>
    <p:sldId id="275" r:id="rId43"/>
    <p:sldId id="315" r:id="rId44"/>
    <p:sldId id="279" r:id="rId4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4CBD6"/>
    <a:srgbClr val="006600"/>
    <a:srgbClr val="0033CC"/>
    <a:srgbClr val="00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830" autoAdjust="0"/>
    <p:restoredTop sz="96082" autoAdjust="0"/>
  </p:normalViewPr>
  <p:slideViewPr>
    <p:cSldViewPr>
      <p:cViewPr>
        <p:scale>
          <a:sx n="66" d="100"/>
          <a:sy n="66" d="100"/>
        </p:scale>
        <p:origin x="-1536" y="-2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slide" Target="slides/slide19.xml"/><Relationship Id="rId39" Type="http://schemas.openxmlformats.org/officeDocument/2006/relationships/slide" Target="slides/slide32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4.xml"/><Relationship Id="rId34" Type="http://schemas.openxmlformats.org/officeDocument/2006/relationships/slide" Target="slides/slide27.xml"/><Relationship Id="rId42" Type="http://schemas.openxmlformats.org/officeDocument/2006/relationships/slide" Target="slides/slide35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slide" Target="slides/slide26.xml"/><Relationship Id="rId38" Type="http://schemas.openxmlformats.org/officeDocument/2006/relationships/slide" Target="slides/slide31.xml"/><Relationship Id="rId46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29" Type="http://schemas.openxmlformats.org/officeDocument/2006/relationships/slide" Target="slides/slide22.xml"/><Relationship Id="rId41" Type="http://schemas.openxmlformats.org/officeDocument/2006/relationships/slide" Target="slides/slide34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slide" Target="slides/slide25.xml"/><Relationship Id="rId37" Type="http://schemas.openxmlformats.org/officeDocument/2006/relationships/slide" Target="slides/slide30.xml"/><Relationship Id="rId40" Type="http://schemas.openxmlformats.org/officeDocument/2006/relationships/slide" Target="slides/slide33.xml"/><Relationship Id="rId45" Type="http://schemas.openxmlformats.org/officeDocument/2006/relationships/slide" Target="slides/slide38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36" Type="http://schemas.openxmlformats.org/officeDocument/2006/relationships/slide" Target="slides/slide29.xml"/><Relationship Id="rId49" Type="http://schemas.openxmlformats.org/officeDocument/2006/relationships/theme" Target="theme/theme1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31" Type="http://schemas.openxmlformats.org/officeDocument/2006/relationships/slide" Target="slides/slide24.xml"/><Relationship Id="rId44" Type="http://schemas.openxmlformats.org/officeDocument/2006/relationships/slide" Target="slides/slide37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slide" Target="slides/slide23.xml"/><Relationship Id="rId35" Type="http://schemas.openxmlformats.org/officeDocument/2006/relationships/slide" Target="slides/slide28.xml"/><Relationship Id="rId43" Type="http://schemas.openxmlformats.org/officeDocument/2006/relationships/slide" Target="slides/slide36.xml"/><Relationship Id="rId48" Type="http://schemas.openxmlformats.org/officeDocument/2006/relationships/viewProps" Target="viewProps.xml"/><Relationship Id="rId8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738EC8B-90A8-48A2-9BBD-6948294DA17D}" type="datetimeFigureOut">
              <a:rPr lang="ru-RU" smtClean="0"/>
              <a:pPr/>
              <a:t>28.11.2016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ED9EE1A-FF0C-4CC2-BBF8-123B661789C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88623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404665"/>
            <a:ext cx="7772400" cy="3195786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1EF1FD-FEAF-48BE-AD9E-2DC56CE4B2E6}" type="datetimeFigureOut">
              <a:rPr lang="ru-RU" smtClean="0"/>
              <a:pPr/>
              <a:t>28.11.2016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7FA64D-16B2-422B-B967-31DA5FD77FC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1EF1FD-FEAF-48BE-AD9E-2DC56CE4B2E6}" type="datetimeFigureOut">
              <a:rPr lang="ru-RU" smtClean="0"/>
              <a:pPr/>
              <a:t>28.11.2016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7FA64D-16B2-422B-B967-31DA5FD77FC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1EF1FD-FEAF-48BE-AD9E-2DC56CE4B2E6}" type="datetimeFigureOut">
              <a:rPr lang="ru-RU" smtClean="0"/>
              <a:pPr/>
              <a:t>28.11.2016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7FA64D-16B2-422B-B967-31DA5FD77FC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1EF1FD-FEAF-48BE-AD9E-2DC56CE4B2E6}" type="datetimeFigureOut">
              <a:rPr lang="ru-RU" smtClean="0"/>
              <a:pPr/>
              <a:t>28.11.2016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7FA64D-16B2-422B-B967-31DA5FD77FC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1EF1FD-FEAF-48BE-AD9E-2DC56CE4B2E6}" type="datetimeFigureOut">
              <a:rPr lang="ru-RU" smtClean="0"/>
              <a:pPr/>
              <a:t>28.11.2016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7FA64D-16B2-422B-B967-31DA5FD77FC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1EF1FD-FEAF-48BE-AD9E-2DC56CE4B2E6}" type="datetimeFigureOut">
              <a:rPr lang="ru-RU" smtClean="0"/>
              <a:pPr/>
              <a:t>28.11.2016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7FA64D-16B2-422B-B967-31DA5FD77FC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 userDrawn="1"/>
        </p:nvSpPr>
        <p:spPr>
          <a:xfrm>
            <a:off x="539552" y="6597352"/>
            <a:ext cx="324036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/>
              <a:t>Lsivceva@mail.ru</a:t>
            </a:r>
            <a:endParaRPr lang="ru-RU" sz="1100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1EF1FD-FEAF-48BE-AD9E-2DC56CE4B2E6}" type="datetimeFigureOut">
              <a:rPr lang="ru-RU" smtClean="0"/>
              <a:pPr/>
              <a:t>28.11.2016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7FA64D-16B2-422B-B967-31DA5FD77FC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1EF1FD-FEAF-48BE-AD9E-2DC56CE4B2E6}" type="datetimeFigureOut">
              <a:rPr lang="ru-RU" smtClean="0"/>
              <a:pPr/>
              <a:t>28.11.2016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7FA64D-16B2-422B-B967-31DA5FD77FC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1EF1FD-FEAF-48BE-AD9E-2DC56CE4B2E6}" type="datetimeFigureOut">
              <a:rPr lang="ru-RU" smtClean="0"/>
              <a:pPr/>
              <a:t>28.11.2016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7FA64D-16B2-422B-B967-31DA5FD77FC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1EF1FD-FEAF-48BE-AD9E-2DC56CE4B2E6}" type="datetimeFigureOut">
              <a:rPr lang="ru-RU" smtClean="0"/>
              <a:pPr/>
              <a:t>28.11.2016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7FA64D-16B2-422B-B967-31DA5FD77FC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40FCDF-F9F2-4EDC-83B6-990F71709DEA}" type="datetimeFigureOut">
              <a:rPr lang="ru-RU" smtClean="0"/>
              <a:pPr/>
              <a:t>28.11.2016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557804-4EC9-4DC9-A113-669E656FB8C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40FCDF-F9F2-4EDC-83B6-990F71709DEA}" type="datetimeFigureOut">
              <a:rPr lang="ru-RU" smtClean="0"/>
              <a:pPr/>
              <a:t>28.11.2016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557804-4EC9-4DC9-A113-669E656FB8C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40FCDF-F9F2-4EDC-83B6-990F71709DEA}" type="datetimeFigureOut">
              <a:rPr lang="ru-RU" smtClean="0"/>
              <a:pPr/>
              <a:t>28.11.2016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557804-4EC9-4DC9-A113-669E656FB8C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40FCDF-F9F2-4EDC-83B6-990F71709DEA}" type="datetimeFigureOut">
              <a:rPr lang="ru-RU" smtClean="0"/>
              <a:pPr/>
              <a:t>28.11.2016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557804-4EC9-4DC9-A113-669E656FB8C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40FCDF-F9F2-4EDC-83B6-990F71709DEA}" type="datetimeFigureOut">
              <a:rPr lang="ru-RU" smtClean="0"/>
              <a:pPr/>
              <a:t>28.11.2016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557804-4EC9-4DC9-A113-669E656FB8C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40FCDF-F9F2-4EDC-83B6-990F71709DEA}" type="datetimeFigureOut">
              <a:rPr lang="ru-RU" smtClean="0"/>
              <a:pPr/>
              <a:t>28.11.2016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557804-4EC9-4DC9-A113-669E656FB8C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40FCDF-F9F2-4EDC-83B6-990F71709DEA}" type="datetimeFigureOut">
              <a:rPr lang="ru-RU" smtClean="0"/>
              <a:pPr/>
              <a:t>28.11.2016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557804-4EC9-4DC9-A113-669E656FB8C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40FCDF-F9F2-4EDC-83B6-990F71709DEA}" type="datetimeFigureOut">
              <a:rPr lang="ru-RU" smtClean="0"/>
              <a:pPr/>
              <a:t>28.11.2016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557804-4EC9-4DC9-A113-669E656FB8C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40FCDF-F9F2-4EDC-83B6-990F71709DEA}" type="datetimeFigureOut">
              <a:rPr lang="ru-RU" smtClean="0"/>
              <a:pPr/>
              <a:t>28.11.2016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557804-4EC9-4DC9-A113-669E656FB8C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40FCDF-F9F2-4EDC-83B6-990F71709DEA}" type="datetimeFigureOut">
              <a:rPr lang="ru-RU" smtClean="0"/>
              <a:pPr/>
              <a:t>28.11.2016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557804-4EC9-4DC9-A113-669E656FB8C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40FCDF-F9F2-4EDC-83B6-990F71709DEA}" type="datetimeFigureOut">
              <a:rPr lang="ru-RU" smtClean="0"/>
              <a:pPr/>
              <a:t>28.11.2016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557804-4EC9-4DC9-A113-669E656FB8C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40FCDF-F9F2-4EDC-83B6-990F71709DEA}" type="datetimeFigureOut">
              <a:rPr lang="ru-RU" smtClean="0"/>
              <a:pPr/>
              <a:t>28.11.2016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557804-4EC9-4DC9-A113-669E656FB8C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9AB1B9-ECB7-4E51-AB14-98083331DCD9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28.11.2016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4DF2E6-8835-4F19-B5C4-E5880CE0E8A5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7303063"/>
      </p:ext>
    </p:extLst>
  </p:cSld>
  <p:clrMapOvr>
    <a:masterClrMapping/>
  </p:clrMapOvr>
  <p:transition>
    <p:wipe dir="d"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12651A-E9C2-4E43-B268-49AE857DFF6C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28.11.2016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B12D71-82F9-461E-8560-A1ECF9398C23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9329635"/>
      </p:ext>
    </p:extLst>
  </p:cSld>
  <p:clrMapOvr>
    <a:masterClrMapping/>
  </p:clrMapOvr>
  <p:transition>
    <p:wipe dir="d"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1FEDE0-A43B-4E0E-8637-CAE2FFA51D89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28.11.2016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46B330-CD4E-4E80-9293-3E9CF6567A06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2396657"/>
      </p:ext>
    </p:extLst>
  </p:cSld>
  <p:clrMapOvr>
    <a:masterClrMapping/>
  </p:clrMapOvr>
  <p:transition>
    <p:wipe dir="d"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7A1950-B7CC-4B5B-BD87-81BA9F01E9B4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28.11.2016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9E5C32-8B9C-44F9-80B2-8BF0505A4FB1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475841"/>
      </p:ext>
    </p:extLst>
  </p:cSld>
  <p:clrMapOvr>
    <a:masterClrMapping/>
  </p:clrMapOvr>
  <p:transition>
    <p:wipe dir="d"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7CDBB2-53ED-43A5-AA91-CE875D2D75D3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28.11.2016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378611-27B7-4878-A083-AE7087C67036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5197666"/>
      </p:ext>
    </p:extLst>
  </p:cSld>
  <p:clrMapOvr>
    <a:masterClrMapping/>
  </p:clrMapOvr>
  <p:transition>
    <p:wipe dir="d"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158D55-FE6E-4103-AB36-4513202B4106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28.11.2016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9FCD56-A91F-4900-91B3-988A7E4DD6F3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3728691"/>
      </p:ext>
    </p:extLst>
  </p:cSld>
  <p:clrMapOvr>
    <a:masterClrMapping/>
  </p:clrMapOvr>
  <p:transition>
    <p:wipe dir="d"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17298E-602B-498B-B135-84401F25F97E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28.11.2016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72EFDC-BD61-4CE1-96C9-C5EF60EE10D9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1052487"/>
      </p:ext>
    </p:extLst>
  </p:cSld>
  <p:clrMapOvr>
    <a:masterClrMapping/>
  </p:clrMapOvr>
  <p:transition>
    <p:wipe dir="d"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61DF3E-65D4-41C4-92A4-62BB9EDAB003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28.11.2016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D3C8D8-6F03-4A20-B1FA-5372D6B85A36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0086112"/>
      </p:ext>
    </p:extLst>
  </p:cSld>
  <p:clrMapOvr>
    <a:masterClrMapping/>
  </p:clrMapOvr>
  <p:transition>
    <p:wipe dir="d"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DD4BF8-6E89-4456-8682-B10E58F57D73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28.11.2016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8F43C5-38E0-4985-8AD7-1AB88FE250A1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6420251"/>
      </p:ext>
    </p:extLst>
  </p:cSld>
  <p:clrMapOvr>
    <a:masterClrMapping/>
  </p:clrMapOvr>
  <p:transition>
    <p:wipe dir="d"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F61F5D-8A9B-471C-BEFF-B2409F302B56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28.11.2016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291DEE-1236-4B99-A36A-ECABE2110FFD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2483030"/>
      </p:ext>
    </p:extLst>
  </p:cSld>
  <p:clrMapOvr>
    <a:masterClrMapping/>
  </p:clrMapOvr>
  <p:transition>
    <p:wipe dir="d"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7C2F68-86D0-44CA-8FB9-3791DAD2F1D5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28.11.2016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64B381-4C62-41BA-B0FB-6AB3C543D531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7979674"/>
      </p:ext>
    </p:extLst>
  </p:cSld>
  <p:clrMapOvr>
    <a:masterClrMapping/>
  </p:clrMapOvr>
  <p:transition>
    <p:wipe dir="d"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9AB1B9-ECB7-4E51-AB14-98083331DCD9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28.11.2016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4DF2E6-8835-4F19-B5C4-E5880CE0E8A5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6912050"/>
      </p:ext>
    </p:extLst>
  </p:cSld>
  <p:clrMapOvr>
    <a:masterClrMapping/>
  </p:clrMapOvr>
  <p:transition>
    <p:wipe dir="d"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12651A-E9C2-4E43-B268-49AE857DFF6C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28.11.2016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B12D71-82F9-461E-8560-A1ECF9398C23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0764531"/>
      </p:ext>
    </p:extLst>
  </p:cSld>
  <p:clrMapOvr>
    <a:masterClrMapping/>
  </p:clrMapOvr>
  <p:transition>
    <p:wipe dir="d"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1FEDE0-A43B-4E0E-8637-CAE2FFA51D89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28.11.2016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46B330-CD4E-4E80-9293-3E9CF6567A06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7684322"/>
      </p:ext>
    </p:extLst>
  </p:cSld>
  <p:clrMapOvr>
    <a:masterClrMapping/>
  </p:clrMapOvr>
  <p:transition>
    <p:wipe dir="d"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7A1950-B7CC-4B5B-BD87-81BA9F01E9B4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28.11.2016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9E5C32-8B9C-44F9-80B2-8BF0505A4FB1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1960969"/>
      </p:ext>
    </p:extLst>
  </p:cSld>
  <p:clrMapOvr>
    <a:masterClrMapping/>
  </p:clrMapOvr>
  <p:transition>
    <p:wipe dir="d"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7CDBB2-53ED-43A5-AA91-CE875D2D75D3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28.11.2016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378611-27B7-4878-A083-AE7087C67036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7685262"/>
      </p:ext>
    </p:extLst>
  </p:cSld>
  <p:clrMapOvr>
    <a:masterClrMapping/>
  </p:clrMapOvr>
  <p:transition>
    <p:wipe dir="d"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158D55-FE6E-4103-AB36-4513202B4106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28.11.2016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9FCD56-A91F-4900-91B3-988A7E4DD6F3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9844577"/>
      </p:ext>
    </p:extLst>
  </p:cSld>
  <p:clrMapOvr>
    <a:masterClrMapping/>
  </p:clrMapOvr>
  <p:transition>
    <p:wipe dir="d"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17298E-602B-498B-B135-84401F25F97E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28.11.2016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72EFDC-BD61-4CE1-96C9-C5EF60EE10D9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0908494"/>
      </p:ext>
    </p:extLst>
  </p:cSld>
  <p:clrMapOvr>
    <a:masterClrMapping/>
  </p:clrMapOvr>
  <p:transition>
    <p:wipe dir="d"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61DF3E-65D4-41C4-92A4-62BB9EDAB003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28.11.2016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D3C8D8-6F03-4A20-B1FA-5372D6B85A36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76209"/>
      </p:ext>
    </p:extLst>
  </p:cSld>
  <p:clrMapOvr>
    <a:masterClrMapping/>
  </p:clrMapOvr>
  <p:transition>
    <p:wipe dir="d"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DD4BF8-6E89-4456-8682-B10E58F57D73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28.11.2016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8F43C5-38E0-4985-8AD7-1AB88FE250A1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1778672"/>
      </p:ext>
    </p:extLst>
  </p:cSld>
  <p:clrMapOvr>
    <a:masterClrMapping/>
  </p:clrMapOvr>
  <p:transition>
    <p:wipe dir="d"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F61F5D-8A9B-471C-BEFF-B2409F302B56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28.11.2016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291DEE-1236-4B99-A36A-ECABE2110FFD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643758"/>
      </p:ext>
    </p:extLst>
  </p:cSld>
  <p:clrMapOvr>
    <a:masterClrMapping/>
  </p:clrMapOvr>
  <p:transition>
    <p:wipe dir="d"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7C2F68-86D0-44CA-8FB9-3791DAD2F1D5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28.11.2016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64B381-4C62-41BA-B0FB-6AB3C543D531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0277128"/>
      </p:ext>
    </p:extLst>
  </p:cSld>
  <p:clrMapOvr>
    <a:masterClrMapping/>
  </p:clrMapOvr>
  <p:transition>
    <p:wipe dir="d"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576D45-5135-4B92-83E5-DDF71943A8F2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28.11.2016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0338C5-5AAD-446F-8A2C-8D59AD82A08F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3251028"/>
      </p:ext>
    </p:extLst>
  </p:cSld>
  <p:clrMapOvr>
    <a:masterClrMapping/>
  </p:clrMapOvr>
  <p:transition>
    <p:wipe dir="d"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EAF9CA-43F8-4A6C-B882-43240B956FEF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28.11.2016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1B391B-380C-48DB-9C14-58F7D9E7A692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0299920"/>
      </p:ext>
    </p:extLst>
  </p:cSld>
  <p:clrMapOvr>
    <a:masterClrMapping/>
  </p:clrMapOvr>
  <p:transition>
    <p:wipe dir="d"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6F3BCE-BFBB-42B4-903A-AFF9FC5B5365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28.11.2016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5F5907-A4C9-4F5A-9862-F9F234BD69CC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9087210"/>
      </p:ext>
    </p:extLst>
  </p:cSld>
  <p:clrMapOvr>
    <a:masterClrMapping/>
  </p:clrMapOvr>
  <p:transition>
    <p:wipe dir="d"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6F7ECB-2BE2-4BD8-839D-25BA5115424F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28.11.2016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E57968-721B-4717-9853-6F1C77C353B8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9286625"/>
      </p:ext>
    </p:extLst>
  </p:cSld>
  <p:clrMapOvr>
    <a:masterClrMapping/>
  </p:clrMapOvr>
  <p:transition>
    <p:wipe dir="d"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119F2F-E8BF-4FD2-8633-9D05C10327F3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28.11.2016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7CC31E-57C7-462F-B488-2295959AA3DC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899845"/>
      </p:ext>
    </p:extLst>
  </p:cSld>
  <p:clrMapOvr>
    <a:masterClrMapping/>
  </p:clrMapOvr>
  <p:transition>
    <p:wipe dir="d"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C3BFB9-4DB5-4548-9E55-6E15CF92C846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28.11.2016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503E1D-9F7A-486A-A742-F80D013A2CE4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553685"/>
      </p:ext>
    </p:extLst>
  </p:cSld>
  <p:clrMapOvr>
    <a:masterClrMapping/>
  </p:clrMapOvr>
  <p:transition>
    <p:wipe dir="d"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F0123B-7BC7-4D02-9F48-B6CA24422C2C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28.11.2016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A9CCC3-2507-41D0-82AD-183A1828B378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0925747"/>
      </p:ext>
    </p:extLst>
  </p:cSld>
  <p:clrMapOvr>
    <a:masterClrMapping/>
  </p:clrMapOvr>
  <p:transition>
    <p:wipe dir="d"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082807-EA1F-429B-86FA-31CEDCEE52C3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28.11.2016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C81777-C4FF-4921-B60F-F393007A2FE4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6112744"/>
      </p:ext>
    </p:extLst>
  </p:cSld>
  <p:clrMapOvr>
    <a:masterClrMapping/>
  </p:clrMapOvr>
  <p:transition>
    <p:wipe dir="d"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8B8DEF-F478-4CAC-B0FD-A19F70EBD2A8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28.11.2016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4CC366-A2CC-4754-AB66-C758A4732007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2860061"/>
      </p:ext>
    </p:extLst>
  </p:cSld>
  <p:clrMapOvr>
    <a:masterClrMapping/>
  </p:clrMapOvr>
  <p:transition>
    <p:wipe dir="d"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0F9F94-802B-4503-BC9D-2523BA4A267A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28.11.2016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B38A1D-EEFB-4429-A206-653A60777ABE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0750076"/>
      </p:ext>
    </p:extLst>
  </p:cSld>
  <p:clrMapOvr>
    <a:masterClrMapping/>
  </p:clrMapOvr>
  <p:transition>
    <p:wipe dir="d"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548B46-4003-46EB-AB48-9318DCDEA1CE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28.11.2016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0635DF-AC54-4EE8-BAB3-839D54534820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1388355"/>
      </p:ext>
    </p:extLst>
  </p:cSld>
  <p:clrMapOvr>
    <a:masterClrMapping/>
  </p:clrMapOvr>
  <p:transition>
    <p:wipe dir="d"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576D45-5135-4B92-83E5-DDF71943A8F2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28.11.2016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0338C5-5AAD-446F-8A2C-8D59AD82A08F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3251028"/>
      </p:ext>
    </p:extLst>
  </p:cSld>
  <p:clrMapOvr>
    <a:masterClrMapping/>
  </p:clrMapOvr>
  <p:transition>
    <p:wipe dir="d"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EAF9CA-43F8-4A6C-B882-43240B956FEF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28.11.2016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1B391B-380C-48DB-9C14-58F7D9E7A692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0299920"/>
      </p:ext>
    </p:extLst>
  </p:cSld>
  <p:clrMapOvr>
    <a:masterClrMapping/>
  </p:clrMapOvr>
  <p:transition>
    <p:wipe dir="d"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6F3BCE-BFBB-42B4-903A-AFF9FC5B5365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28.11.2016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5F5907-A4C9-4F5A-9862-F9F234BD69CC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9087210"/>
      </p:ext>
    </p:extLst>
  </p:cSld>
  <p:clrMapOvr>
    <a:masterClrMapping/>
  </p:clrMapOvr>
  <p:transition>
    <p:wipe dir="d"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6F7ECB-2BE2-4BD8-839D-25BA5115424F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28.11.2016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E57968-721B-4717-9853-6F1C77C353B8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9286625"/>
      </p:ext>
    </p:extLst>
  </p:cSld>
  <p:clrMapOvr>
    <a:masterClrMapping/>
  </p:clrMapOvr>
  <p:transition>
    <p:wipe dir="d"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119F2F-E8BF-4FD2-8633-9D05C10327F3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28.11.2016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7CC31E-57C7-462F-B488-2295959AA3DC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899845"/>
      </p:ext>
    </p:extLst>
  </p:cSld>
  <p:clrMapOvr>
    <a:masterClrMapping/>
  </p:clrMapOvr>
  <p:transition>
    <p:wipe dir="d"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C3BFB9-4DB5-4548-9E55-6E15CF92C846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28.11.2016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503E1D-9F7A-486A-A742-F80D013A2CE4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553685"/>
      </p:ext>
    </p:extLst>
  </p:cSld>
  <p:clrMapOvr>
    <a:masterClrMapping/>
  </p:clrMapOvr>
  <p:transition>
    <p:wipe dir="d"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F0123B-7BC7-4D02-9F48-B6CA24422C2C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28.11.2016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A9CCC3-2507-41D0-82AD-183A1828B378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0925747"/>
      </p:ext>
    </p:extLst>
  </p:cSld>
  <p:clrMapOvr>
    <a:masterClrMapping/>
  </p:clrMapOvr>
  <p:transition>
    <p:wipe dir="d"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082807-EA1F-429B-86FA-31CEDCEE52C3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28.11.2016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C81777-C4FF-4921-B60F-F393007A2FE4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6112744"/>
      </p:ext>
    </p:extLst>
  </p:cSld>
  <p:clrMapOvr>
    <a:masterClrMapping/>
  </p:clrMapOvr>
  <p:transition>
    <p:wipe dir="d"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8B8DEF-F478-4CAC-B0FD-A19F70EBD2A8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28.11.2016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4CC366-A2CC-4754-AB66-C758A4732007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2860061"/>
      </p:ext>
    </p:extLst>
  </p:cSld>
  <p:clrMapOvr>
    <a:masterClrMapping/>
  </p:clrMapOvr>
  <p:transition>
    <p:wipe dir="d"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0F9F94-802B-4503-BC9D-2523BA4A267A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28.11.2016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B38A1D-EEFB-4429-A206-653A60777ABE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0750076"/>
      </p:ext>
    </p:extLst>
  </p:cSld>
  <p:clrMapOvr>
    <a:masterClrMapping/>
  </p:clrMapOvr>
  <p:transition>
    <p:wipe dir="d"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548B46-4003-46EB-AB48-9318DCDEA1CE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28.11.2016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0635DF-AC54-4EE8-BAB3-839D54534820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1388355"/>
      </p:ext>
    </p:extLst>
  </p:cSld>
  <p:clrMapOvr>
    <a:masterClrMapping/>
  </p:clrMapOvr>
  <p:transition>
    <p:wipe dir="d"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576D45-5135-4B92-83E5-DDF71943A8F2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28.11.2016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0338C5-5AAD-446F-8A2C-8D59AD82A08F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3251028"/>
      </p:ext>
    </p:extLst>
  </p:cSld>
  <p:clrMapOvr>
    <a:masterClrMapping/>
  </p:clrMapOvr>
  <p:transition>
    <p:wipe dir="d"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EAF9CA-43F8-4A6C-B882-43240B956FEF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28.11.2016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1B391B-380C-48DB-9C14-58F7D9E7A692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0299920"/>
      </p:ext>
    </p:extLst>
  </p:cSld>
  <p:clrMapOvr>
    <a:masterClrMapping/>
  </p:clrMapOvr>
  <p:transition>
    <p:wipe dir="d"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6F3BCE-BFBB-42B4-903A-AFF9FC5B5365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28.11.2016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5F5907-A4C9-4F5A-9862-F9F234BD69CC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9087210"/>
      </p:ext>
    </p:extLst>
  </p:cSld>
  <p:clrMapOvr>
    <a:masterClrMapping/>
  </p:clrMapOvr>
  <p:transition>
    <p:wipe dir="d"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6F7ECB-2BE2-4BD8-839D-25BA5115424F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28.11.2016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E57968-721B-4717-9853-6F1C77C353B8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9286625"/>
      </p:ext>
    </p:extLst>
  </p:cSld>
  <p:clrMapOvr>
    <a:masterClrMapping/>
  </p:clrMapOvr>
  <p:transition>
    <p:wipe dir="d"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119F2F-E8BF-4FD2-8633-9D05C10327F3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28.11.2016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7CC31E-57C7-462F-B488-2295959AA3DC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899845"/>
      </p:ext>
    </p:extLst>
  </p:cSld>
  <p:clrMapOvr>
    <a:masterClrMapping/>
  </p:clrMapOvr>
  <p:transition>
    <p:wipe dir="d"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C3BFB9-4DB5-4548-9E55-6E15CF92C846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28.11.2016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503E1D-9F7A-486A-A742-F80D013A2CE4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553685"/>
      </p:ext>
    </p:extLst>
  </p:cSld>
  <p:clrMapOvr>
    <a:masterClrMapping/>
  </p:clrMapOvr>
  <p:transition>
    <p:wipe dir="d"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F0123B-7BC7-4D02-9F48-B6CA24422C2C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28.11.2016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A9CCC3-2507-41D0-82AD-183A1828B378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0925747"/>
      </p:ext>
    </p:extLst>
  </p:cSld>
  <p:clrMapOvr>
    <a:masterClrMapping/>
  </p:clrMapOvr>
  <p:transition>
    <p:wipe dir="d"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082807-EA1F-429B-86FA-31CEDCEE52C3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28.11.2016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C81777-C4FF-4921-B60F-F393007A2FE4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6112744"/>
      </p:ext>
    </p:extLst>
  </p:cSld>
  <p:clrMapOvr>
    <a:masterClrMapping/>
  </p:clrMapOvr>
  <p:transition>
    <p:wipe dir="d"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8B8DEF-F478-4CAC-B0FD-A19F70EBD2A8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28.11.2016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4CC366-A2CC-4754-AB66-C758A4732007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2860061"/>
      </p:ext>
    </p:extLst>
  </p:cSld>
  <p:clrMapOvr>
    <a:masterClrMapping/>
  </p:clrMapOvr>
  <p:transition>
    <p:wipe dir="d"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0F9F94-802B-4503-BC9D-2523BA4A267A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28.11.2016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B38A1D-EEFB-4429-A206-653A60777ABE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0750076"/>
      </p:ext>
    </p:extLst>
  </p:cSld>
  <p:clrMapOvr>
    <a:masterClrMapping/>
  </p:clrMapOvr>
  <p:transition>
    <p:wipe dir="d"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548B46-4003-46EB-AB48-9318DCDEA1CE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28.11.2016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0635DF-AC54-4EE8-BAB3-839D54534820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1388355"/>
      </p:ext>
    </p:extLst>
  </p:cSld>
  <p:clrMapOvr>
    <a:masterClrMapping/>
  </p:clrMapOvr>
  <p:transition>
    <p:wipe dir="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gi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1.gif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5" Type="http://schemas.openxmlformats.org/officeDocument/2006/relationships/slideLayout" Target="../slideLayouts/slideLayout39.xml"/><Relationship Id="rId10" Type="http://schemas.openxmlformats.org/officeDocument/2006/relationships/slideLayout" Target="../slideLayouts/slideLayout44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3.xml"/><Relationship Id="rId3" Type="http://schemas.openxmlformats.org/officeDocument/2006/relationships/slideLayout" Target="../slideLayouts/slideLayout48.xml"/><Relationship Id="rId7" Type="http://schemas.openxmlformats.org/officeDocument/2006/relationships/slideLayout" Target="../slideLayouts/slideLayout52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7.xml"/><Relationship Id="rId1" Type="http://schemas.openxmlformats.org/officeDocument/2006/relationships/slideLayout" Target="../slideLayouts/slideLayout46.xml"/><Relationship Id="rId6" Type="http://schemas.openxmlformats.org/officeDocument/2006/relationships/slideLayout" Target="../slideLayouts/slideLayout51.xml"/><Relationship Id="rId11" Type="http://schemas.openxmlformats.org/officeDocument/2006/relationships/slideLayout" Target="../slideLayouts/slideLayout56.xml"/><Relationship Id="rId5" Type="http://schemas.openxmlformats.org/officeDocument/2006/relationships/slideLayout" Target="../slideLayouts/slideLayout50.xml"/><Relationship Id="rId10" Type="http://schemas.openxmlformats.org/officeDocument/2006/relationships/slideLayout" Target="../slideLayouts/slideLayout55.xml"/><Relationship Id="rId4" Type="http://schemas.openxmlformats.org/officeDocument/2006/relationships/slideLayout" Target="../slideLayouts/slideLayout49.xml"/><Relationship Id="rId9" Type="http://schemas.openxmlformats.org/officeDocument/2006/relationships/slideLayout" Target="../slideLayouts/slideLayout54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4.xml"/><Relationship Id="rId3" Type="http://schemas.openxmlformats.org/officeDocument/2006/relationships/slideLayout" Target="../slideLayouts/slideLayout59.xml"/><Relationship Id="rId7" Type="http://schemas.openxmlformats.org/officeDocument/2006/relationships/slideLayout" Target="../slideLayouts/slideLayout63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8.xml"/><Relationship Id="rId1" Type="http://schemas.openxmlformats.org/officeDocument/2006/relationships/slideLayout" Target="../slideLayouts/slideLayout57.xml"/><Relationship Id="rId6" Type="http://schemas.openxmlformats.org/officeDocument/2006/relationships/slideLayout" Target="../slideLayouts/slideLayout62.xml"/><Relationship Id="rId11" Type="http://schemas.openxmlformats.org/officeDocument/2006/relationships/slideLayout" Target="../slideLayouts/slideLayout67.xml"/><Relationship Id="rId5" Type="http://schemas.openxmlformats.org/officeDocument/2006/relationships/slideLayout" Target="../slideLayouts/slideLayout61.xml"/><Relationship Id="rId10" Type="http://schemas.openxmlformats.org/officeDocument/2006/relationships/slideLayout" Target="../slideLayouts/slideLayout66.xml"/><Relationship Id="rId4" Type="http://schemas.openxmlformats.org/officeDocument/2006/relationships/slideLayout" Target="../slideLayouts/slideLayout60.xml"/><Relationship Id="rId9" Type="http://schemas.openxmlformats.org/officeDocument/2006/relationships/slideLayout" Target="../slideLayouts/slideLayout65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5.xml"/><Relationship Id="rId3" Type="http://schemas.openxmlformats.org/officeDocument/2006/relationships/slideLayout" Target="../slideLayouts/slideLayout70.xml"/><Relationship Id="rId7" Type="http://schemas.openxmlformats.org/officeDocument/2006/relationships/slideLayout" Target="../slideLayouts/slideLayout74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9.xml"/><Relationship Id="rId1" Type="http://schemas.openxmlformats.org/officeDocument/2006/relationships/slideLayout" Target="../slideLayouts/slideLayout68.xml"/><Relationship Id="rId6" Type="http://schemas.openxmlformats.org/officeDocument/2006/relationships/slideLayout" Target="../slideLayouts/slideLayout73.xml"/><Relationship Id="rId11" Type="http://schemas.openxmlformats.org/officeDocument/2006/relationships/slideLayout" Target="../slideLayouts/slideLayout78.xml"/><Relationship Id="rId5" Type="http://schemas.openxmlformats.org/officeDocument/2006/relationships/slideLayout" Target="../slideLayouts/slideLayout72.xml"/><Relationship Id="rId10" Type="http://schemas.openxmlformats.org/officeDocument/2006/relationships/slideLayout" Target="../slideLayouts/slideLayout77.xml"/><Relationship Id="rId4" Type="http://schemas.openxmlformats.org/officeDocument/2006/relationships/slideLayout" Target="../slideLayouts/slideLayout71.xml"/><Relationship Id="rId9" Type="http://schemas.openxmlformats.org/officeDocument/2006/relationships/slideLayout" Target="../slideLayouts/slideLayout7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duotone>
              <a:prstClr val="black"/>
              <a:schemeClr val="accent3">
                <a:tint val="45000"/>
                <a:satMod val="400000"/>
              </a:schemeClr>
            </a:duotone>
          </a:blip>
          <a:srcRect/>
          <a:stretch>
            <a:fillRect l="-6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 descr="школьн доска.jpg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350457" y="260648"/>
            <a:ext cx="8470015" cy="6336704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539552" y="623731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1EF1FD-FEAF-48BE-AD9E-2DC56CE4B2E6}" type="datetimeFigureOut">
              <a:rPr lang="ru-RU" smtClean="0"/>
              <a:pPr/>
              <a:t>28.11.2016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7FA64D-16B2-422B-B967-31DA5FD77FC7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0" name="Рисунок 9" descr="Сова.png"/>
          <p:cNvPicPr>
            <a:picLocks noChangeAspect="1"/>
          </p:cNvPicPr>
          <p:nvPr/>
        </p:nvPicPr>
        <p:blipFill>
          <a:blip r:embed="rId15" cstate="print"/>
          <a:stretch>
            <a:fillRect/>
          </a:stretch>
        </p:blipFill>
        <p:spPr>
          <a:xfrm>
            <a:off x="467545" y="548680"/>
            <a:ext cx="1440159" cy="1415499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539552" y="6597352"/>
            <a:ext cx="324036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/>
              <a:t>Lsivceva@mail.ru</a:t>
            </a:r>
            <a:endParaRPr lang="ru-RU" sz="110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4" cstate="print">
            <a:duotone>
              <a:prstClr val="black"/>
              <a:schemeClr val="accent3">
                <a:tint val="45000"/>
                <a:satMod val="400000"/>
              </a:schemeClr>
            </a:duotone>
          </a:blip>
          <a:srcRect/>
          <a:stretch>
            <a:fillRect l="-8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40FCDF-F9F2-4EDC-83B6-990F71709DEA}" type="datetimeFigureOut">
              <a:rPr lang="ru-RU" smtClean="0"/>
              <a:pPr/>
              <a:t>28.11.2016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557804-4EC9-4DC9-A113-669E656FB8CA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E6B9B8"/>
            </a:gs>
            <a:gs pos="64999">
              <a:srgbClr val="F0EBD5"/>
            </a:gs>
            <a:gs pos="100000">
              <a:srgbClr val="D1C39F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252B3D21-07C5-435D-A3E0-AD2B7D914B6D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28.11.2016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195C2B41-3461-42D1-B3A6-7980B4CF2EE7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618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</p:sldLayoutIdLst>
  <p:transition>
    <p:wipe dir="d"/>
  </p:transition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E6B9B8"/>
            </a:gs>
            <a:gs pos="64999">
              <a:srgbClr val="F0EBD5"/>
            </a:gs>
            <a:gs pos="100000">
              <a:srgbClr val="D1C39F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252B3D21-07C5-435D-A3E0-AD2B7D914B6D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28.11.2016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195C2B41-3461-42D1-B3A6-7980B4CF2EE7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04583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99" r:id="rId2"/>
    <p:sldLayoutId id="2147483700" r:id="rId3"/>
    <p:sldLayoutId id="2147483701" r:id="rId4"/>
    <p:sldLayoutId id="2147483702" r:id="rId5"/>
    <p:sldLayoutId id="2147483703" r:id="rId6"/>
    <p:sldLayoutId id="2147483704" r:id="rId7"/>
    <p:sldLayoutId id="2147483705" r:id="rId8"/>
    <p:sldLayoutId id="2147483706" r:id="rId9"/>
    <p:sldLayoutId id="2147483707" r:id="rId10"/>
    <p:sldLayoutId id="2147483708" r:id="rId11"/>
  </p:sldLayoutIdLst>
  <p:transition>
    <p:wipe dir="d"/>
  </p:transition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E6B9B8"/>
            </a:gs>
            <a:gs pos="64999">
              <a:srgbClr val="F0EBD5"/>
            </a:gs>
            <a:gs pos="100000">
              <a:srgbClr val="D1C39F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072E5C64-4B37-45FE-8F4E-27A3E9B11C93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28.11.2016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268699E0-8870-499F-B714-D51952E990B1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80786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4" r:id="rId1"/>
    <p:sldLayoutId id="2147483735" r:id="rId2"/>
    <p:sldLayoutId id="2147483736" r:id="rId3"/>
    <p:sldLayoutId id="2147483737" r:id="rId4"/>
    <p:sldLayoutId id="2147483738" r:id="rId5"/>
    <p:sldLayoutId id="2147483739" r:id="rId6"/>
    <p:sldLayoutId id="2147483740" r:id="rId7"/>
    <p:sldLayoutId id="2147483741" r:id="rId8"/>
    <p:sldLayoutId id="2147483742" r:id="rId9"/>
    <p:sldLayoutId id="2147483743" r:id="rId10"/>
    <p:sldLayoutId id="2147483744" r:id="rId11"/>
  </p:sldLayoutIdLst>
  <p:transition>
    <p:wipe dir="d"/>
  </p:transition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E6B9B8"/>
            </a:gs>
            <a:gs pos="64999">
              <a:srgbClr val="F0EBD5"/>
            </a:gs>
            <a:gs pos="100000">
              <a:srgbClr val="D1C39F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072E5C64-4B37-45FE-8F4E-27A3E9B11C93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28.11.2016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268699E0-8870-499F-B714-D51952E990B1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80786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6" r:id="rId1"/>
    <p:sldLayoutId id="2147483747" r:id="rId2"/>
    <p:sldLayoutId id="2147483748" r:id="rId3"/>
    <p:sldLayoutId id="2147483749" r:id="rId4"/>
    <p:sldLayoutId id="2147483750" r:id="rId5"/>
    <p:sldLayoutId id="2147483751" r:id="rId6"/>
    <p:sldLayoutId id="2147483752" r:id="rId7"/>
    <p:sldLayoutId id="2147483753" r:id="rId8"/>
    <p:sldLayoutId id="2147483754" r:id="rId9"/>
    <p:sldLayoutId id="2147483755" r:id="rId10"/>
    <p:sldLayoutId id="2147483756" r:id="rId11"/>
  </p:sldLayoutIdLst>
  <p:transition>
    <p:wipe dir="d"/>
  </p:transition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E6B9B8"/>
            </a:gs>
            <a:gs pos="64999">
              <a:srgbClr val="F0EBD5"/>
            </a:gs>
            <a:gs pos="100000">
              <a:srgbClr val="D1C39F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072E5C64-4B37-45FE-8F4E-27A3E9B11C93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28.11.2016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268699E0-8870-499F-B714-D51952E990B1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80786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8" r:id="rId1"/>
    <p:sldLayoutId id="2147483759" r:id="rId2"/>
    <p:sldLayoutId id="2147483760" r:id="rId3"/>
    <p:sldLayoutId id="2147483761" r:id="rId4"/>
    <p:sldLayoutId id="2147483762" r:id="rId5"/>
    <p:sldLayoutId id="2147483763" r:id="rId6"/>
    <p:sldLayoutId id="2147483764" r:id="rId7"/>
    <p:sldLayoutId id="2147483765" r:id="rId8"/>
    <p:sldLayoutId id="2147483766" r:id="rId9"/>
    <p:sldLayoutId id="2147483767" r:id="rId10"/>
    <p:sldLayoutId id="2147483768" r:id="rId11"/>
  </p:sldLayoutIdLst>
  <p:transition>
    <p:wipe dir="d"/>
  </p:transition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futuru.ru/" TargetMode="External"/><Relationship Id="rId2" Type="http://schemas.openxmlformats.org/officeDocument/2006/relationships/hyperlink" Target="http://dayoflife.ru/sed/?contr=rez&amp;que" TargetMode="Externa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41.xml"/><Relationship Id="rId5" Type="http://schemas.openxmlformats.org/officeDocument/2006/relationships/image" Target="../media/image8.wmf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8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59.xml"/><Relationship Id="rId4" Type="http://schemas.openxmlformats.org/officeDocument/2006/relationships/image" Target="../media/image16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59.xml"/><Relationship Id="rId4" Type="http://schemas.openxmlformats.org/officeDocument/2006/relationships/image" Target="../media/image19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0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0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0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0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9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9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9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0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9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9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9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9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9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gif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8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8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8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3789040"/>
            <a:ext cx="7702624" cy="2304256"/>
          </a:xfrm>
        </p:spPr>
        <p:txBody>
          <a:bodyPr>
            <a:normAutofit fontScale="90000"/>
          </a:bodyPr>
          <a:lstStyle/>
          <a:p>
            <a:r>
              <a:rPr lang="ru-RU" sz="5400" dirty="0" smtClean="0">
                <a:solidFill>
                  <a:srgbClr val="92D050"/>
                </a:solidFill>
              </a:rPr>
              <a:t/>
            </a:r>
            <a:br>
              <a:rPr lang="ru-RU" sz="5400" dirty="0" smtClean="0">
                <a:solidFill>
                  <a:srgbClr val="92D050"/>
                </a:solidFill>
              </a:rPr>
            </a:br>
            <a:r>
              <a:rPr lang="ru-RU" sz="5400" dirty="0" smtClean="0">
                <a:solidFill>
                  <a:srgbClr val="92D050"/>
                </a:solidFill>
              </a:rPr>
              <a:t> </a:t>
            </a:r>
            <a:br>
              <a:rPr lang="ru-RU" sz="5400" dirty="0" smtClean="0">
                <a:solidFill>
                  <a:srgbClr val="92D050"/>
                </a:solidFill>
              </a:rPr>
            </a:br>
            <a:r>
              <a:rPr lang="ru-RU" sz="5400" dirty="0" smtClean="0">
                <a:solidFill>
                  <a:srgbClr val="92D050"/>
                </a:solidFill>
              </a:rPr>
              <a:t/>
            </a:r>
            <a:br>
              <a:rPr lang="ru-RU" sz="5400" dirty="0" smtClean="0">
                <a:solidFill>
                  <a:srgbClr val="92D050"/>
                </a:solidFill>
              </a:rPr>
            </a:br>
            <a:endParaRPr lang="ru-RU" sz="5400" dirty="0">
              <a:solidFill>
                <a:srgbClr val="92D05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740352" y="476672"/>
            <a:ext cx="648072" cy="3024336"/>
          </a:xfrm>
        </p:spPr>
        <p:txBody>
          <a:bodyPr>
            <a:normAutofit fontScale="25000" lnSpcReduction="20000"/>
          </a:bodyPr>
          <a:lstStyle/>
          <a:p>
            <a:endParaRPr lang="ru-RU" sz="5000" dirty="0" smtClean="0">
              <a:solidFill>
                <a:srgbClr val="FFFF00"/>
              </a:solidFill>
              <a:latin typeface="Monotype Corsiva" pitchFamily="66" charset="0"/>
            </a:endParaRPr>
          </a:p>
          <a:p>
            <a:r>
              <a:rPr lang="ru-RU" sz="5000" dirty="0" smtClean="0">
                <a:solidFill>
                  <a:srgbClr val="FFFF00"/>
                </a:solidFill>
                <a:latin typeface="Monotype Corsiva" pitchFamily="66" charset="0"/>
              </a:rPr>
              <a:t>                 </a:t>
            </a:r>
          </a:p>
          <a:p>
            <a:r>
              <a:rPr lang="ru-RU" sz="5000" dirty="0" smtClean="0">
                <a:solidFill>
                  <a:srgbClr val="FFFF00"/>
                </a:solidFill>
                <a:latin typeface="Monotype Corsiva" pitchFamily="66" charset="0"/>
              </a:rPr>
              <a:t>                                </a:t>
            </a:r>
          </a:p>
          <a:p>
            <a:endParaRPr lang="ru-RU" sz="5000" dirty="0" smtClean="0">
              <a:solidFill>
                <a:srgbClr val="FFFF00"/>
              </a:solidFill>
              <a:latin typeface="Monotype Corsiva" pitchFamily="66" charset="0"/>
            </a:endParaRPr>
          </a:p>
          <a:p>
            <a:r>
              <a:rPr lang="ru-RU" sz="5000" dirty="0" smtClean="0">
                <a:solidFill>
                  <a:srgbClr val="FFFF00"/>
                </a:solidFill>
                <a:latin typeface="Monotype Corsiva" pitchFamily="66" charset="0"/>
              </a:rPr>
              <a:t>                                                                                                 </a:t>
            </a:r>
          </a:p>
          <a:p>
            <a:endParaRPr lang="ru-RU" sz="5000" dirty="0" smtClean="0">
              <a:solidFill>
                <a:srgbClr val="FFFF00"/>
              </a:solidFill>
              <a:latin typeface="Monotype Corsiva" pitchFamily="66" charset="0"/>
            </a:endParaRPr>
          </a:p>
          <a:p>
            <a:endParaRPr lang="ru-RU" sz="5000" dirty="0" smtClean="0">
              <a:solidFill>
                <a:srgbClr val="FFFF00"/>
              </a:solidFill>
              <a:latin typeface="Monotype Corsiva" pitchFamily="66" charset="0"/>
            </a:endParaRPr>
          </a:p>
          <a:p>
            <a:endParaRPr lang="ru-RU" sz="5000" dirty="0" smtClean="0">
              <a:solidFill>
                <a:srgbClr val="FFFF00"/>
              </a:solidFill>
              <a:latin typeface="Monotype Corsiva" pitchFamily="66" charset="0"/>
            </a:endParaRPr>
          </a:p>
          <a:p>
            <a:endParaRPr lang="ru-RU" sz="5000" dirty="0" smtClean="0">
              <a:solidFill>
                <a:srgbClr val="FFFF00"/>
              </a:solidFill>
              <a:latin typeface="Monotype Corsiva" pitchFamily="66" charset="0"/>
            </a:endParaRPr>
          </a:p>
          <a:p>
            <a:endParaRPr lang="ru-RU" sz="5000" dirty="0" smtClean="0">
              <a:solidFill>
                <a:srgbClr val="FFFF00"/>
              </a:solidFill>
              <a:latin typeface="Monotype Corsiva" pitchFamily="66" charset="0"/>
            </a:endParaRPr>
          </a:p>
          <a:p>
            <a:r>
              <a:rPr lang="ru-RU" sz="5000" dirty="0" smtClean="0">
                <a:solidFill>
                  <a:srgbClr val="FFFF00"/>
                </a:solidFill>
                <a:latin typeface="Monotype Corsiva" pitchFamily="66" charset="0"/>
              </a:rPr>
              <a:t>                                                                                              </a:t>
            </a:r>
          </a:p>
          <a:p>
            <a:endParaRPr lang="ru-RU" sz="5000" dirty="0" smtClean="0">
              <a:solidFill>
                <a:srgbClr val="FFFF00"/>
              </a:solidFill>
              <a:latin typeface="Monotype Corsiva" pitchFamily="66" charset="0"/>
            </a:endParaRPr>
          </a:p>
          <a:p>
            <a:endParaRPr lang="ru-RU" sz="5000" dirty="0" smtClean="0">
              <a:solidFill>
                <a:srgbClr val="FFFF00"/>
              </a:solidFill>
              <a:latin typeface="Monotype Corsiva" pitchFamily="66" charset="0"/>
            </a:endParaRPr>
          </a:p>
          <a:p>
            <a:endParaRPr lang="ru-RU" sz="5000" dirty="0" smtClean="0">
              <a:solidFill>
                <a:srgbClr val="FFFF00"/>
              </a:solidFill>
              <a:latin typeface="Monotype Corsiva" pitchFamily="66" charset="0"/>
            </a:endParaRPr>
          </a:p>
          <a:p>
            <a:endParaRPr lang="ru-RU" sz="5000" dirty="0" smtClean="0">
              <a:solidFill>
                <a:srgbClr val="FFFF00"/>
              </a:solidFill>
              <a:latin typeface="Monotype Corsiva" pitchFamily="66" charset="0"/>
            </a:endParaRPr>
          </a:p>
          <a:p>
            <a:endParaRPr lang="ru-RU" sz="5000" dirty="0" smtClean="0">
              <a:solidFill>
                <a:srgbClr val="FFFF00"/>
              </a:solidFill>
              <a:latin typeface="Monotype Corsiva" pitchFamily="66" charset="0"/>
            </a:endParaRPr>
          </a:p>
          <a:p>
            <a:endParaRPr lang="ru-RU" sz="5000" dirty="0" smtClean="0">
              <a:solidFill>
                <a:srgbClr val="FFFF00"/>
              </a:solidFill>
              <a:latin typeface="Monotype Corsiva" pitchFamily="66" charset="0"/>
            </a:endParaRPr>
          </a:p>
          <a:p>
            <a:endParaRPr lang="ru-RU" sz="5000" dirty="0" smtClean="0">
              <a:solidFill>
                <a:srgbClr val="FFFF00"/>
              </a:solidFill>
              <a:latin typeface="Monotype Corsiva" pitchFamily="66" charset="0"/>
            </a:endParaRPr>
          </a:p>
          <a:p>
            <a:endParaRPr lang="ru-RU" sz="5000" dirty="0" smtClean="0">
              <a:solidFill>
                <a:srgbClr val="FFFF00"/>
              </a:solidFill>
              <a:latin typeface="Monotype Corsiva" pitchFamily="66" charset="0"/>
            </a:endParaRPr>
          </a:p>
          <a:p>
            <a:endParaRPr lang="ru-RU" sz="5000" dirty="0" smtClean="0">
              <a:solidFill>
                <a:srgbClr val="FFFF00"/>
              </a:solidFill>
              <a:latin typeface="Monotype Corsiva" pitchFamily="66" charset="0"/>
            </a:endParaRPr>
          </a:p>
          <a:p>
            <a:r>
              <a:rPr lang="ru-RU" sz="5000" dirty="0" smtClean="0">
                <a:solidFill>
                  <a:srgbClr val="FFFF00"/>
                </a:solidFill>
                <a:latin typeface="Monotype Corsiva" pitchFamily="66" charset="0"/>
              </a:rPr>
              <a:t> </a:t>
            </a:r>
          </a:p>
          <a:p>
            <a:r>
              <a:rPr lang="ru-RU" sz="5000" dirty="0" smtClean="0">
                <a:solidFill>
                  <a:srgbClr val="FFFF00"/>
                </a:solidFill>
                <a:latin typeface="Monotype Corsiva" pitchFamily="66" charset="0"/>
              </a:rPr>
              <a:t>  </a:t>
            </a:r>
            <a:endParaRPr lang="ru-RU" sz="3600" dirty="0">
              <a:solidFill>
                <a:srgbClr val="FFFF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691680" y="908720"/>
            <a:ext cx="6552728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 smtClean="0">
                <a:solidFill>
                  <a:srgbClr val="92D050"/>
                </a:solidFill>
              </a:rPr>
              <a:t>      Урок русского языка</a:t>
            </a:r>
            <a:br>
              <a:rPr lang="ru-RU" sz="4000" dirty="0" smtClean="0">
                <a:solidFill>
                  <a:srgbClr val="92D050"/>
                </a:solidFill>
              </a:rPr>
            </a:br>
            <a:r>
              <a:rPr lang="ru-RU" sz="4000" dirty="0" smtClean="0">
                <a:solidFill>
                  <a:srgbClr val="92D050"/>
                </a:solidFill>
              </a:rPr>
              <a:t>                    2 </a:t>
            </a:r>
            <a:r>
              <a:rPr lang="ru-RU" sz="4000" dirty="0">
                <a:solidFill>
                  <a:srgbClr val="92D050"/>
                </a:solidFill>
              </a:rPr>
              <a:t>«</a:t>
            </a:r>
            <a:r>
              <a:rPr lang="ru-RU" sz="4000" err="1">
                <a:solidFill>
                  <a:srgbClr val="92D050"/>
                </a:solidFill>
              </a:rPr>
              <a:t>А</a:t>
            </a:r>
            <a:r>
              <a:rPr lang="ru-RU" sz="4000" smtClean="0">
                <a:solidFill>
                  <a:srgbClr val="92D050"/>
                </a:solidFill>
              </a:rPr>
              <a:t>» класс</a:t>
            </a:r>
            <a:r>
              <a:rPr lang="ru-RU" sz="4000" dirty="0" smtClean="0">
                <a:solidFill>
                  <a:srgbClr val="92D050"/>
                </a:solidFill>
              </a:rPr>
              <a:t/>
            </a:r>
            <a:br>
              <a:rPr lang="ru-RU" sz="4000" dirty="0" smtClean="0">
                <a:solidFill>
                  <a:srgbClr val="92D050"/>
                </a:solidFill>
              </a:rPr>
            </a:br>
            <a:r>
              <a:rPr lang="ru-RU" sz="4000" dirty="0" smtClean="0">
                <a:solidFill>
                  <a:srgbClr val="92D050"/>
                </a:solidFill>
              </a:rPr>
              <a:t>                               </a:t>
            </a:r>
            <a:endParaRPr lang="ru-RU" sz="2400" dirty="0" smtClean="0">
              <a:solidFill>
                <a:srgbClr val="92D050"/>
              </a:solidFill>
            </a:endParaRPr>
          </a:p>
          <a:p>
            <a:r>
              <a:rPr lang="ru-RU" sz="4000" dirty="0" smtClean="0">
                <a:solidFill>
                  <a:srgbClr val="92D050"/>
                </a:solidFill>
              </a:rPr>
              <a:t>                    </a:t>
            </a:r>
            <a:endParaRPr lang="ru-RU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9552" y="548680"/>
            <a:ext cx="741682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600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683568" y="3573016"/>
            <a:ext cx="741682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rgbClr val="0033CC"/>
                </a:solidFill>
              </a:rPr>
              <a:t>  </a:t>
            </a:r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683568" y="4221088"/>
            <a:ext cx="741682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hlinkClick r:id="rId2"/>
              </a:rPr>
              <a:t>  </a:t>
            </a:r>
            <a:endParaRPr lang="ru-RU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323528" y="5949280"/>
            <a:ext cx="849694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    </a:t>
            </a:r>
            <a:endParaRPr lang="ru-RU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539552" y="5373216"/>
            <a:ext cx="491317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hlinkClick r:id="rId3"/>
              </a:rPr>
              <a:t>     </a:t>
            </a:r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5515" y="116632"/>
            <a:ext cx="9319515" cy="5441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989669" y="717957"/>
            <a:ext cx="516466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i="1" dirty="0" smtClean="0">
                <a:solidFill>
                  <a:schemeClr val="bg1"/>
                </a:solidFill>
              </a:rPr>
              <a:t>29 ноября.</a:t>
            </a:r>
          </a:p>
          <a:p>
            <a:pPr algn="ctr"/>
            <a:r>
              <a:rPr lang="ru-RU" sz="4000" b="1" i="1" dirty="0" smtClean="0">
                <a:solidFill>
                  <a:schemeClr val="bg1"/>
                </a:solidFill>
              </a:rPr>
              <a:t>Классная работа.</a:t>
            </a:r>
            <a:endParaRPr lang="ru-RU" sz="4000" b="1" i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57250" y="142875"/>
            <a:ext cx="7429500" cy="70802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ru-RU" sz="4000" b="1" dirty="0">
                <a:solidFill>
                  <a:srgbClr val="C0504D">
                    <a:lumMod val="75000"/>
                  </a:srgbClr>
                </a:solidFill>
                <a:latin typeface="Book Antiqua" pitchFamily="18" charset="0"/>
              </a:rPr>
              <a:t>Угадай слово:</a:t>
            </a:r>
          </a:p>
        </p:txBody>
      </p:sp>
      <p:sp>
        <p:nvSpPr>
          <p:cNvPr id="5123" name="TextBox 2"/>
          <p:cNvSpPr txBox="1">
            <a:spLocks noChangeArrowheads="1"/>
          </p:cNvSpPr>
          <p:nvPr/>
        </p:nvSpPr>
        <p:spPr bwMode="auto">
          <a:xfrm>
            <a:off x="322489" y="1261173"/>
            <a:ext cx="5572125" cy="5078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Char char="-"/>
            </a:pPr>
            <a:r>
              <a:rPr lang="ru-RU" altLang="ru-RU" sz="3600" dirty="0" smtClean="0">
                <a:solidFill>
                  <a:prstClr val="black"/>
                </a:solidFill>
              </a:rPr>
              <a:t>Что мы ели, угадай?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buFontTx/>
              <a:buChar char="-"/>
            </a:pPr>
            <a:r>
              <a:rPr lang="ru-RU" altLang="ru-RU" sz="3600" dirty="0" smtClean="0">
                <a:solidFill>
                  <a:prstClr val="black"/>
                </a:solidFill>
              </a:rPr>
              <a:t>Кара …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buFontTx/>
              <a:buChar char="-"/>
            </a:pPr>
            <a:r>
              <a:rPr lang="ru-RU" altLang="ru-RU" sz="3600" dirty="0" smtClean="0">
                <a:solidFill>
                  <a:prstClr val="black"/>
                </a:solidFill>
              </a:rPr>
              <a:t>Что нам пели, угадай?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buFontTx/>
              <a:buChar char="-"/>
            </a:pPr>
            <a:r>
              <a:rPr lang="ru-RU" altLang="ru-RU" sz="3600" dirty="0" smtClean="0">
                <a:solidFill>
                  <a:prstClr val="black"/>
                </a:solidFill>
              </a:rPr>
              <a:t> Баю-…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buFontTx/>
              <a:buChar char="-"/>
            </a:pPr>
            <a:r>
              <a:rPr lang="ru-RU" altLang="ru-RU" sz="3600" dirty="0" smtClean="0">
                <a:solidFill>
                  <a:prstClr val="black"/>
                </a:solidFill>
              </a:rPr>
              <a:t> Что за месяц, угадай?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buFontTx/>
              <a:buChar char="-"/>
            </a:pPr>
            <a:r>
              <a:rPr lang="ru-RU" altLang="ru-RU" sz="3600" dirty="0" smtClean="0">
                <a:solidFill>
                  <a:prstClr val="black"/>
                </a:solidFill>
              </a:rPr>
              <a:t> Месяц…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buFontTx/>
              <a:buChar char="-"/>
            </a:pPr>
            <a:r>
              <a:rPr lang="ru-RU" altLang="ru-RU" sz="3600" dirty="0" smtClean="0">
                <a:solidFill>
                  <a:prstClr val="black"/>
                </a:solidFill>
              </a:rPr>
              <a:t> Что в стакане, угадай?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buFontTx/>
              <a:buChar char="-"/>
            </a:pPr>
            <a:r>
              <a:rPr lang="ru-RU" altLang="ru-RU" sz="3600" dirty="0" smtClean="0">
                <a:solidFill>
                  <a:prstClr val="black"/>
                </a:solidFill>
              </a:rPr>
              <a:t> Сладкий…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buFontTx/>
              <a:buChar char="-"/>
            </a:pPr>
            <a:endParaRPr lang="ru-RU" altLang="ru-RU" sz="3600" dirty="0" smtClean="0">
              <a:solidFill>
                <a:prstClr val="black"/>
              </a:solidFill>
            </a:endParaRPr>
          </a:p>
        </p:txBody>
      </p:sp>
      <p:pic>
        <p:nvPicPr>
          <p:cNvPr id="4" name="Рисунок 3" descr="C:\Documents and Settings\Администратор\Local Settings\Temporary Internet Files\Content.IE5\B1638563\MCj04377630000[1].wmf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286625" y="4143375"/>
            <a:ext cx="1357313" cy="207168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Рисунок 4" descr="C:\Documents and Settings\Администратор\Local Settings\Temporary Internet Files\Content.IE5\GHIJKLMN\MCj04300530000[1].wmf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929438" y="2143125"/>
            <a:ext cx="1714500" cy="14287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126" name="Рисунок 5" descr="C:\Documents and Settings\Администратор\Local Settings\Temporary Internet Files\Content.IE5\KXIB0D67\MPj04372810000[1]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6375" y="3357563"/>
            <a:ext cx="1285875" cy="1643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Рисунок 6" descr="C:\Documents and Settings\Администратор\Local Settings\Temporary Internet Files\Content.IE5\TRC688KZ\MCj04323790000[1].wmf"/>
          <p:cNvPicPr/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143500" y="1214438"/>
            <a:ext cx="1962150" cy="13430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749088224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ru-RU" dirty="0" smtClean="0">
              <a:solidFill>
                <a:srgbClr val="92D050"/>
              </a:solidFill>
            </a:endParaRPr>
          </a:p>
          <a:p>
            <a:pPr marL="0" indent="0">
              <a:buNone/>
            </a:pPr>
            <a:r>
              <a:rPr lang="ru-RU" dirty="0" smtClean="0">
                <a:solidFill>
                  <a:srgbClr val="92D050"/>
                </a:solidFill>
              </a:rPr>
              <a:t>                          </a:t>
            </a:r>
            <a:r>
              <a:rPr lang="ru-RU" sz="4000" b="1" dirty="0" smtClean="0">
                <a:solidFill>
                  <a:srgbClr val="FFFF00"/>
                </a:solidFill>
              </a:rPr>
              <a:t>Тема урока:</a:t>
            </a:r>
            <a:endParaRPr lang="ru-RU" sz="4000" b="1" dirty="0">
              <a:solidFill>
                <a:srgbClr val="FFFF00"/>
              </a:solidFill>
            </a:endParaRPr>
          </a:p>
          <a:p>
            <a:pPr marL="0" indent="0">
              <a:buNone/>
            </a:pPr>
            <a:endParaRPr lang="ru-RU" dirty="0" smtClean="0">
              <a:solidFill>
                <a:srgbClr val="92D050"/>
              </a:solidFill>
            </a:endParaRPr>
          </a:p>
          <a:p>
            <a:pPr marL="0" indent="0" algn="ctr">
              <a:buNone/>
            </a:pPr>
            <a:r>
              <a:rPr lang="ru-RU" dirty="0">
                <a:solidFill>
                  <a:srgbClr val="92D050"/>
                </a:solidFill>
              </a:rPr>
              <a:t> </a:t>
            </a:r>
            <a:r>
              <a:rPr lang="ru-RU" dirty="0" smtClean="0">
                <a:solidFill>
                  <a:srgbClr val="92D050"/>
                </a:solidFill>
              </a:rPr>
              <a:t>   </a:t>
            </a:r>
            <a:r>
              <a:rPr lang="ru-RU" sz="4400" b="1" dirty="0" smtClean="0">
                <a:solidFill>
                  <a:srgbClr val="FFFF00"/>
                </a:solidFill>
              </a:rPr>
              <a:t> Согласный звук [</a:t>
            </a:r>
            <a:r>
              <a:rPr lang="ru-RU" sz="4400" b="1" dirty="0">
                <a:solidFill>
                  <a:srgbClr val="FFFF00"/>
                </a:solidFill>
              </a:rPr>
              <a:t>Й'] и </a:t>
            </a:r>
            <a:endParaRPr lang="ru-RU" sz="4400" b="1" dirty="0" smtClean="0">
              <a:solidFill>
                <a:srgbClr val="FFFF00"/>
              </a:solidFill>
            </a:endParaRPr>
          </a:p>
          <a:p>
            <a:pPr marL="0" indent="0" algn="ctr">
              <a:buNone/>
            </a:pPr>
            <a:r>
              <a:rPr lang="ru-RU" sz="4400" b="1" dirty="0" smtClean="0">
                <a:solidFill>
                  <a:srgbClr val="FFFF00"/>
                </a:solidFill>
              </a:rPr>
              <a:t>буква Й краткое</a:t>
            </a:r>
            <a:endParaRPr lang="ru-RU" sz="44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8266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14375" y="124050"/>
            <a:ext cx="8072437" cy="70802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ru-RU" sz="4000" b="1" dirty="0">
                <a:solidFill>
                  <a:srgbClr val="C0504D">
                    <a:lumMod val="75000"/>
                  </a:srgbClr>
                </a:solidFill>
                <a:latin typeface="Book Antiqua" pitchFamily="18" charset="0"/>
              </a:rPr>
              <a:t>Минутка чистописания</a:t>
            </a:r>
          </a:p>
        </p:txBody>
      </p:sp>
      <p:sp>
        <p:nvSpPr>
          <p:cNvPr id="4099" name="TextBox 2"/>
          <p:cNvSpPr txBox="1">
            <a:spLocks noChangeArrowheads="1"/>
          </p:cNvSpPr>
          <p:nvPr/>
        </p:nvSpPr>
        <p:spPr bwMode="auto">
          <a:xfrm>
            <a:off x="714375" y="1357313"/>
            <a:ext cx="7500938" cy="3416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5400" i="1" dirty="0" smtClean="0">
                <a:solidFill>
                  <a:prstClr val="black"/>
                </a:solidFill>
              </a:rPr>
              <a:t>Й   </a:t>
            </a:r>
            <a:r>
              <a:rPr lang="ru-RU" altLang="ru-RU" sz="5400" i="1" dirty="0" err="1" smtClean="0">
                <a:solidFill>
                  <a:prstClr val="black"/>
                </a:solidFill>
              </a:rPr>
              <a:t>й</a:t>
            </a:r>
            <a:r>
              <a:rPr lang="ru-RU" altLang="ru-RU" sz="5400" i="1" dirty="0" smtClean="0">
                <a:solidFill>
                  <a:prstClr val="black"/>
                </a:solidFill>
              </a:rPr>
              <a:t>   </a:t>
            </a:r>
            <a:r>
              <a:rPr lang="ru-RU" altLang="ru-RU" sz="5400" i="1" dirty="0" err="1" smtClean="0">
                <a:solidFill>
                  <a:prstClr val="black"/>
                </a:solidFill>
              </a:rPr>
              <a:t>Й</a:t>
            </a:r>
            <a:r>
              <a:rPr lang="ru-RU" altLang="ru-RU" sz="5400" i="1" dirty="0" smtClean="0">
                <a:solidFill>
                  <a:prstClr val="black"/>
                </a:solidFill>
              </a:rPr>
              <a:t>   </a:t>
            </a:r>
            <a:r>
              <a:rPr lang="ru-RU" altLang="ru-RU" sz="5400" i="1" dirty="0" err="1" smtClean="0">
                <a:solidFill>
                  <a:prstClr val="black"/>
                </a:solidFill>
              </a:rPr>
              <a:t>й</a:t>
            </a:r>
            <a:endParaRPr lang="ru-RU" altLang="ru-RU" sz="5400" i="1" dirty="0" smtClean="0">
              <a:solidFill>
                <a:prstClr val="black"/>
              </a:solidFill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altLang="ru-RU" sz="5400" dirty="0" smtClean="0">
              <a:solidFill>
                <a:prstClr val="black"/>
              </a:solidFill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5400" i="1" dirty="0" smtClean="0">
                <a:solidFill>
                  <a:prstClr val="black"/>
                </a:solidFill>
              </a:rPr>
              <a:t>йод    йог    йогурт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altLang="ru-RU" sz="5400" dirty="0"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0505296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Новые словарные  слова:</a:t>
            </a:r>
            <a:endParaRPr lang="ru-RU" dirty="0"/>
          </a:p>
        </p:txBody>
      </p:sp>
      <p:pic>
        <p:nvPicPr>
          <p:cNvPr id="1027" name="Picture 3" descr="C:\Users\1\Desktop\картинки\0006-001-Lingvisticheskaja-zadacha.pn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99" y="1340768"/>
            <a:ext cx="2523778" cy="23320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Скругленный прямоугольник 7"/>
          <p:cNvSpPr/>
          <p:nvPr/>
        </p:nvSpPr>
        <p:spPr>
          <a:xfrm>
            <a:off x="2615083" y="1628800"/>
            <a:ext cx="5772150" cy="2592288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ru-RU" sz="8000" dirty="0">
                <a:solidFill>
                  <a:prstClr val="black"/>
                </a:solidFill>
              </a:rPr>
              <a:t>ур</a:t>
            </a:r>
            <a:r>
              <a:rPr lang="ru-RU" sz="8000" u="sng" dirty="0">
                <a:solidFill>
                  <a:srgbClr val="FF0000"/>
                </a:solidFill>
              </a:rPr>
              <a:t>о</a:t>
            </a:r>
            <a:r>
              <a:rPr lang="ru-RU" sz="8000" dirty="0">
                <a:solidFill>
                  <a:prstClr val="black"/>
                </a:solidFill>
              </a:rPr>
              <a:t>жай</a:t>
            </a:r>
          </a:p>
        </p:txBody>
      </p:sp>
      <p:cxnSp>
        <p:nvCxnSpPr>
          <p:cNvPr id="12" name="Прямая соединительная линия 11"/>
          <p:cNvCxnSpPr/>
          <p:nvPr/>
        </p:nvCxnSpPr>
        <p:spPr>
          <a:xfrm flipH="1">
            <a:off x="6516216" y="2348880"/>
            <a:ext cx="216024" cy="288032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Прямоугольник 2"/>
          <p:cNvSpPr/>
          <p:nvPr/>
        </p:nvSpPr>
        <p:spPr>
          <a:xfrm>
            <a:off x="2051720" y="4581128"/>
            <a:ext cx="6898876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Не ленись, не зевай</a:t>
            </a:r>
          </a:p>
          <a:p>
            <a:pPr algn="ctr"/>
            <a:r>
              <a:rPr lang="ru-RU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Собирай свой </a:t>
            </a:r>
            <a:r>
              <a:rPr lang="ru-RU" sz="5400" b="1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ур</a:t>
            </a:r>
            <a:r>
              <a:rPr lang="ru-RU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…</a:t>
            </a:r>
            <a:r>
              <a:rPr lang="ru-RU" sz="5400" b="1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жай</a:t>
            </a:r>
            <a:endParaRPr lang="ru-RU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1774678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47664" y="2141424"/>
            <a:ext cx="6572250" cy="400050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ru-RU" altLang="ru-RU" sz="6500" b="1" i="1" dirty="0" smtClean="0">
                <a:solidFill>
                  <a:schemeClr val="tx1"/>
                </a:solidFill>
              </a:rPr>
              <a:t>ур</a:t>
            </a:r>
            <a:r>
              <a:rPr lang="ru-RU" altLang="ru-RU" sz="6500" b="1" i="1" dirty="0" smtClean="0">
                <a:solidFill>
                  <a:srgbClr val="FF0000"/>
                </a:solidFill>
              </a:rPr>
              <a:t>о</a:t>
            </a:r>
            <a:r>
              <a:rPr lang="ru-RU" altLang="ru-RU" sz="6500" b="1" i="1" dirty="0" smtClean="0">
                <a:solidFill>
                  <a:schemeClr val="tx1"/>
                </a:solidFill>
              </a:rPr>
              <a:t>жайность</a:t>
            </a:r>
          </a:p>
          <a:p>
            <a:pPr>
              <a:lnSpc>
                <a:spcPct val="150000"/>
              </a:lnSpc>
            </a:pPr>
            <a:r>
              <a:rPr lang="ru-RU" altLang="ru-RU" sz="6500" b="1" i="1" dirty="0" smtClean="0">
                <a:solidFill>
                  <a:schemeClr val="tx1"/>
                </a:solidFill>
              </a:rPr>
              <a:t>ур</a:t>
            </a:r>
            <a:r>
              <a:rPr lang="ru-RU" altLang="ru-RU" sz="6500" b="1" i="1" dirty="0" smtClean="0">
                <a:solidFill>
                  <a:srgbClr val="FF0000"/>
                </a:solidFill>
              </a:rPr>
              <a:t>о</a:t>
            </a:r>
            <a:r>
              <a:rPr lang="ru-RU" altLang="ru-RU" sz="6500" b="1" i="1" dirty="0" smtClean="0">
                <a:solidFill>
                  <a:schemeClr val="tx1"/>
                </a:solidFill>
              </a:rPr>
              <a:t>жайный</a:t>
            </a:r>
          </a:p>
          <a:p>
            <a:pPr algn="l"/>
            <a:endParaRPr lang="ru-RU" altLang="ru-RU" dirty="0" smtClean="0"/>
          </a:p>
        </p:txBody>
      </p:sp>
      <p:sp>
        <p:nvSpPr>
          <p:cNvPr id="3" name="Прямоугольник 2"/>
          <p:cNvSpPr/>
          <p:nvPr/>
        </p:nvSpPr>
        <p:spPr>
          <a:xfrm>
            <a:off x="3066106" y="548680"/>
            <a:ext cx="3011787" cy="143770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lnSpc>
                <a:spcPct val="150000"/>
              </a:lnSpc>
              <a:spcBef>
                <a:spcPct val="20000"/>
              </a:spcBef>
            </a:pPr>
            <a:r>
              <a:rPr lang="ru-RU" altLang="ru-RU" sz="6500" b="1" i="1" dirty="0" smtClean="0">
                <a:solidFill>
                  <a:prstClr val="black">
                    <a:lumMod val="95000"/>
                    <a:lumOff val="5000"/>
                  </a:prstClr>
                </a:solidFill>
              </a:rPr>
              <a:t>ур</a:t>
            </a:r>
            <a:r>
              <a:rPr lang="ru-RU" altLang="ru-RU" sz="6500" b="1" i="1" dirty="0" smtClean="0">
                <a:solidFill>
                  <a:srgbClr val="FF0000"/>
                </a:solidFill>
              </a:rPr>
              <a:t>о</a:t>
            </a:r>
            <a:r>
              <a:rPr lang="ru-RU" altLang="ru-RU" sz="6500" b="1" i="1" dirty="0" smtClean="0">
                <a:solidFill>
                  <a:prstClr val="black"/>
                </a:solidFill>
              </a:rPr>
              <a:t>жай</a:t>
            </a:r>
            <a:endParaRPr lang="ru-RU" altLang="ru-RU" sz="6500" b="1" i="1" dirty="0">
              <a:solidFill>
                <a:prstClr val="black"/>
              </a:solidFill>
            </a:endParaRPr>
          </a:p>
        </p:txBody>
      </p:sp>
      <p:sp>
        <p:nvSpPr>
          <p:cNvPr id="5" name="Арка 4"/>
          <p:cNvSpPr/>
          <p:nvPr/>
        </p:nvSpPr>
        <p:spPr>
          <a:xfrm>
            <a:off x="3203848" y="1015502"/>
            <a:ext cx="1937942" cy="504056"/>
          </a:xfrm>
          <a:prstGeom prst="blockArc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7" name="Арка 6"/>
          <p:cNvSpPr/>
          <p:nvPr/>
        </p:nvSpPr>
        <p:spPr>
          <a:xfrm>
            <a:off x="2234876" y="2492896"/>
            <a:ext cx="2049092" cy="504056"/>
          </a:xfrm>
          <a:prstGeom prst="blockArc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8" name="Арка 7"/>
          <p:cNvSpPr/>
          <p:nvPr/>
        </p:nvSpPr>
        <p:spPr>
          <a:xfrm>
            <a:off x="2634056" y="4221088"/>
            <a:ext cx="2009951" cy="504056"/>
          </a:xfrm>
          <a:prstGeom prst="blockArc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5298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0193" y="2582292"/>
            <a:ext cx="8863392" cy="1362075"/>
          </a:xfrm>
        </p:spPr>
        <p:txBody>
          <a:bodyPr/>
          <a:lstStyle/>
          <a:p>
            <a:pPr algn="ctr"/>
            <a:r>
              <a:rPr lang="ru-RU" dirty="0" smtClean="0"/>
              <a:t>Ча</a:t>
            </a:r>
            <a:r>
              <a:rPr lang="ru-RU" dirty="0" smtClean="0">
                <a:solidFill>
                  <a:srgbClr val="00B050"/>
                </a:solidFill>
              </a:rPr>
              <a:t>й</a:t>
            </a:r>
            <a:r>
              <a:rPr lang="ru-RU" dirty="0" smtClean="0"/>
              <a:t>                                       ма</a:t>
            </a:r>
            <a:r>
              <a:rPr lang="ru-RU" dirty="0" smtClean="0">
                <a:solidFill>
                  <a:srgbClr val="00B050"/>
                </a:solidFill>
              </a:rPr>
              <a:t>й</a:t>
            </a:r>
            <a:endParaRPr lang="ru-RU" dirty="0">
              <a:solidFill>
                <a:srgbClr val="00B050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0" y="5357813"/>
            <a:ext cx="9144000" cy="1500187"/>
          </a:xfrm>
        </p:spPr>
        <p:txBody>
          <a:bodyPr/>
          <a:lstStyle/>
          <a:p>
            <a:pPr algn="ctr"/>
            <a:r>
              <a:rPr lang="ru-RU" sz="5400" b="1" dirty="0" smtClean="0">
                <a:solidFill>
                  <a:schemeClr val="tx1"/>
                </a:solidFill>
              </a:rPr>
              <a:t>     ла</a:t>
            </a:r>
            <a:r>
              <a:rPr lang="ru-RU" sz="5400" b="1" dirty="0" smtClean="0">
                <a:solidFill>
                  <a:srgbClr val="00B050"/>
                </a:solidFill>
              </a:rPr>
              <a:t>й</a:t>
            </a:r>
            <a:r>
              <a:rPr lang="ru-RU" sz="5400" b="1" dirty="0" smtClean="0">
                <a:solidFill>
                  <a:schemeClr val="tx1"/>
                </a:solidFill>
              </a:rPr>
              <a:t>                       да</a:t>
            </a:r>
            <a:r>
              <a:rPr lang="ru-RU" sz="5400" b="1" dirty="0" smtClean="0">
                <a:solidFill>
                  <a:srgbClr val="00B050"/>
                </a:solidFill>
              </a:rPr>
              <a:t>й</a:t>
            </a:r>
            <a:endParaRPr lang="ru-RU" sz="5400" b="1" dirty="0">
              <a:solidFill>
                <a:srgbClr val="00B050"/>
              </a:solidFill>
            </a:endParaRPr>
          </a:p>
        </p:txBody>
      </p:sp>
      <p:pic>
        <p:nvPicPr>
          <p:cNvPr id="1027" name="Picture 3" descr="F:\картинки\100614,xcitefun-animals-94-3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7743" y="3318070"/>
            <a:ext cx="3645842" cy="2774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F:\картинки\2007224_m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2744" y="-110827"/>
            <a:ext cx="2875839" cy="26826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F:\картинки\74848022_3387156_125732940185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1933"/>
          <a:stretch/>
        </p:blipFill>
        <p:spPr bwMode="auto">
          <a:xfrm>
            <a:off x="1282848" y="3423145"/>
            <a:ext cx="2585839" cy="26693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F:\картинки\baac7a99c812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9739" y="116632"/>
            <a:ext cx="3068948" cy="24551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79252022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5805264"/>
            <a:ext cx="9036496" cy="1362075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prstClr val="black"/>
                </a:solidFill>
              </a:rPr>
              <a:t>   ма</a:t>
            </a:r>
            <a:r>
              <a:rPr lang="ru-RU" dirty="0" smtClean="0">
                <a:solidFill>
                  <a:srgbClr val="00B050"/>
                </a:solidFill>
              </a:rPr>
              <a:t>й</a:t>
            </a:r>
            <a:r>
              <a:rPr lang="ru-RU" dirty="0" smtClean="0">
                <a:solidFill>
                  <a:prstClr val="black"/>
                </a:solidFill>
              </a:rPr>
              <a:t>ка                     </a:t>
            </a:r>
            <a:r>
              <a:rPr lang="ru-RU" dirty="0">
                <a:solidFill>
                  <a:prstClr val="black"/>
                </a:solidFill>
              </a:rPr>
              <a:t>ла</a:t>
            </a:r>
            <a:r>
              <a:rPr lang="ru-RU" dirty="0">
                <a:solidFill>
                  <a:srgbClr val="00B050"/>
                </a:solidFill>
              </a:rPr>
              <a:t>й</a:t>
            </a:r>
            <a:r>
              <a:rPr lang="ru-RU" dirty="0">
                <a:solidFill>
                  <a:prstClr val="black"/>
                </a:solidFill>
              </a:rPr>
              <a:t>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115616" y="548680"/>
            <a:ext cx="7772400" cy="1500187"/>
          </a:xfrm>
        </p:spPr>
        <p:txBody>
          <a:bodyPr/>
          <a:lstStyle/>
          <a:p>
            <a:pPr lvl="0" algn="ctr"/>
            <a:r>
              <a:rPr lang="ru-RU" sz="5400" b="1" dirty="0" smtClean="0">
                <a:solidFill>
                  <a:prstClr val="black"/>
                </a:solidFill>
              </a:rPr>
              <a:t>                  ча</a:t>
            </a:r>
            <a:r>
              <a:rPr lang="ru-RU" sz="5400" b="1" dirty="0" smtClean="0">
                <a:solidFill>
                  <a:srgbClr val="00B050"/>
                </a:solidFill>
              </a:rPr>
              <a:t>й</a:t>
            </a:r>
            <a:r>
              <a:rPr lang="ru-RU" sz="5400" b="1" dirty="0" smtClean="0">
                <a:solidFill>
                  <a:prstClr val="black"/>
                </a:solidFill>
              </a:rPr>
              <a:t>ка</a:t>
            </a:r>
            <a:endParaRPr lang="ru-RU" sz="5400" b="1" dirty="0">
              <a:solidFill>
                <a:prstClr val="black"/>
              </a:solidFill>
            </a:endParaRPr>
          </a:p>
        </p:txBody>
      </p:sp>
      <p:pic>
        <p:nvPicPr>
          <p:cNvPr id="3074" name="Picture 2" descr="F:\картинки\slide0006_image006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25" t="8760" r="9855" b="6088"/>
          <a:stretch/>
        </p:blipFill>
        <p:spPr bwMode="auto">
          <a:xfrm>
            <a:off x="2476149" y="188640"/>
            <a:ext cx="2953804" cy="2538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F:\картинки\zapadno-sibirskaja lajka -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1736" y="3237965"/>
            <a:ext cx="3280574" cy="24604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F:\картинки\1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63" r="16235"/>
          <a:stretch/>
        </p:blipFill>
        <p:spPr bwMode="auto">
          <a:xfrm>
            <a:off x="251520" y="2996952"/>
            <a:ext cx="2220685" cy="29424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79252022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3554760"/>
            <a:ext cx="7772400" cy="1362075"/>
          </a:xfrm>
        </p:spPr>
        <p:txBody>
          <a:bodyPr/>
          <a:lstStyle/>
          <a:p>
            <a:pPr algn="r"/>
            <a:r>
              <a:rPr lang="ru-RU" sz="4400" dirty="0" smtClean="0">
                <a:solidFill>
                  <a:srgbClr val="00B050"/>
                </a:solidFill>
              </a:rPr>
              <a:t>й</a:t>
            </a:r>
            <a:r>
              <a:rPr lang="ru-RU" sz="4400" dirty="0" smtClean="0"/>
              <a:t>огурт</a:t>
            </a:r>
            <a:endParaRPr lang="ru-RU" sz="44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3568" y="476672"/>
            <a:ext cx="7772400" cy="1500187"/>
          </a:xfrm>
        </p:spPr>
        <p:txBody>
          <a:bodyPr/>
          <a:lstStyle/>
          <a:p>
            <a:pPr lvl="0" algn="ctr"/>
            <a:r>
              <a:rPr lang="ru-RU" sz="5400" b="1" dirty="0" smtClean="0">
                <a:solidFill>
                  <a:srgbClr val="00B050"/>
                </a:solidFill>
              </a:rPr>
              <a:t>й</a:t>
            </a:r>
            <a:r>
              <a:rPr lang="ru-RU" sz="5400" b="1" dirty="0" smtClean="0">
                <a:solidFill>
                  <a:prstClr val="black"/>
                </a:solidFill>
              </a:rPr>
              <a:t>од</a:t>
            </a:r>
            <a:endParaRPr lang="ru-RU" sz="5400" b="1" dirty="0">
              <a:solidFill>
                <a:prstClr val="black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843808" y="5731434"/>
            <a:ext cx="494790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b="1" cap="all" dirty="0" smtClean="0">
                <a:solidFill>
                  <a:srgbClr val="00B050"/>
                </a:solidFill>
                <a:ea typeface="+mj-ea"/>
                <a:cs typeface="+mj-cs"/>
              </a:rPr>
              <a:t>й</a:t>
            </a:r>
            <a:r>
              <a:rPr lang="ru-RU" sz="4400" b="1" cap="all" dirty="0" smtClean="0">
                <a:solidFill>
                  <a:prstClr val="black"/>
                </a:solidFill>
                <a:ea typeface="+mj-ea"/>
                <a:cs typeface="+mj-cs"/>
              </a:rPr>
              <a:t>ог</a:t>
            </a:r>
            <a:endParaRPr lang="ru-RU" sz="4400" dirty="0"/>
          </a:p>
        </p:txBody>
      </p:sp>
      <p:pic>
        <p:nvPicPr>
          <p:cNvPr id="2050" name="Picture 2" descr="F:\картинки\jdQ9s4QPJWnJRtB2LDXs3I3eSw1xv68R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0"/>
            <a:ext cx="2227650" cy="3554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F:\картинки\original-1318321187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28" r="15690"/>
          <a:stretch/>
        </p:blipFill>
        <p:spPr bwMode="auto">
          <a:xfrm>
            <a:off x="4355976" y="2418812"/>
            <a:ext cx="2452915" cy="21242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F:\картинки\916.jpe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5946" y="4477258"/>
            <a:ext cx="1933193" cy="2359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40174901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45734012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4653136"/>
            <a:ext cx="7772400" cy="1362075"/>
          </a:xfrm>
        </p:spPr>
        <p:txBody>
          <a:bodyPr/>
          <a:lstStyle/>
          <a:p>
            <a:pPr algn="r"/>
            <a:r>
              <a:rPr lang="ru-RU" dirty="0" smtClean="0"/>
              <a:t>ле</a:t>
            </a:r>
            <a:r>
              <a:rPr lang="ru-RU" dirty="0" smtClean="0">
                <a:solidFill>
                  <a:srgbClr val="00B050"/>
                </a:solidFill>
              </a:rPr>
              <a:t>й</a:t>
            </a:r>
            <a:r>
              <a:rPr lang="ru-RU" dirty="0" smtClean="0"/>
              <a:t>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27584" y="260648"/>
            <a:ext cx="7772400" cy="1500187"/>
          </a:xfrm>
          <a:solidFill>
            <a:schemeClr val="accent6">
              <a:lumMod val="20000"/>
              <a:lumOff val="80000"/>
            </a:schemeClr>
          </a:solidFill>
          <a:effectLst>
            <a:glow rad="101600">
              <a:schemeClr val="accent6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/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4000" b="1" dirty="0">
                <a:solidFill>
                  <a:schemeClr val="accent2">
                    <a:lumMod val="50000"/>
                  </a:schemeClr>
                </a:solidFill>
                <a:ea typeface="Calibri"/>
                <a:cs typeface="Times New Roman"/>
              </a:rPr>
              <a:t>Угадайте предметы и определите положение звука [Й] в слове.</a:t>
            </a:r>
          </a:p>
        </p:txBody>
      </p:sp>
      <p:pic>
        <p:nvPicPr>
          <p:cNvPr id="4098" name="Picture 2" descr="F:\картинки\20130425054503s_11526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2276872"/>
            <a:ext cx="3793604" cy="37936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79252022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10831133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8342" y="5085184"/>
            <a:ext cx="7772400" cy="1362075"/>
          </a:xfrm>
        </p:spPr>
        <p:txBody>
          <a:bodyPr/>
          <a:lstStyle/>
          <a:p>
            <a:pPr algn="ctr"/>
            <a:r>
              <a:rPr lang="ru-RU" sz="4400" dirty="0" smtClean="0"/>
              <a:t/>
            </a:r>
            <a:br>
              <a:rPr lang="ru-RU" sz="4400" dirty="0" smtClean="0"/>
            </a:br>
            <a:r>
              <a:rPr lang="ru-RU" sz="4400" dirty="0" smtClean="0"/>
              <a:t>трамва</a:t>
            </a:r>
            <a:r>
              <a:rPr lang="ru-RU" sz="4400" dirty="0" smtClean="0">
                <a:solidFill>
                  <a:srgbClr val="00B050"/>
                </a:solidFill>
              </a:rPr>
              <a:t>й</a:t>
            </a:r>
            <a:endParaRPr lang="ru-RU" sz="4400" dirty="0">
              <a:solidFill>
                <a:srgbClr val="00B050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18342" y="116632"/>
            <a:ext cx="7772400" cy="1500187"/>
          </a:xfrm>
          <a:solidFill>
            <a:schemeClr val="accent6">
              <a:lumMod val="20000"/>
              <a:lumOff val="80000"/>
            </a:schemeClr>
          </a:solidFill>
          <a:effectLst>
            <a:glow rad="101600">
              <a:schemeClr val="accent6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/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3600" b="1" i="1" dirty="0">
                <a:solidFill>
                  <a:schemeClr val="accent2">
                    <a:lumMod val="50000"/>
                  </a:schemeClr>
                </a:solidFill>
                <a:ea typeface="Calibri"/>
                <a:cs typeface="Times New Roman"/>
              </a:rPr>
              <a:t>Угадайте предметы и определите положение звука [Й] в слове.</a:t>
            </a:r>
          </a:p>
        </p:txBody>
      </p:sp>
      <p:pic>
        <p:nvPicPr>
          <p:cNvPr id="5122" name="Picture 2" descr="F:\картинки\6a6c430a8e3afc2fa623d2e58093b5d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1916832"/>
            <a:ext cx="4905644" cy="36773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01971753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52082993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006" y="5229200"/>
            <a:ext cx="7772400" cy="1362075"/>
          </a:xfrm>
        </p:spPr>
        <p:txBody>
          <a:bodyPr/>
          <a:lstStyle/>
          <a:p>
            <a:pPr algn="ctr"/>
            <a:r>
              <a:rPr lang="ru-RU" dirty="0" smtClean="0"/>
              <a:t>ча</a:t>
            </a:r>
            <a:r>
              <a:rPr lang="ru-RU" dirty="0" smtClean="0">
                <a:solidFill>
                  <a:srgbClr val="00B050"/>
                </a:solidFill>
              </a:rPr>
              <a:t>й</a:t>
            </a:r>
            <a:r>
              <a:rPr lang="ru-RU" dirty="0" smtClean="0"/>
              <a:t>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3568" y="332656"/>
            <a:ext cx="7772400" cy="1500187"/>
          </a:xfrm>
          <a:solidFill>
            <a:schemeClr val="accent6">
              <a:lumMod val="20000"/>
              <a:lumOff val="80000"/>
            </a:schemeClr>
          </a:solidFill>
          <a:effectLst>
            <a:glow rad="228600">
              <a:schemeClr val="accent6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/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4000" b="1" dirty="0">
                <a:solidFill>
                  <a:schemeClr val="accent2">
                    <a:lumMod val="50000"/>
                  </a:schemeClr>
                </a:solidFill>
                <a:ea typeface="Calibri"/>
                <a:cs typeface="Times New Roman"/>
              </a:rPr>
              <a:t>Угадайте предметы и определите положение звука [Й] в слове.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2450" y="2204864"/>
            <a:ext cx="3461209" cy="29688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01971753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52082993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5085184"/>
            <a:ext cx="7772400" cy="1362075"/>
          </a:xfrm>
        </p:spPr>
        <p:txBody>
          <a:bodyPr/>
          <a:lstStyle/>
          <a:p>
            <a:pPr algn="ctr"/>
            <a:r>
              <a:rPr lang="ru-RU" dirty="0" smtClean="0"/>
              <a:t>йод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8293" y="116632"/>
            <a:ext cx="7772400" cy="1500187"/>
          </a:xfrm>
          <a:solidFill>
            <a:schemeClr val="accent6">
              <a:lumMod val="20000"/>
              <a:lumOff val="80000"/>
            </a:schemeClr>
          </a:solidFill>
          <a:effectLst>
            <a:glow rad="228600">
              <a:schemeClr val="accent6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/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4000" b="1" dirty="0">
                <a:solidFill>
                  <a:schemeClr val="accent2">
                    <a:lumMod val="50000"/>
                  </a:schemeClr>
                </a:solidFill>
                <a:ea typeface="Calibri"/>
                <a:cs typeface="Times New Roman"/>
              </a:rPr>
              <a:t>Угадайте предметы и определите положение звука [Й] в слове.</a:t>
            </a:r>
          </a:p>
        </p:txBody>
      </p:sp>
      <p:pic>
        <p:nvPicPr>
          <p:cNvPr id="7170" name="Picture 2" descr="F:\картинки\708_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2132856"/>
            <a:ext cx="2885306" cy="28853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01971753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52082993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1143000"/>
          </a:xfr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40000"/>
                <a:lumOff val="60000"/>
              </a:schemeClr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/>
          <a:lstStyle/>
          <a:p>
            <a:r>
              <a:rPr lang="ru-RU" b="1" i="1" dirty="0">
                <a:solidFill>
                  <a:schemeClr val="accent2">
                    <a:lumMod val="50000"/>
                  </a:schemeClr>
                </a:solidFill>
                <a:ea typeface="Calibri"/>
                <a:cs typeface="Times New Roman"/>
              </a:rPr>
              <a:t>Измените слова так, чтобы в них появился звук [Й].</a:t>
            </a:r>
            <a:endParaRPr lang="ru-RU" b="1" i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rPr lang="ru-RU" sz="4400" b="1" dirty="0">
                <a:solidFill>
                  <a:prstClr val="black"/>
                </a:solidFill>
              </a:rPr>
              <a:t>мыть -    </a:t>
            </a:r>
          </a:p>
          <a:p>
            <a:pPr marL="0" lvl="0" indent="0">
              <a:buNone/>
            </a:pPr>
            <a:r>
              <a:rPr lang="ru-RU" sz="4400" b="1" dirty="0">
                <a:solidFill>
                  <a:prstClr val="black"/>
                </a:solidFill>
              </a:rPr>
              <a:t>стая -</a:t>
            </a:r>
          </a:p>
          <a:p>
            <a:pPr marL="0" lvl="0" indent="0">
              <a:buNone/>
            </a:pPr>
            <a:r>
              <a:rPr lang="ru-RU" sz="4400" b="1" dirty="0">
                <a:solidFill>
                  <a:prstClr val="black"/>
                </a:solidFill>
              </a:rPr>
              <a:t>аллея - </a:t>
            </a:r>
          </a:p>
          <a:p>
            <a:pPr marL="0" lvl="0" indent="0">
              <a:buNone/>
            </a:pPr>
            <a:r>
              <a:rPr lang="ru-RU" sz="4400" b="1" dirty="0">
                <a:solidFill>
                  <a:prstClr val="black"/>
                </a:solidFill>
              </a:rPr>
              <a:t>скамья -</a:t>
            </a:r>
          </a:p>
          <a:p>
            <a:pPr marL="0" lvl="0" indent="0">
              <a:buNone/>
            </a:pPr>
            <a:r>
              <a:rPr lang="ru-RU" sz="4400" b="1" dirty="0">
                <a:solidFill>
                  <a:prstClr val="black"/>
                </a:solidFill>
              </a:rPr>
              <a:t>семья -</a:t>
            </a:r>
          </a:p>
          <a:p>
            <a:pPr marL="0" lvl="0" indent="0">
              <a:buNone/>
            </a:pPr>
            <a:r>
              <a:rPr lang="ru-RU" sz="4400" b="1" dirty="0">
                <a:solidFill>
                  <a:prstClr val="black"/>
                </a:solidFill>
              </a:rPr>
              <a:t>шея -</a:t>
            </a:r>
          </a:p>
        </p:txBody>
      </p:sp>
    </p:spTree>
    <p:extLst>
      <p:ext uri="{BB962C8B-B14F-4D97-AF65-F5344CB8AC3E}">
        <p14:creationId xmlns:p14="http://schemas.microsoft.com/office/powerpoint/2010/main" val="964377291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accent4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/>
          <a:lstStyle/>
          <a:p>
            <a:r>
              <a:rPr lang="ru-RU" b="1" i="1" dirty="0">
                <a:solidFill>
                  <a:schemeClr val="accent2">
                    <a:lumMod val="50000"/>
                  </a:schemeClr>
                </a:solidFill>
                <a:ea typeface="Calibri"/>
                <a:cs typeface="Times New Roman"/>
              </a:rPr>
              <a:t>Измените слова так, чтобы в них появился звук [Й].</a:t>
            </a:r>
            <a:endParaRPr lang="ru-RU" b="1" i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628800"/>
            <a:ext cx="8147248" cy="5040560"/>
          </a:xfrm>
        </p:spPr>
        <p:txBody>
          <a:bodyPr/>
          <a:lstStyle/>
          <a:p>
            <a:pPr marL="0" lvl="0" indent="0">
              <a:buNone/>
            </a:pPr>
            <a:r>
              <a:rPr lang="ru-RU" sz="4400" b="1" dirty="0" smtClean="0">
                <a:solidFill>
                  <a:prstClr val="black"/>
                </a:solidFill>
              </a:rPr>
              <a:t>        мыть     -   мо</a:t>
            </a:r>
            <a:r>
              <a:rPr lang="ru-RU" sz="4400" b="1" dirty="0" smtClean="0">
                <a:solidFill>
                  <a:srgbClr val="00B050"/>
                </a:solidFill>
              </a:rPr>
              <a:t>й</a:t>
            </a:r>
            <a:r>
              <a:rPr lang="ru-RU" sz="4400" b="1" dirty="0" smtClean="0">
                <a:solidFill>
                  <a:prstClr val="black"/>
                </a:solidFill>
              </a:rPr>
              <a:t>ка </a:t>
            </a:r>
            <a:endParaRPr lang="ru-RU" sz="4400" b="1" dirty="0">
              <a:solidFill>
                <a:prstClr val="black"/>
              </a:solidFill>
            </a:endParaRPr>
          </a:p>
          <a:p>
            <a:pPr marL="0" lvl="0" indent="0">
              <a:buNone/>
            </a:pPr>
            <a:r>
              <a:rPr lang="ru-RU" sz="4400" b="1" dirty="0" smtClean="0">
                <a:solidFill>
                  <a:prstClr val="black"/>
                </a:solidFill>
              </a:rPr>
              <a:t>        стая       -   ста</a:t>
            </a:r>
            <a:r>
              <a:rPr lang="ru-RU" sz="4400" b="1" dirty="0" smtClean="0">
                <a:solidFill>
                  <a:srgbClr val="00B050"/>
                </a:solidFill>
              </a:rPr>
              <a:t>й</a:t>
            </a:r>
            <a:r>
              <a:rPr lang="ru-RU" sz="4400" b="1" dirty="0" smtClean="0">
                <a:solidFill>
                  <a:prstClr val="black"/>
                </a:solidFill>
              </a:rPr>
              <a:t>ка</a:t>
            </a:r>
            <a:endParaRPr lang="ru-RU" sz="4400" b="1" dirty="0">
              <a:solidFill>
                <a:prstClr val="black"/>
              </a:solidFill>
            </a:endParaRPr>
          </a:p>
          <a:p>
            <a:pPr marL="0" lvl="0" indent="0">
              <a:buNone/>
            </a:pPr>
            <a:r>
              <a:rPr lang="ru-RU" sz="4400" b="1" dirty="0" smtClean="0">
                <a:solidFill>
                  <a:prstClr val="black"/>
                </a:solidFill>
              </a:rPr>
              <a:t>        аллея    -   алле</a:t>
            </a:r>
            <a:r>
              <a:rPr lang="ru-RU" sz="4400" b="1" dirty="0" smtClean="0">
                <a:solidFill>
                  <a:srgbClr val="00B050"/>
                </a:solidFill>
              </a:rPr>
              <a:t>й</a:t>
            </a:r>
            <a:r>
              <a:rPr lang="ru-RU" sz="4400" b="1" dirty="0" smtClean="0">
                <a:solidFill>
                  <a:prstClr val="black"/>
                </a:solidFill>
              </a:rPr>
              <a:t>ка</a:t>
            </a:r>
            <a:endParaRPr lang="ru-RU" sz="4400" b="1" dirty="0">
              <a:solidFill>
                <a:prstClr val="black"/>
              </a:solidFill>
            </a:endParaRPr>
          </a:p>
          <a:p>
            <a:pPr marL="0" lvl="0" indent="0">
              <a:buNone/>
            </a:pPr>
            <a:r>
              <a:rPr lang="ru-RU" sz="4400" b="1" dirty="0" smtClean="0">
                <a:solidFill>
                  <a:prstClr val="black"/>
                </a:solidFill>
              </a:rPr>
              <a:t>        скамья - скаме</a:t>
            </a:r>
            <a:r>
              <a:rPr lang="ru-RU" sz="4400" b="1" dirty="0" smtClean="0">
                <a:solidFill>
                  <a:srgbClr val="00B050"/>
                </a:solidFill>
              </a:rPr>
              <a:t>й</a:t>
            </a:r>
            <a:r>
              <a:rPr lang="ru-RU" sz="4400" b="1" dirty="0" smtClean="0">
                <a:solidFill>
                  <a:prstClr val="black"/>
                </a:solidFill>
              </a:rPr>
              <a:t>ка</a:t>
            </a:r>
            <a:endParaRPr lang="ru-RU" sz="4400" b="1" dirty="0">
              <a:solidFill>
                <a:prstClr val="black"/>
              </a:solidFill>
            </a:endParaRPr>
          </a:p>
          <a:p>
            <a:pPr marL="0" lvl="0" indent="0">
              <a:buNone/>
            </a:pPr>
            <a:r>
              <a:rPr lang="ru-RU" sz="4400" b="1" dirty="0" smtClean="0">
                <a:solidFill>
                  <a:prstClr val="black"/>
                </a:solidFill>
              </a:rPr>
              <a:t>        семья   -  семе</a:t>
            </a:r>
            <a:r>
              <a:rPr lang="ru-RU" sz="4400" b="1" dirty="0" smtClean="0">
                <a:solidFill>
                  <a:srgbClr val="00B050"/>
                </a:solidFill>
              </a:rPr>
              <a:t>й</a:t>
            </a:r>
            <a:r>
              <a:rPr lang="ru-RU" sz="4400" b="1" dirty="0" smtClean="0">
                <a:solidFill>
                  <a:prstClr val="black"/>
                </a:solidFill>
              </a:rPr>
              <a:t>ка</a:t>
            </a:r>
            <a:endParaRPr lang="ru-RU" sz="4400" b="1" dirty="0">
              <a:solidFill>
                <a:prstClr val="black"/>
              </a:solidFill>
            </a:endParaRPr>
          </a:p>
          <a:p>
            <a:pPr marL="0" lvl="0" indent="0">
              <a:buNone/>
            </a:pPr>
            <a:r>
              <a:rPr lang="ru-RU" sz="4400" b="1" dirty="0" smtClean="0">
                <a:solidFill>
                  <a:prstClr val="black"/>
                </a:solidFill>
              </a:rPr>
              <a:t>        шея       -  ше</a:t>
            </a:r>
            <a:r>
              <a:rPr lang="ru-RU" sz="4400" b="1" dirty="0" smtClean="0">
                <a:solidFill>
                  <a:srgbClr val="00B050"/>
                </a:solidFill>
              </a:rPr>
              <a:t>й</a:t>
            </a:r>
            <a:r>
              <a:rPr lang="ru-RU" sz="4400" b="1" dirty="0" smtClean="0">
                <a:solidFill>
                  <a:prstClr val="black"/>
                </a:solidFill>
              </a:rPr>
              <a:t>ка</a:t>
            </a:r>
            <a:endParaRPr lang="ru-RU" sz="4400" b="1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8628290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52082993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467544" y="260648"/>
            <a:ext cx="8352928" cy="6336704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3" name="Группа 23"/>
          <p:cNvGrpSpPr>
            <a:grpSpLocks noGrp="1"/>
          </p:cNvGrpSpPr>
          <p:nvPr/>
        </p:nvGrpSpPr>
        <p:grpSpPr bwMode="auto">
          <a:xfrm>
            <a:off x="899592" y="620688"/>
            <a:ext cx="2376264" cy="2088232"/>
            <a:chOff x="571472" y="4071942"/>
            <a:chExt cx="2865257" cy="2719167"/>
          </a:xfrm>
        </p:grpSpPr>
        <p:grpSp>
          <p:nvGrpSpPr>
            <p:cNvPr id="4" name="Группа 55"/>
            <p:cNvGrpSpPr>
              <a:grpSpLocks/>
            </p:cNvGrpSpPr>
            <p:nvPr/>
          </p:nvGrpSpPr>
          <p:grpSpPr bwMode="auto">
            <a:xfrm>
              <a:off x="571472" y="4071942"/>
              <a:ext cx="2865257" cy="2553791"/>
              <a:chOff x="428596" y="4071942"/>
              <a:chExt cx="2865257" cy="2553791"/>
            </a:xfrm>
          </p:grpSpPr>
          <p:sp>
            <p:nvSpPr>
              <p:cNvPr id="11" name="WordArt 12"/>
              <p:cNvSpPr>
                <a:spLocks noChangeArrowheads="1" noChangeShapeType="1" noTextEdit="1"/>
              </p:cNvSpPr>
              <p:nvPr/>
            </p:nvSpPr>
            <p:spPr bwMode="auto">
              <a:xfrm>
                <a:off x="1357290" y="5072074"/>
                <a:ext cx="576427" cy="1001477"/>
              </a:xfrm>
              <a:prstGeom prst="rect">
                <a:avLst/>
              </a:prstGeom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algn="ctr"/>
                <a:r>
                  <a:rPr lang="ru-RU" sz="6000" b="1" i="1" kern="10" dirty="0" err="1">
                    <a:ln w="38100">
                      <a:solidFill>
                        <a:schemeClr val="accent1"/>
                      </a:solidFill>
                      <a:round/>
                      <a:headEnd/>
                      <a:tailEnd/>
                    </a:ln>
                    <a:solidFill>
                      <a:srgbClr val="00B050"/>
                    </a:solidFill>
                    <a:latin typeface="Arial"/>
                    <a:cs typeface="Arial"/>
                  </a:rPr>
                  <a:t>й</a:t>
                </a:r>
                <a:endParaRPr lang="ru-RU" sz="6000" b="1" i="1" kern="10" dirty="0">
                  <a:ln w="38100">
                    <a:solidFill>
                      <a:schemeClr val="accent1"/>
                    </a:solidFill>
                    <a:round/>
                    <a:headEnd/>
                    <a:tailEnd/>
                  </a:ln>
                  <a:solidFill>
                    <a:srgbClr val="00B050"/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12" name="Полилиния 11"/>
              <p:cNvSpPr/>
              <p:nvPr/>
            </p:nvSpPr>
            <p:spPr>
              <a:xfrm>
                <a:off x="857547" y="4071942"/>
                <a:ext cx="1642077" cy="1284846"/>
              </a:xfrm>
              <a:custGeom>
                <a:avLst/>
                <a:gdLst>
                  <a:gd name="connsiteX0" fmla="*/ 1290145 w 1810408"/>
                  <a:gd name="connsiteY0" fmla="*/ 331076 h 1366345"/>
                  <a:gd name="connsiteX1" fmla="*/ 1211317 w 1810408"/>
                  <a:gd name="connsiteY1" fmla="*/ 126124 h 1366345"/>
                  <a:gd name="connsiteX2" fmla="*/ 1100959 w 1810408"/>
                  <a:gd name="connsiteY2" fmla="*/ 31531 h 1366345"/>
                  <a:gd name="connsiteX3" fmla="*/ 896007 w 1810408"/>
                  <a:gd name="connsiteY3" fmla="*/ 0 h 1366345"/>
                  <a:gd name="connsiteX4" fmla="*/ 738352 w 1810408"/>
                  <a:gd name="connsiteY4" fmla="*/ 31531 h 1366345"/>
                  <a:gd name="connsiteX5" fmla="*/ 612228 w 1810408"/>
                  <a:gd name="connsiteY5" fmla="*/ 126124 h 1366345"/>
                  <a:gd name="connsiteX6" fmla="*/ 517635 w 1810408"/>
                  <a:gd name="connsiteY6" fmla="*/ 331076 h 1366345"/>
                  <a:gd name="connsiteX7" fmla="*/ 454573 w 1810408"/>
                  <a:gd name="connsiteY7" fmla="*/ 583324 h 1366345"/>
                  <a:gd name="connsiteX8" fmla="*/ 296917 w 1810408"/>
                  <a:gd name="connsiteY8" fmla="*/ 819807 h 1366345"/>
                  <a:gd name="connsiteX9" fmla="*/ 44669 w 1810408"/>
                  <a:gd name="connsiteY9" fmla="*/ 1056290 h 1366345"/>
                  <a:gd name="connsiteX10" fmla="*/ 28904 w 1810408"/>
                  <a:gd name="connsiteY10" fmla="*/ 1166648 h 1366345"/>
                  <a:gd name="connsiteX11" fmla="*/ 155028 w 1810408"/>
                  <a:gd name="connsiteY11" fmla="*/ 1355835 h 1366345"/>
                  <a:gd name="connsiteX12" fmla="*/ 312683 w 1810408"/>
                  <a:gd name="connsiteY12" fmla="*/ 1103586 h 1366345"/>
                  <a:gd name="connsiteX13" fmla="*/ 596462 w 1810408"/>
                  <a:gd name="connsiteY13" fmla="*/ 945931 h 1366345"/>
                  <a:gd name="connsiteX14" fmla="*/ 959069 w 1810408"/>
                  <a:gd name="connsiteY14" fmla="*/ 914400 h 1366345"/>
                  <a:gd name="connsiteX15" fmla="*/ 1132490 w 1810408"/>
                  <a:gd name="connsiteY15" fmla="*/ 914400 h 1366345"/>
                  <a:gd name="connsiteX16" fmla="*/ 1368973 w 1810408"/>
                  <a:gd name="connsiteY16" fmla="*/ 1024759 h 1366345"/>
                  <a:gd name="connsiteX17" fmla="*/ 1573924 w 1810408"/>
                  <a:gd name="connsiteY17" fmla="*/ 1229711 h 1366345"/>
                  <a:gd name="connsiteX18" fmla="*/ 1668517 w 1810408"/>
                  <a:gd name="connsiteY18" fmla="*/ 1324304 h 1366345"/>
                  <a:gd name="connsiteX19" fmla="*/ 1778876 w 1810408"/>
                  <a:gd name="connsiteY19" fmla="*/ 1229711 h 1366345"/>
                  <a:gd name="connsiteX20" fmla="*/ 1763111 w 1810408"/>
                  <a:gd name="connsiteY20" fmla="*/ 1119352 h 1366345"/>
                  <a:gd name="connsiteX21" fmla="*/ 1495097 w 1810408"/>
                  <a:gd name="connsiteY21" fmla="*/ 788276 h 1366345"/>
                  <a:gd name="connsiteX22" fmla="*/ 1384738 w 1810408"/>
                  <a:gd name="connsiteY22" fmla="*/ 567559 h 1366345"/>
                  <a:gd name="connsiteX23" fmla="*/ 1290145 w 1810408"/>
                  <a:gd name="connsiteY23" fmla="*/ 331076 h 13663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1810408" h="1366345">
                    <a:moveTo>
                      <a:pt x="1290145" y="331076"/>
                    </a:moveTo>
                    <a:cubicBezTo>
                      <a:pt x="1261242" y="257504"/>
                      <a:pt x="1242848" y="176048"/>
                      <a:pt x="1211317" y="126124"/>
                    </a:cubicBezTo>
                    <a:cubicBezTo>
                      <a:pt x="1179786" y="76200"/>
                      <a:pt x="1153511" y="52552"/>
                      <a:pt x="1100959" y="31531"/>
                    </a:cubicBezTo>
                    <a:cubicBezTo>
                      <a:pt x="1048407" y="10510"/>
                      <a:pt x="956441" y="0"/>
                      <a:pt x="896007" y="0"/>
                    </a:cubicBezTo>
                    <a:cubicBezTo>
                      <a:pt x="835573" y="0"/>
                      <a:pt x="785648" y="10510"/>
                      <a:pt x="738352" y="31531"/>
                    </a:cubicBezTo>
                    <a:cubicBezTo>
                      <a:pt x="691056" y="52552"/>
                      <a:pt x="649014" y="76200"/>
                      <a:pt x="612228" y="126124"/>
                    </a:cubicBezTo>
                    <a:cubicBezTo>
                      <a:pt x="575442" y="176048"/>
                      <a:pt x="543911" y="254876"/>
                      <a:pt x="517635" y="331076"/>
                    </a:cubicBezTo>
                    <a:cubicBezTo>
                      <a:pt x="491359" y="407276"/>
                      <a:pt x="491359" y="501869"/>
                      <a:pt x="454573" y="583324"/>
                    </a:cubicBezTo>
                    <a:cubicBezTo>
                      <a:pt x="417787" y="664779"/>
                      <a:pt x="365234" y="740979"/>
                      <a:pt x="296917" y="819807"/>
                    </a:cubicBezTo>
                    <a:cubicBezTo>
                      <a:pt x="228600" y="898635"/>
                      <a:pt x="89338" y="998483"/>
                      <a:pt x="44669" y="1056290"/>
                    </a:cubicBezTo>
                    <a:cubicBezTo>
                      <a:pt x="0" y="1114097"/>
                      <a:pt x="10511" y="1116724"/>
                      <a:pt x="28904" y="1166648"/>
                    </a:cubicBezTo>
                    <a:cubicBezTo>
                      <a:pt x="47297" y="1216572"/>
                      <a:pt x="107732" y="1366345"/>
                      <a:pt x="155028" y="1355835"/>
                    </a:cubicBezTo>
                    <a:cubicBezTo>
                      <a:pt x="202324" y="1345325"/>
                      <a:pt x="239111" y="1171903"/>
                      <a:pt x="312683" y="1103586"/>
                    </a:cubicBezTo>
                    <a:cubicBezTo>
                      <a:pt x="386255" y="1035269"/>
                      <a:pt x="488731" y="977462"/>
                      <a:pt x="596462" y="945931"/>
                    </a:cubicBezTo>
                    <a:cubicBezTo>
                      <a:pt x="704193" y="914400"/>
                      <a:pt x="869731" y="919655"/>
                      <a:pt x="959069" y="914400"/>
                    </a:cubicBezTo>
                    <a:cubicBezTo>
                      <a:pt x="1048407" y="909145"/>
                      <a:pt x="1064173" y="896007"/>
                      <a:pt x="1132490" y="914400"/>
                    </a:cubicBezTo>
                    <a:cubicBezTo>
                      <a:pt x="1200807" y="932793"/>
                      <a:pt x="1295401" y="972207"/>
                      <a:pt x="1368973" y="1024759"/>
                    </a:cubicBezTo>
                    <a:cubicBezTo>
                      <a:pt x="1442545" y="1077311"/>
                      <a:pt x="1573924" y="1229711"/>
                      <a:pt x="1573924" y="1229711"/>
                    </a:cubicBezTo>
                    <a:cubicBezTo>
                      <a:pt x="1623848" y="1279635"/>
                      <a:pt x="1634358" y="1324304"/>
                      <a:pt x="1668517" y="1324304"/>
                    </a:cubicBezTo>
                    <a:cubicBezTo>
                      <a:pt x="1702676" y="1324304"/>
                      <a:pt x="1763110" y="1263870"/>
                      <a:pt x="1778876" y="1229711"/>
                    </a:cubicBezTo>
                    <a:cubicBezTo>
                      <a:pt x="1794642" y="1195552"/>
                      <a:pt x="1810408" y="1192925"/>
                      <a:pt x="1763111" y="1119352"/>
                    </a:cubicBezTo>
                    <a:cubicBezTo>
                      <a:pt x="1715814" y="1045779"/>
                      <a:pt x="1558159" y="880241"/>
                      <a:pt x="1495097" y="788276"/>
                    </a:cubicBezTo>
                    <a:cubicBezTo>
                      <a:pt x="1432035" y="696311"/>
                      <a:pt x="1418897" y="646386"/>
                      <a:pt x="1384738" y="567559"/>
                    </a:cubicBezTo>
                    <a:cubicBezTo>
                      <a:pt x="1350579" y="488732"/>
                      <a:pt x="1319048" y="404648"/>
                      <a:pt x="1290145" y="331076"/>
                    </a:cubicBezTo>
                    <a:close/>
                  </a:path>
                </a:pathLst>
              </a:custGeom>
              <a:solidFill>
                <a:srgbClr val="FFFF00"/>
              </a:solidFill>
              <a:ln w="38100"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13" name="Блок-схема: узел 12"/>
              <p:cNvSpPr/>
              <p:nvPr/>
            </p:nvSpPr>
            <p:spPr>
              <a:xfrm>
                <a:off x="927921" y="4929036"/>
                <a:ext cx="1451060" cy="1313469"/>
              </a:xfrm>
              <a:prstGeom prst="flowChartConnector">
                <a:avLst/>
              </a:prstGeom>
              <a:noFill/>
              <a:ln w="76200">
                <a:solidFill>
                  <a:srgbClr val="000000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n w="57150">
                    <a:solidFill>
                      <a:schemeClr val="bg1">
                        <a:lumMod val="75000"/>
                      </a:schemeClr>
                    </a:solidFill>
                  </a:ln>
                </a:endParaRPr>
              </a:p>
            </p:txBody>
          </p:sp>
          <p:sp>
            <p:nvSpPr>
              <p:cNvPr id="14" name="Полилиния 13"/>
              <p:cNvSpPr/>
              <p:nvPr/>
            </p:nvSpPr>
            <p:spPr>
              <a:xfrm>
                <a:off x="2389035" y="4816135"/>
                <a:ext cx="789203" cy="803028"/>
              </a:xfrm>
              <a:custGeom>
                <a:avLst/>
                <a:gdLst>
                  <a:gd name="connsiteX0" fmla="*/ 0 w 788276"/>
                  <a:gd name="connsiteY0" fmla="*/ 804042 h 804042"/>
                  <a:gd name="connsiteX1" fmla="*/ 409904 w 788276"/>
                  <a:gd name="connsiteY1" fmla="*/ 599090 h 804042"/>
                  <a:gd name="connsiteX2" fmla="*/ 788276 w 788276"/>
                  <a:gd name="connsiteY2" fmla="*/ 0 h 804042"/>
                  <a:gd name="connsiteX3" fmla="*/ 788276 w 788276"/>
                  <a:gd name="connsiteY3" fmla="*/ 0 h 8040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88276" h="804042">
                    <a:moveTo>
                      <a:pt x="0" y="804042"/>
                    </a:moveTo>
                    <a:cubicBezTo>
                      <a:pt x="139262" y="768569"/>
                      <a:pt x="278525" y="733097"/>
                      <a:pt x="409904" y="599090"/>
                    </a:cubicBezTo>
                    <a:cubicBezTo>
                      <a:pt x="541283" y="465083"/>
                      <a:pt x="788276" y="0"/>
                      <a:pt x="788276" y="0"/>
                    </a:cubicBezTo>
                    <a:lnTo>
                      <a:pt x="788276" y="0"/>
                    </a:lnTo>
                  </a:path>
                </a:pathLst>
              </a:custGeom>
              <a:ln w="57150">
                <a:solidFill>
                  <a:srgbClr val="0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15" name="Полилиния 14"/>
              <p:cNvSpPr/>
              <p:nvPr/>
            </p:nvSpPr>
            <p:spPr>
              <a:xfrm>
                <a:off x="571022" y="5643016"/>
                <a:ext cx="363602" cy="709210"/>
              </a:xfrm>
              <a:custGeom>
                <a:avLst/>
                <a:gdLst>
                  <a:gd name="connsiteX0" fmla="*/ 362607 w 362607"/>
                  <a:gd name="connsiteY0" fmla="*/ 0 h 709448"/>
                  <a:gd name="connsiteX1" fmla="*/ 141890 w 362607"/>
                  <a:gd name="connsiteY1" fmla="*/ 236482 h 709448"/>
                  <a:gd name="connsiteX2" fmla="*/ 0 w 362607"/>
                  <a:gd name="connsiteY2" fmla="*/ 709448 h 7094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62607" h="709448">
                    <a:moveTo>
                      <a:pt x="362607" y="0"/>
                    </a:moveTo>
                    <a:cubicBezTo>
                      <a:pt x="282466" y="59120"/>
                      <a:pt x="202325" y="118241"/>
                      <a:pt x="141890" y="236482"/>
                    </a:cubicBezTo>
                    <a:cubicBezTo>
                      <a:pt x="81456" y="354723"/>
                      <a:pt x="40728" y="532085"/>
                      <a:pt x="0" y="709448"/>
                    </a:cubicBezTo>
                  </a:path>
                </a:pathLst>
              </a:custGeom>
              <a:ln w="57150">
                <a:solidFill>
                  <a:srgbClr val="0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16" name="Полилиния 15"/>
              <p:cNvSpPr/>
              <p:nvPr/>
            </p:nvSpPr>
            <p:spPr>
              <a:xfrm>
                <a:off x="3071000" y="4642808"/>
                <a:ext cx="222853" cy="236934"/>
              </a:xfrm>
              <a:custGeom>
                <a:avLst/>
                <a:gdLst>
                  <a:gd name="connsiteX0" fmla="*/ 44669 w 331075"/>
                  <a:gd name="connsiteY0" fmla="*/ 257503 h 286406"/>
                  <a:gd name="connsiteX1" fmla="*/ 13138 w 331075"/>
                  <a:gd name="connsiteY1" fmla="*/ 36786 h 286406"/>
                  <a:gd name="connsiteX2" fmla="*/ 107731 w 331075"/>
                  <a:gd name="connsiteY2" fmla="*/ 36786 h 286406"/>
                  <a:gd name="connsiteX3" fmla="*/ 91965 w 331075"/>
                  <a:gd name="connsiteY3" fmla="*/ 147145 h 286406"/>
                  <a:gd name="connsiteX4" fmla="*/ 76200 w 331075"/>
                  <a:gd name="connsiteY4" fmla="*/ 210207 h 286406"/>
                  <a:gd name="connsiteX5" fmla="*/ 170793 w 331075"/>
                  <a:gd name="connsiteY5" fmla="*/ 84083 h 286406"/>
                  <a:gd name="connsiteX6" fmla="*/ 296917 w 331075"/>
                  <a:gd name="connsiteY6" fmla="*/ 5255 h 286406"/>
                  <a:gd name="connsiteX7" fmla="*/ 328448 w 331075"/>
                  <a:gd name="connsiteY7" fmla="*/ 99848 h 286406"/>
                  <a:gd name="connsiteX8" fmla="*/ 281152 w 331075"/>
                  <a:gd name="connsiteY8" fmla="*/ 210207 h 286406"/>
                  <a:gd name="connsiteX9" fmla="*/ 44669 w 331075"/>
                  <a:gd name="connsiteY9" fmla="*/ 257503 h 2864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331075" h="286406">
                    <a:moveTo>
                      <a:pt x="44669" y="257503"/>
                    </a:moveTo>
                    <a:cubicBezTo>
                      <a:pt x="0" y="228600"/>
                      <a:pt x="2628" y="73572"/>
                      <a:pt x="13138" y="36786"/>
                    </a:cubicBezTo>
                    <a:cubicBezTo>
                      <a:pt x="23648" y="0"/>
                      <a:pt x="94593" y="18393"/>
                      <a:pt x="107731" y="36786"/>
                    </a:cubicBezTo>
                    <a:cubicBezTo>
                      <a:pt x="120869" y="55179"/>
                      <a:pt x="97220" y="118241"/>
                      <a:pt x="91965" y="147145"/>
                    </a:cubicBezTo>
                    <a:cubicBezTo>
                      <a:pt x="86710" y="176049"/>
                      <a:pt x="63062" y="220717"/>
                      <a:pt x="76200" y="210207"/>
                    </a:cubicBezTo>
                    <a:cubicBezTo>
                      <a:pt x="89338" y="199697"/>
                      <a:pt x="134007" y="118242"/>
                      <a:pt x="170793" y="84083"/>
                    </a:cubicBezTo>
                    <a:cubicBezTo>
                      <a:pt x="207579" y="49924"/>
                      <a:pt x="270641" y="2628"/>
                      <a:pt x="296917" y="5255"/>
                    </a:cubicBezTo>
                    <a:cubicBezTo>
                      <a:pt x="323193" y="7883"/>
                      <a:pt x="331075" y="65689"/>
                      <a:pt x="328448" y="99848"/>
                    </a:cubicBezTo>
                    <a:cubicBezTo>
                      <a:pt x="325821" y="134007"/>
                      <a:pt x="325821" y="186559"/>
                      <a:pt x="281152" y="210207"/>
                    </a:cubicBezTo>
                    <a:cubicBezTo>
                      <a:pt x="236483" y="233855"/>
                      <a:pt x="89338" y="286406"/>
                      <a:pt x="44669" y="257503"/>
                    </a:cubicBezTo>
                    <a:close/>
                  </a:path>
                </a:pathLst>
              </a:custGeom>
              <a:noFill/>
              <a:ln w="38100"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17" name="Полилиния 16"/>
              <p:cNvSpPr/>
              <p:nvPr/>
            </p:nvSpPr>
            <p:spPr>
              <a:xfrm>
                <a:off x="428596" y="6286520"/>
                <a:ext cx="222051" cy="236329"/>
              </a:xfrm>
              <a:custGeom>
                <a:avLst/>
                <a:gdLst>
                  <a:gd name="connsiteX0" fmla="*/ 44669 w 331075"/>
                  <a:gd name="connsiteY0" fmla="*/ 257503 h 286406"/>
                  <a:gd name="connsiteX1" fmla="*/ 13138 w 331075"/>
                  <a:gd name="connsiteY1" fmla="*/ 36786 h 286406"/>
                  <a:gd name="connsiteX2" fmla="*/ 107731 w 331075"/>
                  <a:gd name="connsiteY2" fmla="*/ 36786 h 286406"/>
                  <a:gd name="connsiteX3" fmla="*/ 91965 w 331075"/>
                  <a:gd name="connsiteY3" fmla="*/ 147145 h 286406"/>
                  <a:gd name="connsiteX4" fmla="*/ 76200 w 331075"/>
                  <a:gd name="connsiteY4" fmla="*/ 210207 h 286406"/>
                  <a:gd name="connsiteX5" fmla="*/ 170793 w 331075"/>
                  <a:gd name="connsiteY5" fmla="*/ 84083 h 286406"/>
                  <a:gd name="connsiteX6" fmla="*/ 296917 w 331075"/>
                  <a:gd name="connsiteY6" fmla="*/ 5255 h 286406"/>
                  <a:gd name="connsiteX7" fmla="*/ 328448 w 331075"/>
                  <a:gd name="connsiteY7" fmla="*/ 99848 h 286406"/>
                  <a:gd name="connsiteX8" fmla="*/ 281152 w 331075"/>
                  <a:gd name="connsiteY8" fmla="*/ 210207 h 286406"/>
                  <a:gd name="connsiteX9" fmla="*/ 44669 w 331075"/>
                  <a:gd name="connsiteY9" fmla="*/ 257503 h 2864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331075" h="286406">
                    <a:moveTo>
                      <a:pt x="44669" y="257503"/>
                    </a:moveTo>
                    <a:cubicBezTo>
                      <a:pt x="0" y="228600"/>
                      <a:pt x="2628" y="73572"/>
                      <a:pt x="13138" y="36786"/>
                    </a:cubicBezTo>
                    <a:cubicBezTo>
                      <a:pt x="23648" y="0"/>
                      <a:pt x="94593" y="18393"/>
                      <a:pt x="107731" y="36786"/>
                    </a:cubicBezTo>
                    <a:cubicBezTo>
                      <a:pt x="120869" y="55179"/>
                      <a:pt x="97220" y="118241"/>
                      <a:pt x="91965" y="147145"/>
                    </a:cubicBezTo>
                    <a:cubicBezTo>
                      <a:pt x="86710" y="176049"/>
                      <a:pt x="63062" y="220717"/>
                      <a:pt x="76200" y="210207"/>
                    </a:cubicBezTo>
                    <a:cubicBezTo>
                      <a:pt x="89338" y="199697"/>
                      <a:pt x="134007" y="118242"/>
                      <a:pt x="170793" y="84083"/>
                    </a:cubicBezTo>
                    <a:cubicBezTo>
                      <a:pt x="207579" y="49924"/>
                      <a:pt x="270641" y="2628"/>
                      <a:pt x="296917" y="5255"/>
                    </a:cubicBezTo>
                    <a:cubicBezTo>
                      <a:pt x="323193" y="7883"/>
                      <a:pt x="331075" y="65689"/>
                      <a:pt x="328448" y="99848"/>
                    </a:cubicBezTo>
                    <a:cubicBezTo>
                      <a:pt x="325821" y="134007"/>
                      <a:pt x="325821" y="186559"/>
                      <a:pt x="281152" y="210207"/>
                    </a:cubicBezTo>
                    <a:cubicBezTo>
                      <a:pt x="236483" y="233855"/>
                      <a:pt x="89338" y="286406"/>
                      <a:pt x="44669" y="257503"/>
                    </a:cubicBezTo>
                    <a:close/>
                  </a:path>
                </a:pathLst>
              </a:custGeom>
              <a:noFill/>
              <a:ln w="38100">
                <a:solidFill>
                  <a:srgbClr val="000000"/>
                </a:solidFill>
              </a:ln>
              <a:scene3d>
                <a:camera prst="orthographicFront">
                  <a:rot lat="0" lon="0" rev="11399999"/>
                </a:camera>
                <a:lightRig rig="threePt" dir="t"/>
              </a:scene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18" name="Полилиния 17"/>
              <p:cNvSpPr/>
              <p:nvPr/>
            </p:nvSpPr>
            <p:spPr>
              <a:xfrm>
                <a:off x="1061969" y="6218653"/>
                <a:ext cx="341820" cy="407080"/>
              </a:xfrm>
              <a:custGeom>
                <a:avLst/>
                <a:gdLst>
                  <a:gd name="connsiteX0" fmla="*/ 270642 w 341587"/>
                  <a:gd name="connsiteY0" fmla="*/ 0 h 407276"/>
                  <a:gd name="connsiteX1" fmla="*/ 302173 w 341587"/>
                  <a:gd name="connsiteY1" fmla="*/ 346842 h 407276"/>
                  <a:gd name="connsiteX2" fmla="*/ 34159 w 341587"/>
                  <a:gd name="connsiteY2" fmla="*/ 362607 h 407276"/>
                  <a:gd name="connsiteX3" fmla="*/ 97221 w 341587"/>
                  <a:gd name="connsiteY3" fmla="*/ 268014 h 407276"/>
                  <a:gd name="connsiteX4" fmla="*/ 286407 w 341587"/>
                  <a:gd name="connsiteY4" fmla="*/ 299545 h 407276"/>
                  <a:gd name="connsiteX5" fmla="*/ 333704 w 341587"/>
                  <a:gd name="connsiteY5" fmla="*/ 315311 h 407276"/>
                  <a:gd name="connsiteX6" fmla="*/ 302173 w 341587"/>
                  <a:gd name="connsiteY6" fmla="*/ 299545 h 4072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41587" h="407276">
                    <a:moveTo>
                      <a:pt x="270642" y="0"/>
                    </a:moveTo>
                    <a:cubicBezTo>
                      <a:pt x="306114" y="143204"/>
                      <a:pt x="341587" y="286408"/>
                      <a:pt x="302173" y="346842"/>
                    </a:cubicBezTo>
                    <a:cubicBezTo>
                      <a:pt x="262759" y="407276"/>
                      <a:pt x="68318" y="375745"/>
                      <a:pt x="34159" y="362607"/>
                    </a:cubicBezTo>
                    <a:cubicBezTo>
                      <a:pt x="0" y="349469"/>
                      <a:pt x="55180" y="278524"/>
                      <a:pt x="97221" y="268014"/>
                    </a:cubicBezTo>
                    <a:cubicBezTo>
                      <a:pt x="139262" y="257504"/>
                      <a:pt x="246993" y="291662"/>
                      <a:pt x="286407" y="299545"/>
                    </a:cubicBezTo>
                    <a:cubicBezTo>
                      <a:pt x="325821" y="307428"/>
                      <a:pt x="331076" y="315311"/>
                      <a:pt x="333704" y="315311"/>
                    </a:cubicBezTo>
                    <a:cubicBezTo>
                      <a:pt x="336332" y="315311"/>
                      <a:pt x="319252" y="307428"/>
                      <a:pt x="302173" y="299545"/>
                    </a:cubicBezTo>
                  </a:path>
                </a:pathLst>
              </a:custGeom>
              <a:solidFill>
                <a:srgbClr val="00CC00"/>
              </a:solidFill>
              <a:ln w="57150">
                <a:solidFill>
                  <a:srgbClr val="0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19" name="Полилиния 18"/>
              <p:cNvSpPr/>
              <p:nvPr/>
            </p:nvSpPr>
            <p:spPr>
              <a:xfrm>
                <a:off x="1785918" y="6215082"/>
                <a:ext cx="341587" cy="407276"/>
              </a:xfrm>
              <a:custGeom>
                <a:avLst/>
                <a:gdLst>
                  <a:gd name="connsiteX0" fmla="*/ 270642 w 341587"/>
                  <a:gd name="connsiteY0" fmla="*/ 0 h 407276"/>
                  <a:gd name="connsiteX1" fmla="*/ 302173 w 341587"/>
                  <a:gd name="connsiteY1" fmla="*/ 346842 h 407276"/>
                  <a:gd name="connsiteX2" fmla="*/ 34159 w 341587"/>
                  <a:gd name="connsiteY2" fmla="*/ 362607 h 407276"/>
                  <a:gd name="connsiteX3" fmla="*/ 97221 w 341587"/>
                  <a:gd name="connsiteY3" fmla="*/ 268014 h 407276"/>
                  <a:gd name="connsiteX4" fmla="*/ 286407 w 341587"/>
                  <a:gd name="connsiteY4" fmla="*/ 299545 h 407276"/>
                  <a:gd name="connsiteX5" fmla="*/ 333704 w 341587"/>
                  <a:gd name="connsiteY5" fmla="*/ 315311 h 407276"/>
                  <a:gd name="connsiteX6" fmla="*/ 302173 w 341587"/>
                  <a:gd name="connsiteY6" fmla="*/ 299545 h 4072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41587" h="407276">
                    <a:moveTo>
                      <a:pt x="270642" y="0"/>
                    </a:moveTo>
                    <a:cubicBezTo>
                      <a:pt x="306114" y="143204"/>
                      <a:pt x="341587" y="286408"/>
                      <a:pt x="302173" y="346842"/>
                    </a:cubicBezTo>
                    <a:cubicBezTo>
                      <a:pt x="262759" y="407276"/>
                      <a:pt x="68318" y="375745"/>
                      <a:pt x="34159" y="362607"/>
                    </a:cubicBezTo>
                    <a:cubicBezTo>
                      <a:pt x="0" y="349469"/>
                      <a:pt x="55180" y="278524"/>
                      <a:pt x="97221" y="268014"/>
                    </a:cubicBezTo>
                    <a:cubicBezTo>
                      <a:pt x="139262" y="257504"/>
                      <a:pt x="246993" y="291662"/>
                      <a:pt x="286407" y="299545"/>
                    </a:cubicBezTo>
                    <a:cubicBezTo>
                      <a:pt x="325821" y="307428"/>
                      <a:pt x="331076" y="315311"/>
                      <a:pt x="333704" y="315311"/>
                    </a:cubicBezTo>
                    <a:cubicBezTo>
                      <a:pt x="336332" y="315311"/>
                      <a:pt x="319252" y="307428"/>
                      <a:pt x="302173" y="299545"/>
                    </a:cubicBezTo>
                  </a:path>
                </a:pathLst>
              </a:custGeom>
              <a:solidFill>
                <a:srgbClr val="00CC00"/>
              </a:solidFill>
              <a:ln w="57150">
                <a:solidFill>
                  <a:srgbClr val="000000"/>
                </a:solidFill>
              </a:ln>
              <a:scene3d>
                <a:camera prst="orthographicFront">
                  <a:rot lat="0" lon="10200000" rev="0"/>
                </a:camera>
                <a:lightRig rig="threePt" dir="t"/>
              </a:scene3d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</p:grpSp>
        <p:sp>
          <p:nvSpPr>
            <p:cNvPr id="9" name="Хорда 8"/>
            <p:cNvSpPr/>
            <p:nvPr/>
          </p:nvSpPr>
          <p:spPr>
            <a:xfrm rot="6614313">
              <a:off x="1096925" y="6260803"/>
              <a:ext cx="380048" cy="623319"/>
            </a:xfrm>
            <a:prstGeom prst="chord">
              <a:avLst/>
            </a:prstGeom>
            <a:solidFill>
              <a:srgbClr val="00B050"/>
            </a:solidFill>
            <a:ln>
              <a:solidFill>
                <a:srgbClr val="92D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0" name="Хорда 9"/>
            <p:cNvSpPr/>
            <p:nvPr/>
          </p:nvSpPr>
          <p:spPr>
            <a:xfrm rot="4561332" flipV="1">
              <a:off x="1989620" y="6273951"/>
              <a:ext cx="427753" cy="606563"/>
            </a:xfrm>
            <a:prstGeom prst="chord">
              <a:avLst>
                <a:gd name="adj1" fmla="val 3748785"/>
                <a:gd name="adj2" fmla="val 16200000"/>
              </a:avLst>
            </a:prstGeom>
            <a:solidFill>
              <a:srgbClr val="00B050"/>
            </a:solidFill>
            <a:ln>
              <a:solidFill>
                <a:srgbClr val="92D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sp>
        <p:nvSpPr>
          <p:cNvPr id="20" name="AutoShape 16"/>
          <p:cNvSpPr>
            <a:spLocks noChangeArrowheads="1"/>
          </p:cNvSpPr>
          <p:nvPr/>
        </p:nvSpPr>
        <p:spPr bwMode="auto">
          <a:xfrm>
            <a:off x="3786188" y="260648"/>
            <a:ext cx="4242196" cy="2232248"/>
          </a:xfrm>
          <a:prstGeom prst="cloudCallout">
            <a:avLst>
              <a:gd name="adj1" fmla="val -77981"/>
              <a:gd name="adj2" fmla="val 3532"/>
            </a:avLst>
          </a:prstGeom>
          <a:solidFill>
            <a:srgbClr val="00FF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3200" dirty="0">
              <a:solidFill>
                <a:schemeClr val="bg1"/>
              </a:solidFill>
              <a:latin typeface="+mn-lt"/>
            </a:endParaRPr>
          </a:p>
        </p:txBody>
      </p:sp>
      <p:grpSp>
        <p:nvGrpSpPr>
          <p:cNvPr id="6" name="Группа 37"/>
          <p:cNvGrpSpPr>
            <a:grpSpLocks/>
          </p:cNvGrpSpPr>
          <p:nvPr/>
        </p:nvGrpSpPr>
        <p:grpSpPr bwMode="auto">
          <a:xfrm>
            <a:off x="5004048" y="4005064"/>
            <a:ext cx="3672408" cy="2633861"/>
            <a:chOff x="5000628" y="4572008"/>
            <a:chExt cx="2579505" cy="2066611"/>
          </a:xfrm>
        </p:grpSpPr>
        <p:grpSp>
          <p:nvGrpSpPr>
            <p:cNvPr id="7" name="Группа 51"/>
            <p:cNvGrpSpPr>
              <a:grpSpLocks/>
            </p:cNvGrpSpPr>
            <p:nvPr/>
          </p:nvGrpSpPr>
          <p:grpSpPr bwMode="auto">
            <a:xfrm>
              <a:off x="5000628" y="4572008"/>
              <a:ext cx="2579505" cy="2066611"/>
              <a:chOff x="2000232" y="4214818"/>
              <a:chExt cx="2579505" cy="2066611"/>
            </a:xfrm>
          </p:grpSpPr>
          <p:grpSp>
            <p:nvGrpSpPr>
              <p:cNvPr id="8" name="Группа 42"/>
              <p:cNvGrpSpPr>
                <a:grpSpLocks/>
              </p:cNvGrpSpPr>
              <p:nvPr/>
            </p:nvGrpSpPr>
            <p:grpSpPr bwMode="auto">
              <a:xfrm>
                <a:off x="2000232" y="4214818"/>
                <a:ext cx="2579505" cy="1907885"/>
                <a:chOff x="2928926" y="4500570"/>
                <a:chExt cx="2579505" cy="1907885"/>
              </a:xfrm>
            </p:grpSpPr>
            <p:sp>
              <p:nvSpPr>
                <p:cNvPr id="27" name="Блок-схема: узел 26"/>
                <p:cNvSpPr/>
                <p:nvPr/>
              </p:nvSpPr>
              <p:spPr>
                <a:xfrm>
                  <a:off x="3500386" y="4714850"/>
                  <a:ext cx="1449285" cy="1314250"/>
                </a:xfrm>
                <a:prstGeom prst="flowChartConnector">
                  <a:avLst/>
                </a:prstGeom>
                <a:noFill/>
                <a:ln w="76200">
                  <a:solidFill>
                    <a:srgbClr val="000000"/>
                  </a:solidFill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>
                    <a:ln w="57150">
                      <a:solidFill>
                        <a:schemeClr val="bg1">
                          <a:lumMod val="75000"/>
                        </a:schemeClr>
                      </a:solidFill>
                    </a:ln>
                  </a:endParaRPr>
                </a:p>
              </p:txBody>
            </p:sp>
            <p:sp>
              <p:nvSpPr>
                <p:cNvPr id="28" name="Полилиния 27"/>
                <p:cNvSpPr/>
                <p:nvPr/>
              </p:nvSpPr>
              <p:spPr>
                <a:xfrm>
                  <a:off x="2928926" y="4500570"/>
                  <a:ext cx="222051" cy="236329"/>
                </a:xfrm>
                <a:custGeom>
                  <a:avLst/>
                  <a:gdLst>
                    <a:gd name="connsiteX0" fmla="*/ 44669 w 331075"/>
                    <a:gd name="connsiteY0" fmla="*/ 257503 h 286406"/>
                    <a:gd name="connsiteX1" fmla="*/ 13138 w 331075"/>
                    <a:gd name="connsiteY1" fmla="*/ 36786 h 286406"/>
                    <a:gd name="connsiteX2" fmla="*/ 107731 w 331075"/>
                    <a:gd name="connsiteY2" fmla="*/ 36786 h 286406"/>
                    <a:gd name="connsiteX3" fmla="*/ 91965 w 331075"/>
                    <a:gd name="connsiteY3" fmla="*/ 147145 h 286406"/>
                    <a:gd name="connsiteX4" fmla="*/ 76200 w 331075"/>
                    <a:gd name="connsiteY4" fmla="*/ 210207 h 286406"/>
                    <a:gd name="connsiteX5" fmla="*/ 170793 w 331075"/>
                    <a:gd name="connsiteY5" fmla="*/ 84083 h 286406"/>
                    <a:gd name="connsiteX6" fmla="*/ 296917 w 331075"/>
                    <a:gd name="connsiteY6" fmla="*/ 5255 h 286406"/>
                    <a:gd name="connsiteX7" fmla="*/ 328448 w 331075"/>
                    <a:gd name="connsiteY7" fmla="*/ 99848 h 286406"/>
                    <a:gd name="connsiteX8" fmla="*/ 281152 w 331075"/>
                    <a:gd name="connsiteY8" fmla="*/ 210207 h 286406"/>
                    <a:gd name="connsiteX9" fmla="*/ 44669 w 331075"/>
                    <a:gd name="connsiteY9" fmla="*/ 257503 h 2864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331075" h="286406">
                      <a:moveTo>
                        <a:pt x="44669" y="257503"/>
                      </a:moveTo>
                      <a:cubicBezTo>
                        <a:pt x="0" y="228600"/>
                        <a:pt x="2628" y="73572"/>
                        <a:pt x="13138" y="36786"/>
                      </a:cubicBezTo>
                      <a:cubicBezTo>
                        <a:pt x="23648" y="0"/>
                        <a:pt x="94593" y="18393"/>
                        <a:pt x="107731" y="36786"/>
                      </a:cubicBezTo>
                      <a:cubicBezTo>
                        <a:pt x="120869" y="55179"/>
                        <a:pt x="97220" y="118241"/>
                        <a:pt x="91965" y="147145"/>
                      </a:cubicBezTo>
                      <a:cubicBezTo>
                        <a:pt x="86710" y="176049"/>
                        <a:pt x="63062" y="220717"/>
                        <a:pt x="76200" y="210207"/>
                      </a:cubicBezTo>
                      <a:cubicBezTo>
                        <a:pt x="89338" y="199697"/>
                        <a:pt x="134007" y="118242"/>
                        <a:pt x="170793" y="84083"/>
                      </a:cubicBezTo>
                      <a:cubicBezTo>
                        <a:pt x="207579" y="49924"/>
                        <a:pt x="270641" y="2628"/>
                        <a:pt x="296917" y="5255"/>
                      </a:cubicBezTo>
                      <a:cubicBezTo>
                        <a:pt x="323193" y="7883"/>
                        <a:pt x="331075" y="65689"/>
                        <a:pt x="328448" y="99848"/>
                      </a:cubicBezTo>
                      <a:cubicBezTo>
                        <a:pt x="325821" y="134007"/>
                        <a:pt x="325821" y="186559"/>
                        <a:pt x="281152" y="210207"/>
                      </a:cubicBezTo>
                      <a:cubicBezTo>
                        <a:pt x="236483" y="233855"/>
                        <a:pt x="89338" y="286406"/>
                        <a:pt x="44669" y="257503"/>
                      </a:cubicBezTo>
                      <a:close/>
                    </a:path>
                  </a:pathLst>
                </a:custGeom>
                <a:noFill/>
                <a:ln w="38100">
                  <a:solidFill>
                    <a:srgbClr val="000000"/>
                  </a:solidFill>
                </a:ln>
                <a:scene3d>
                  <a:camera prst="orthographicFront">
                    <a:rot lat="0" lon="9900000" rev="0"/>
                  </a:camera>
                  <a:lightRig rig="threePt" dir="t"/>
                </a:scene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  <p:sp>
              <p:nvSpPr>
                <p:cNvPr id="29" name="Полилиния 28"/>
                <p:cNvSpPr/>
                <p:nvPr/>
              </p:nvSpPr>
              <p:spPr>
                <a:xfrm>
                  <a:off x="5286380" y="6000768"/>
                  <a:ext cx="222051" cy="236329"/>
                </a:xfrm>
                <a:custGeom>
                  <a:avLst/>
                  <a:gdLst>
                    <a:gd name="connsiteX0" fmla="*/ 44669 w 331075"/>
                    <a:gd name="connsiteY0" fmla="*/ 257503 h 286406"/>
                    <a:gd name="connsiteX1" fmla="*/ 13138 w 331075"/>
                    <a:gd name="connsiteY1" fmla="*/ 36786 h 286406"/>
                    <a:gd name="connsiteX2" fmla="*/ 107731 w 331075"/>
                    <a:gd name="connsiteY2" fmla="*/ 36786 h 286406"/>
                    <a:gd name="connsiteX3" fmla="*/ 91965 w 331075"/>
                    <a:gd name="connsiteY3" fmla="*/ 147145 h 286406"/>
                    <a:gd name="connsiteX4" fmla="*/ 76200 w 331075"/>
                    <a:gd name="connsiteY4" fmla="*/ 210207 h 286406"/>
                    <a:gd name="connsiteX5" fmla="*/ 170793 w 331075"/>
                    <a:gd name="connsiteY5" fmla="*/ 84083 h 286406"/>
                    <a:gd name="connsiteX6" fmla="*/ 296917 w 331075"/>
                    <a:gd name="connsiteY6" fmla="*/ 5255 h 286406"/>
                    <a:gd name="connsiteX7" fmla="*/ 328448 w 331075"/>
                    <a:gd name="connsiteY7" fmla="*/ 99848 h 286406"/>
                    <a:gd name="connsiteX8" fmla="*/ 281152 w 331075"/>
                    <a:gd name="connsiteY8" fmla="*/ 210207 h 286406"/>
                    <a:gd name="connsiteX9" fmla="*/ 44669 w 331075"/>
                    <a:gd name="connsiteY9" fmla="*/ 257503 h 2864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331075" h="286406">
                      <a:moveTo>
                        <a:pt x="44669" y="257503"/>
                      </a:moveTo>
                      <a:cubicBezTo>
                        <a:pt x="0" y="228600"/>
                        <a:pt x="2628" y="73572"/>
                        <a:pt x="13138" y="36786"/>
                      </a:cubicBezTo>
                      <a:cubicBezTo>
                        <a:pt x="23648" y="0"/>
                        <a:pt x="94593" y="18393"/>
                        <a:pt x="107731" y="36786"/>
                      </a:cubicBezTo>
                      <a:cubicBezTo>
                        <a:pt x="120869" y="55179"/>
                        <a:pt x="97220" y="118241"/>
                        <a:pt x="91965" y="147145"/>
                      </a:cubicBezTo>
                      <a:cubicBezTo>
                        <a:pt x="86710" y="176049"/>
                        <a:pt x="63062" y="220717"/>
                        <a:pt x="76200" y="210207"/>
                      </a:cubicBezTo>
                      <a:cubicBezTo>
                        <a:pt x="89338" y="199697"/>
                        <a:pt x="134007" y="118242"/>
                        <a:pt x="170793" y="84083"/>
                      </a:cubicBezTo>
                      <a:cubicBezTo>
                        <a:pt x="207579" y="49924"/>
                        <a:pt x="270641" y="2628"/>
                        <a:pt x="296917" y="5255"/>
                      </a:cubicBezTo>
                      <a:cubicBezTo>
                        <a:pt x="323193" y="7883"/>
                        <a:pt x="331075" y="65689"/>
                        <a:pt x="328448" y="99848"/>
                      </a:cubicBezTo>
                      <a:cubicBezTo>
                        <a:pt x="325821" y="134007"/>
                        <a:pt x="325821" y="186559"/>
                        <a:pt x="281152" y="210207"/>
                      </a:cubicBezTo>
                      <a:cubicBezTo>
                        <a:pt x="236483" y="233855"/>
                        <a:pt x="89338" y="286406"/>
                        <a:pt x="44669" y="257503"/>
                      </a:cubicBezTo>
                      <a:close/>
                    </a:path>
                  </a:pathLst>
                </a:custGeom>
                <a:noFill/>
                <a:ln w="38100">
                  <a:solidFill>
                    <a:srgbClr val="000000"/>
                  </a:solidFill>
                </a:ln>
                <a:scene3d>
                  <a:camera prst="orthographicFront">
                    <a:rot lat="204291" lon="11983164" rev="10235520"/>
                  </a:camera>
                  <a:lightRig rig="threePt" dir="t"/>
                </a:scene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  <p:sp>
              <p:nvSpPr>
                <p:cNvPr id="30" name="Полилиния 29"/>
                <p:cNvSpPr/>
                <p:nvPr/>
              </p:nvSpPr>
              <p:spPr>
                <a:xfrm>
                  <a:off x="3714683" y="6000530"/>
                  <a:ext cx="341289" cy="407925"/>
                </a:xfrm>
                <a:custGeom>
                  <a:avLst/>
                  <a:gdLst>
                    <a:gd name="connsiteX0" fmla="*/ 270642 w 341587"/>
                    <a:gd name="connsiteY0" fmla="*/ 0 h 407276"/>
                    <a:gd name="connsiteX1" fmla="*/ 302173 w 341587"/>
                    <a:gd name="connsiteY1" fmla="*/ 346842 h 407276"/>
                    <a:gd name="connsiteX2" fmla="*/ 34159 w 341587"/>
                    <a:gd name="connsiteY2" fmla="*/ 362607 h 407276"/>
                    <a:gd name="connsiteX3" fmla="*/ 97221 w 341587"/>
                    <a:gd name="connsiteY3" fmla="*/ 268014 h 407276"/>
                    <a:gd name="connsiteX4" fmla="*/ 286407 w 341587"/>
                    <a:gd name="connsiteY4" fmla="*/ 299545 h 407276"/>
                    <a:gd name="connsiteX5" fmla="*/ 333704 w 341587"/>
                    <a:gd name="connsiteY5" fmla="*/ 315311 h 407276"/>
                    <a:gd name="connsiteX6" fmla="*/ 302173 w 341587"/>
                    <a:gd name="connsiteY6" fmla="*/ 299545 h 40727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41587" h="407276">
                      <a:moveTo>
                        <a:pt x="270642" y="0"/>
                      </a:moveTo>
                      <a:cubicBezTo>
                        <a:pt x="306114" y="143204"/>
                        <a:pt x="341587" y="286408"/>
                        <a:pt x="302173" y="346842"/>
                      </a:cubicBezTo>
                      <a:cubicBezTo>
                        <a:pt x="262759" y="407276"/>
                        <a:pt x="68318" y="375745"/>
                        <a:pt x="34159" y="362607"/>
                      </a:cubicBezTo>
                      <a:cubicBezTo>
                        <a:pt x="0" y="349469"/>
                        <a:pt x="55180" y="278524"/>
                        <a:pt x="97221" y="268014"/>
                      </a:cubicBezTo>
                      <a:cubicBezTo>
                        <a:pt x="139262" y="257504"/>
                        <a:pt x="246993" y="291662"/>
                        <a:pt x="286407" y="299545"/>
                      </a:cubicBezTo>
                      <a:cubicBezTo>
                        <a:pt x="325821" y="307428"/>
                        <a:pt x="331076" y="315311"/>
                        <a:pt x="333704" y="315311"/>
                      </a:cubicBezTo>
                      <a:cubicBezTo>
                        <a:pt x="336332" y="315311"/>
                        <a:pt x="319252" y="307428"/>
                        <a:pt x="302173" y="299545"/>
                      </a:cubicBezTo>
                    </a:path>
                  </a:pathLst>
                </a:custGeom>
                <a:solidFill>
                  <a:srgbClr val="FF0000"/>
                </a:solidFill>
                <a:ln w="57150">
                  <a:solidFill>
                    <a:srgbClr val="00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  <p:sp>
              <p:nvSpPr>
                <p:cNvPr id="31" name="Полилиния 30"/>
                <p:cNvSpPr/>
                <p:nvPr/>
              </p:nvSpPr>
              <p:spPr>
                <a:xfrm>
                  <a:off x="4357686" y="6000768"/>
                  <a:ext cx="341587" cy="407276"/>
                </a:xfrm>
                <a:custGeom>
                  <a:avLst/>
                  <a:gdLst>
                    <a:gd name="connsiteX0" fmla="*/ 270642 w 341587"/>
                    <a:gd name="connsiteY0" fmla="*/ 0 h 407276"/>
                    <a:gd name="connsiteX1" fmla="*/ 302173 w 341587"/>
                    <a:gd name="connsiteY1" fmla="*/ 346842 h 407276"/>
                    <a:gd name="connsiteX2" fmla="*/ 34159 w 341587"/>
                    <a:gd name="connsiteY2" fmla="*/ 362607 h 407276"/>
                    <a:gd name="connsiteX3" fmla="*/ 97221 w 341587"/>
                    <a:gd name="connsiteY3" fmla="*/ 268014 h 407276"/>
                    <a:gd name="connsiteX4" fmla="*/ 286407 w 341587"/>
                    <a:gd name="connsiteY4" fmla="*/ 299545 h 407276"/>
                    <a:gd name="connsiteX5" fmla="*/ 333704 w 341587"/>
                    <a:gd name="connsiteY5" fmla="*/ 315311 h 407276"/>
                    <a:gd name="connsiteX6" fmla="*/ 302173 w 341587"/>
                    <a:gd name="connsiteY6" fmla="*/ 299545 h 40727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41587" h="407276">
                      <a:moveTo>
                        <a:pt x="270642" y="0"/>
                      </a:moveTo>
                      <a:cubicBezTo>
                        <a:pt x="306114" y="143204"/>
                        <a:pt x="341587" y="286408"/>
                        <a:pt x="302173" y="346842"/>
                      </a:cubicBezTo>
                      <a:cubicBezTo>
                        <a:pt x="262759" y="407276"/>
                        <a:pt x="68318" y="375745"/>
                        <a:pt x="34159" y="362607"/>
                      </a:cubicBezTo>
                      <a:cubicBezTo>
                        <a:pt x="0" y="349469"/>
                        <a:pt x="55180" y="278524"/>
                        <a:pt x="97221" y="268014"/>
                      </a:cubicBezTo>
                      <a:cubicBezTo>
                        <a:pt x="139262" y="257504"/>
                        <a:pt x="246993" y="291662"/>
                        <a:pt x="286407" y="299545"/>
                      </a:cubicBezTo>
                      <a:cubicBezTo>
                        <a:pt x="325821" y="307428"/>
                        <a:pt x="331076" y="315311"/>
                        <a:pt x="333704" y="315311"/>
                      </a:cubicBezTo>
                      <a:cubicBezTo>
                        <a:pt x="336332" y="315311"/>
                        <a:pt x="319252" y="307428"/>
                        <a:pt x="302173" y="299545"/>
                      </a:cubicBezTo>
                    </a:path>
                  </a:pathLst>
                </a:custGeom>
                <a:solidFill>
                  <a:srgbClr val="FF0000"/>
                </a:solidFill>
                <a:ln w="57150">
                  <a:solidFill>
                    <a:srgbClr val="000000"/>
                  </a:solidFill>
                </a:ln>
                <a:scene3d>
                  <a:camera prst="orthographicFront">
                    <a:rot lat="0" lon="10200000" rev="0"/>
                  </a:camera>
                  <a:lightRig rig="threePt" dir="t"/>
                </a:scene3d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  <p:sp>
              <p:nvSpPr>
                <p:cNvPr id="32" name="Полилиния 31"/>
                <p:cNvSpPr/>
                <p:nvPr/>
              </p:nvSpPr>
              <p:spPr>
                <a:xfrm>
                  <a:off x="3071791" y="4643423"/>
                  <a:ext cx="409546" cy="852358"/>
                </a:xfrm>
                <a:custGeom>
                  <a:avLst/>
                  <a:gdLst>
                    <a:gd name="connsiteX0" fmla="*/ 409904 w 409904"/>
                    <a:gd name="connsiteY0" fmla="*/ 851338 h 851338"/>
                    <a:gd name="connsiteX1" fmla="*/ 110359 w 409904"/>
                    <a:gd name="connsiteY1" fmla="*/ 646386 h 851338"/>
                    <a:gd name="connsiteX2" fmla="*/ 0 w 409904"/>
                    <a:gd name="connsiteY2" fmla="*/ 0 h 851338"/>
                    <a:gd name="connsiteX3" fmla="*/ 0 w 409904"/>
                    <a:gd name="connsiteY3" fmla="*/ 0 h 8513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409904" h="851338">
                      <a:moveTo>
                        <a:pt x="409904" y="851338"/>
                      </a:moveTo>
                      <a:cubicBezTo>
                        <a:pt x="294290" y="819807"/>
                        <a:pt x="178676" y="788276"/>
                        <a:pt x="110359" y="646386"/>
                      </a:cubicBezTo>
                      <a:cubicBezTo>
                        <a:pt x="42042" y="504496"/>
                        <a:pt x="0" y="0"/>
                        <a:pt x="0" y="0"/>
                      </a:cubicBezTo>
                      <a:lnTo>
                        <a:pt x="0" y="0"/>
                      </a:lnTo>
                    </a:path>
                  </a:pathLst>
                </a:custGeom>
                <a:ln w="57150">
                  <a:solidFill>
                    <a:srgbClr val="00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  <p:sp>
              <p:nvSpPr>
                <p:cNvPr id="33" name="Полилиния 32"/>
                <p:cNvSpPr/>
                <p:nvPr/>
              </p:nvSpPr>
              <p:spPr>
                <a:xfrm>
                  <a:off x="4949670" y="5338643"/>
                  <a:ext cx="404784" cy="684109"/>
                </a:xfrm>
                <a:custGeom>
                  <a:avLst/>
                  <a:gdLst>
                    <a:gd name="connsiteX0" fmla="*/ 0 w 404649"/>
                    <a:gd name="connsiteY0" fmla="*/ 36786 h 683173"/>
                    <a:gd name="connsiteX1" fmla="*/ 220718 w 404649"/>
                    <a:gd name="connsiteY1" fmla="*/ 84083 h 683173"/>
                    <a:gd name="connsiteX2" fmla="*/ 378373 w 404649"/>
                    <a:gd name="connsiteY2" fmla="*/ 541283 h 683173"/>
                    <a:gd name="connsiteX3" fmla="*/ 378373 w 404649"/>
                    <a:gd name="connsiteY3" fmla="*/ 683173 h 68317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404649" h="683173">
                      <a:moveTo>
                        <a:pt x="0" y="36786"/>
                      </a:moveTo>
                      <a:cubicBezTo>
                        <a:pt x="78828" y="18393"/>
                        <a:pt x="157656" y="0"/>
                        <a:pt x="220718" y="84083"/>
                      </a:cubicBezTo>
                      <a:cubicBezTo>
                        <a:pt x="283780" y="168166"/>
                        <a:pt x="352097" y="441435"/>
                        <a:pt x="378373" y="541283"/>
                      </a:cubicBezTo>
                      <a:cubicBezTo>
                        <a:pt x="404649" y="641131"/>
                        <a:pt x="391511" y="662152"/>
                        <a:pt x="378373" y="683173"/>
                      </a:cubicBezTo>
                    </a:path>
                  </a:pathLst>
                </a:custGeom>
                <a:ln w="57150">
                  <a:solidFill>
                    <a:srgbClr val="00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</p:grpSp>
          <p:sp>
            <p:nvSpPr>
              <p:cNvPr id="25" name="Хорда 24"/>
              <p:cNvSpPr/>
              <p:nvPr/>
            </p:nvSpPr>
            <p:spPr>
              <a:xfrm rot="4561332" flipV="1">
                <a:off x="3489219" y="5763958"/>
                <a:ext cx="428560" cy="606382"/>
              </a:xfrm>
              <a:prstGeom prst="chord">
                <a:avLst>
                  <a:gd name="adj1" fmla="val 3748785"/>
                  <a:gd name="adj2" fmla="val 16200000"/>
                </a:avLst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26" name="Хорда 25"/>
              <p:cNvSpPr/>
              <p:nvPr/>
            </p:nvSpPr>
            <p:spPr>
              <a:xfrm rot="6614313">
                <a:off x="2668538" y="5760783"/>
                <a:ext cx="379354" cy="623843"/>
              </a:xfrm>
              <a:prstGeom prst="chord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</p:grpSp>
        <p:sp>
          <p:nvSpPr>
            <p:cNvPr id="23" name="WordArt 12"/>
            <p:cNvSpPr>
              <a:spLocks noChangeArrowheads="1" noChangeShapeType="1" noTextEdit="1"/>
            </p:cNvSpPr>
            <p:nvPr/>
          </p:nvSpPr>
          <p:spPr bwMode="auto">
            <a:xfrm>
              <a:off x="6000760" y="5143512"/>
              <a:ext cx="576427" cy="787163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ru-RU" sz="6000" b="1" i="1" kern="10" dirty="0">
                  <a:ln w="38100">
                    <a:solidFill>
                      <a:srgbClr val="CC0000"/>
                    </a:solidFill>
                    <a:round/>
                    <a:headEnd/>
                    <a:tailEnd/>
                  </a:ln>
                  <a:solidFill>
                    <a:srgbClr val="CC0000"/>
                  </a:solidFill>
                  <a:latin typeface="Arial"/>
                  <a:cs typeface="Arial"/>
                </a:rPr>
                <a:t>и</a:t>
              </a:r>
            </a:p>
          </p:txBody>
        </p:sp>
      </p:grpSp>
      <p:sp>
        <p:nvSpPr>
          <p:cNvPr id="34" name="AutoShape 17"/>
          <p:cNvSpPr>
            <a:spLocks noChangeArrowheads="1"/>
          </p:cNvSpPr>
          <p:nvPr/>
        </p:nvSpPr>
        <p:spPr bwMode="auto">
          <a:xfrm>
            <a:off x="1619672" y="4077072"/>
            <a:ext cx="3672408" cy="2160240"/>
          </a:xfrm>
          <a:prstGeom prst="cloudCallout">
            <a:avLst>
              <a:gd name="adj1" fmla="val 73995"/>
              <a:gd name="adj2" fmla="val 21792"/>
            </a:avLst>
          </a:prstGeom>
          <a:solidFill>
            <a:srgbClr val="FF99FF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dirty="0">
              <a:solidFill>
                <a:srgbClr val="00339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 Black" pitchFamily="34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1259632" y="2852936"/>
            <a:ext cx="273630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0" b="1" dirty="0" smtClean="0">
                <a:solidFill>
                  <a:srgbClr val="00B050"/>
                </a:solidFill>
              </a:rPr>
              <a:t>Й </a:t>
            </a:r>
            <a:r>
              <a:rPr lang="ru-RU" sz="6000" b="1" dirty="0" err="1" smtClean="0">
                <a:solidFill>
                  <a:srgbClr val="00B050"/>
                </a:solidFill>
              </a:rPr>
              <a:t>й</a:t>
            </a:r>
            <a:r>
              <a:rPr lang="ru-RU" sz="6000" b="1" dirty="0" smtClean="0"/>
              <a:t> </a:t>
            </a:r>
            <a:endParaRPr lang="ru-RU" sz="6000" b="1" dirty="0"/>
          </a:p>
        </p:txBody>
      </p:sp>
      <p:sp>
        <p:nvSpPr>
          <p:cNvPr id="37" name="TextBox 36"/>
          <p:cNvSpPr txBox="1"/>
          <p:nvPr/>
        </p:nvSpPr>
        <p:spPr>
          <a:xfrm>
            <a:off x="6156176" y="2852936"/>
            <a:ext cx="136815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b="1" dirty="0" smtClean="0">
                <a:solidFill>
                  <a:srgbClr val="FF0000"/>
                </a:solidFill>
              </a:rPr>
              <a:t>И </a:t>
            </a:r>
            <a:r>
              <a:rPr lang="ru-RU" sz="5400" b="1" dirty="0" err="1" smtClean="0">
                <a:solidFill>
                  <a:srgbClr val="FF0000"/>
                </a:solidFill>
              </a:rPr>
              <a:t>и</a:t>
            </a:r>
            <a:r>
              <a:rPr lang="ru-RU" sz="5400" b="1" dirty="0" smtClean="0">
                <a:solidFill>
                  <a:srgbClr val="FF0000"/>
                </a:solidFill>
              </a:rPr>
              <a:t> </a:t>
            </a:r>
            <a:endParaRPr lang="ru-RU" sz="5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3593832"/>
      </p:ext>
    </p:extLst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  <p:bldP spid="36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481261" y="192415"/>
            <a:ext cx="8352928" cy="6336704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3" name="Группа 23"/>
          <p:cNvGrpSpPr>
            <a:grpSpLocks noGrp="1"/>
          </p:cNvGrpSpPr>
          <p:nvPr/>
        </p:nvGrpSpPr>
        <p:grpSpPr bwMode="auto">
          <a:xfrm>
            <a:off x="899592" y="620688"/>
            <a:ext cx="2376264" cy="2088232"/>
            <a:chOff x="571472" y="4071942"/>
            <a:chExt cx="2865257" cy="2719167"/>
          </a:xfrm>
        </p:grpSpPr>
        <p:grpSp>
          <p:nvGrpSpPr>
            <p:cNvPr id="4" name="Группа 55"/>
            <p:cNvGrpSpPr>
              <a:grpSpLocks/>
            </p:cNvGrpSpPr>
            <p:nvPr/>
          </p:nvGrpSpPr>
          <p:grpSpPr bwMode="auto">
            <a:xfrm>
              <a:off x="571472" y="4071942"/>
              <a:ext cx="2865257" cy="2553791"/>
              <a:chOff x="428596" y="4071942"/>
              <a:chExt cx="2865257" cy="2553791"/>
            </a:xfrm>
          </p:grpSpPr>
          <p:sp>
            <p:nvSpPr>
              <p:cNvPr id="11" name="WordArt 12"/>
              <p:cNvSpPr>
                <a:spLocks noChangeArrowheads="1" noChangeShapeType="1" noTextEdit="1"/>
              </p:cNvSpPr>
              <p:nvPr/>
            </p:nvSpPr>
            <p:spPr bwMode="auto">
              <a:xfrm>
                <a:off x="1357290" y="5072074"/>
                <a:ext cx="576427" cy="1001477"/>
              </a:xfrm>
              <a:prstGeom prst="rect">
                <a:avLst/>
              </a:prstGeom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algn="ctr"/>
                <a:r>
                  <a:rPr lang="ru-RU" sz="6000" b="1" i="1" kern="10" dirty="0">
                    <a:ln w="38100">
                      <a:solidFill>
                        <a:schemeClr val="accent1"/>
                      </a:solidFill>
                      <a:round/>
                      <a:headEnd/>
                      <a:tailEnd/>
                    </a:ln>
                    <a:solidFill>
                      <a:srgbClr val="00B050"/>
                    </a:solidFill>
                    <a:latin typeface="Arial"/>
                    <a:cs typeface="Arial"/>
                  </a:rPr>
                  <a:t>й</a:t>
                </a:r>
              </a:p>
            </p:txBody>
          </p:sp>
          <p:sp>
            <p:nvSpPr>
              <p:cNvPr id="12" name="Полилиния 11"/>
              <p:cNvSpPr/>
              <p:nvPr/>
            </p:nvSpPr>
            <p:spPr>
              <a:xfrm>
                <a:off x="857547" y="4071942"/>
                <a:ext cx="1642077" cy="1284846"/>
              </a:xfrm>
              <a:custGeom>
                <a:avLst/>
                <a:gdLst>
                  <a:gd name="connsiteX0" fmla="*/ 1290145 w 1810408"/>
                  <a:gd name="connsiteY0" fmla="*/ 331076 h 1366345"/>
                  <a:gd name="connsiteX1" fmla="*/ 1211317 w 1810408"/>
                  <a:gd name="connsiteY1" fmla="*/ 126124 h 1366345"/>
                  <a:gd name="connsiteX2" fmla="*/ 1100959 w 1810408"/>
                  <a:gd name="connsiteY2" fmla="*/ 31531 h 1366345"/>
                  <a:gd name="connsiteX3" fmla="*/ 896007 w 1810408"/>
                  <a:gd name="connsiteY3" fmla="*/ 0 h 1366345"/>
                  <a:gd name="connsiteX4" fmla="*/ 738352 w 1810408"/>
                  <a:gd name="connsiteY4" fmla="*/ 31531 h 1366345"/>
                  <a:gd name="connsiteX5" fmla="*/ 612228 w 1810408"/>
                  <a:gd name="connsiteY5" fmla="*/ 126124 h 1366345"/>
                  <a:gd name="connsiteX6" fmla="*/ 517635 w 1810408"/>
                  <a:gd name="connsiteY6" fmla="*/ 331076 h 1366345"/>
                  <a:gd name="connsiteX7" fmla="*/ 454573 w 1810408"/>
                  <a:gd name="connsiteY7" fmla="*/ 583324 h 1366345"/>
                  <a:gd name="connsiteX8" fmla="*/ 296917 w 1810408"/>
                  <a:gd name="connsiteY8" fmla="*/ 819807 h 1366345"/>
                  <a:gd name="connsiteX9" fmla="*/ 44669 w 1810408"/>
                  <a:gd name="connsiteY9" fmla="*/ 1056290 h 1366345"/>
                  <a:gd name="connsiteX10" fmla="*/ 28904 w 1810408"/>
                  <a:gd name="connsiteY10" fmla="*/ 1166648 h 1366345"/>
                  <a:gd name="connsiteX11" fmla="*/ 155028 w 1810408"/>
                  <a:gd name="connsiteY11" fmla="*/ 1355835 h 1366345"/>
                  <a:gd name="connsiteX12" fmla="*/ 312683 w 1810408"/>
                  <a:gd name="connsiteY12" fmla="*/ 1103586 h 1366345"/>
                  <a:gd name="connsiteX13" fmla="*/ 596462 w 1810408"/>
                  <a:gd name="connsiteY13" fmla="*/ 945931 h 1366345"/>
                  <a:gd name="connsiteX14" fmla="*/ 959069 w 1810408"/>
                  <a:gd name="connsiteY14" fmla="*/ 914400 h 1366345"/>
                  <a:gd name="connsiteX15" fmla="*/ 1132490 w 1810408"/>
                  <a:gd name="connsiteY15" fmla="*/ 914400 h 1366345"/>
                  <a:gd name="connsiteX16" fmla="*/ 1368973 w 1810408"/>
                  <a:gd name="connsiteY16" fmla="*/ 1024759 h 1366345"/>
                  <a:gd name="connsiteX17" fmla="*/ 1573924 w 1810408"/>
                  <a:gd name="connsiteY17" fmla="*/ 1229711 h 1366345"/>
                  <a:gd name="connsiteX18" fmla="*/ 1668517 w 1810408"/>
                  <a:gd name="connsiteY18" fmla="*/ 1324304 h 1366345"/>
                  <a:gd name="connsiteX19" fmla="*/ 1778876 w 1810408"/>
                  <a:gd name="connsiteY19" fmla="*/ 1229711 h 1366345"/>
                  <a:gd name="connsiteX20" fmla="*/ 1763111 w 1810408"/>
                  <a:gd name="connsiteY20" fmla="*/ 1119352 h 1366345"/>
                  <a:gd name="connsiteX21" fmla="*/ 1495097 w 1810408"/>
                  <a:gd name="connsiteY21" fmla="*/ 788276 h 1366345"/>
                  <a:gd name="connsiteX22" fmla="*/ 1384738 w 1810408"/>
                  <a:gd name="connsiteY22" fmla="*/ 567559 h 1366345"/>
                  <a:gd name="connsiteX23" fmla="*/ 1290145 w 1810408"/>
                  <a:gd name="connsiteY23" fmla="*/ 331076 h 13663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1810408" h="1366345">
                    <a:moveTo>
                      <a:pt x="1290145" y="331076"/>
                    </a:moveTo>
                    <a:cubicBezTo>
                      <a:pt x="1261242" y="257504"/>
                      <a:pt x="1242848" y="176048"/>
                      <a:pt x="1211317" y="126124"/>
                    </a:cubicBezTo>
                    <a:cubicBezTo>
                      <a:pt x="1179786" y="76200"/>
                      <a:pt x="1153511" y="52552"/>
                      <a:pt x="1100959" y="31531"/>
                    </a:cubicBezTo>
                    <a:cubicBezTo>
                      <a:pt x="1048407" y="10510"/>
                      <a:pt x="956441" y="0"/>
                      <a:pt x="896007" y="0"/>
                    </a:cubicBezTo>
                    <a:cubicBezTo>
                      <a:pt x="835573" y="0"/>
                      <a:pt x="785648" y="10510"/>
                      <a:pt x="738352" y="31531"/>
                    </a:cubicBezTo>
                    <a:cubicBezTo>
                      <a:pt x="691056" y="52552"/>
                      <a:pt x="649014" y="76200"/>
                      <a:pt x="612228" y="126124"/>
                    </a:cubicBezTo>
                    <a:cubicBezTo>
                      <a:pt x="575442" y="176048"/>
                      <a:pt x="543911" y="254876"/>
                      <a:pt x="517635" y="331076"/>
                    </a:cubicBezTo>
                    <a:cubicBezTo>
                      <a:pt x="491359" y="407276"/>
                      <a:pt x="491359" y="501869"/>
                      <a:pt x="454573" y="583324"/>
                    </a:cubicBezTo>
                    <a:cubicBezTo>
                      <a:pt x="417787" y="664779"/>
                      <a:pt x="365234" y="740979"/>
                      <a:pt x="296917" y="819807"/>
                    </a:cubicBezTo>
                    <a:cubicBezTo>
                      <a:pt x="228600" y="898635"/>
                      <a:pt x="89338" y="998483"/>
                      <a:pt x="44669" y="1056290"/>
                    </a:cubicBezTo>
                    <a:cubicBezTo>
                      <a:pt x="0" y="1114097"/>
                      <a:pt x="10511" y="1116724"/>
                      <a:pt x="28904" y="1166648"/>
                    </a:cubicBezTo>
                    <a:cubicBezTo>
                      <a:pt x="47297" y="1216572"/>
                      <a:pt x="107732" y="1366345"/>
                      <a:pt x="155028" y="1355835"/>
                    </a:cubicBezTo>
                    <a:cubicBezTo>
                      <a:pt x="202324" y="1345325"/>
                      <a:pt x="239111" y="1171903"/>
                      <a:pt x="312683" y="1103586"/>
                    </a:cubicBezTo>
                    <a:cubicBezTo>
                      <a:pt x="386255" y="1035269"/>
                      <a:pt x="488731" y="977462"/>
                      <a:pt x="596462" y="945931"/>
                    </a:cubicBezTo>
                    <a:cubicBezTo>
                      <a:pt x="704193" y="914400"/>
                      <a:pt x="869731" y="919655"/>
                      <a:pt x="959069" y="914400"/>
                    </a:cubicBezTo>
                    <a:cubicBezTo>
                      <a:pt x="1048407" y="909145"/>
                      <a:pt x="1064173" y="896007"/>
                      <a:pt x="1132490" y="914400"/>
                    </a:cubicBezTo>
                    <a:cubicBezTo>
                      <a:pt x="1200807" y="932793"/>
                      <a:pt x="1295401" y="972207"/>
                      <a:pt x="1368973" y="1024759"/>
                    </a:cubicBezTo>
                    <a:cubicBezTo>
                      <a:pt x="1442545" y="1077311"/>
                      <a:pt x="1573924" y="1229711"/>
                      <a:pt x="1573924" y="1229711"/>
                    </a:cubicBezTo>
                    <a:cubicBezTo>
                      <a:pt x="1623848" y="1279635"/>
                      <a:pt x="1634358" y="1324304"/>
                      <a:pt x="1668517" y="1324304"/>
                    </a:cubicBezTo>
                    <a:cubicBezTo>
                      <a:pt x="1702676" y="1324304"/>
                      <a:pt x="1763110" y="1263870"/>
                      <a:pt x="1778876" y="1229711"/>
                    </a:cubicBezTo>
                    <a:cubicBezTo>
                      <a:pt x="1794642" y="1195552"/>
                      <a:pt x="1810408" y="1192925"/>
                      <a:pt x="1763111" y="1119352"/>
                    </a:cubicBezTo>
                    <a:cubicBezTo>
                      <a:pt x="1715814" y="1045779"/>
                      <a:pt x="1558159" y="880241"/>
                      <a:pt x="1495097" y="788276"/>
                    </a:cubicBezTo>
                    <a:cubicBezTo>
                      <a:pt x="1432035" y="696311"/>
                      <a:pt x="1418897" y="646386"/>
                      <a:pt x="1384738" y="567559"/>
                    </a:cubicBezTo>
                    <a:cubicBezTo>
                      <a:pt x="1350579" y="488732"/>
                      <a:pt x="1319048" y="404648"/>
                      <a:pt x="1290145" y="331076"/>
                    </a:cubicBezTo>
                    <a:close/>
                  </a:path>
                </a:pathLst>
              </a:custGeom>
              <a:solidFill>
                <a:srgbClr val="FFFF00"/>
              </a:solidFill>
              <a:ln w="38100"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13" name="Блок-схема: узел 12"/>
              <p:cNvSpPr/>
              <p:nvPr/>
            </p:nvSpPr>
            <p:spPr>
              <a:xfrm>
                <a:off x="927921" y="4929036"/>
                <a:ext cx="1451060" cy="1313469"/>
              </a:xfrm>
              <a:prstGeom prst="flowChartConnector">
                <a:avLst/>
              </a:prstGeom>
              <a:noFill/>
              <a:ln w="76200">
                <a:solidFill>
                  <a:srgbClr val="000000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n w="57150">
                    <a:solidFill>
                      <a:schemeClr val="bg1">
                        <a:lumMod val="75000"/>
                      </a:schemeClr>
                    </a:solidFill>
                  </a:ln>
                </a:endParaRPr>
              </a:p>
            </p:txBody>
          </p:sp>
          <p:sp>
            <p:nvSpPr>
              <p:cNvPr id="14" name="Полилиния 13"/>
              <p:cNvSpPr/>
              <p:nvPr/>
            </p:nvSpPr>
            <p:spPr>
              <a:xfrm>
                <a:off x="2389035" y="4816135"/>
                <a:ext cx="789203" cy="803028"/>
              </a:xfrm>
              <a:custGeom>
                <a:avLst/>
                <a:gdLst>
                  <a:gd name="connsiteX0" fmla="*/ 0 w 788276"/>
                  <a:gd name="connsiteY0" fmla="*/ 804042 h 804042"/>
                  <a:gd name="connsiteX1" fmla="*/ 409904 w 788276"/>
                  <a:gd name="connsiteY1" fmla="*/ 599090 h 804042"/>
                  <a:gd name="connsiteX2" fmla="*/ 788276 w 788276"/>
                  <a:gd name="connsiteY2" fmla="*/ 0 h 804042"/>
                  <a:gd name="connsiteX3" fmla="*/ 788276 w 788276"/>
                  <a:gd name="connsiteY3" fmla="*/ 0 h 8040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88276" h="804042">
                    <a:moveTo>
                      <a:pt x="0" y="804042"/>
                    </a:moveTo>
                    <a:cubicBezTo>
                      <a:pt x="139262" y="768569"/>
                      <a:pt x="278525" y="733097"/>
                      <a:pt x="409904" y="599090"/>
                    </a:cubicBezTo>
                    <a:cubicBezTo>
                      <a:pt x="541283" y="465083"/>
                      <a:pt x="788276" y="0"/>
                      <a:pt x="788276" y="0"/>
                    </a:cubicBezTo>
                    <a:lnTo>
                      <a:pt x="788276" y="0"/>
                    </a:lnTo>
                  </a:path>
                </a:pathLst>
              </a:custGeom>
              <a:ln w="57150">
                <a:solidFill>
                  <a:srgbClr val="0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15" name="Полилиния 14"/>
              <p:cNvSpPr/>
              <p:nvPr/>
            </p:nvSpPr>
            <p:spPr>
              <a:xfrm>
                <a:off x="571022" y="5643016"/>
                <a:ext cx="363602" cy="709210"/>
              </a:xfrm>
              <a:custGeom>
                <a:avLst/>
                <a:gdLst>
                  <a:gd name="connsiteX0" fmla="*/ 362607 w 362607"/>
                  <a:gd name="connsiteY0" fmla="*/ 0 h 709448"/>
                  <a:gd name="connsiteX1" fmla="*/ 141890 w 362607"/>
                  <a:gd name="connsiteY1" fmla="*/ 236482 h 709448"/>
                  <a:gd name="connsiteX2" fmla="*/ 0 w 362607"/>
                  <a:gd name="connsiteY2" fmla="*/ 709448 h 7094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62607" h="709448">
                    <a:moveTo>
                      <a:pt x="362607" y="0"/>
                    </a:moveTo>
                    <a:cubicBezTo>
                      <a:pt x="282466" y="59120"/>
                      <a:pt x="202325" y="118241"/>
                      <a:pt x="141890" y="236482"/>
                    </a:cubicBezTo>
                    <a:cubicBezTo>
                      <a:pt x="81456" y="354723"/>
                      <a:pt x="40728" y="532085"/>
                      <a:pt x="0" y="709448"/>
                    </a:cubicBezTo>
                  </a:path>
                </a:pathLst>
              </a:custGeom>
              <a:ln w="57150">
                <a:solidFill>
                  <a:srgbClr val="0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16" name="Полилиния 15"/>
              <p:cNvSpPr/>
              <p:nvPr/>
            </p:nvSpPr>
            <p:spPr>
              <a:xfrm>
                <a:off x="3071000" y="4642808"/>
                <a:ext cx="222853" cy="236934"/>
              </a:xfrm>
              <a:custGeom>
                <a:avLst/>
                <a:gdLst>
                  <a:gd name="connsiteX0" fmla="*/ 44669 w 331075"/>
                  <a:gd name="connsiteY0" fmla="*/ 257503 h 286406"/>
                  <a:gd name="connsiteX1" fmla="*/ 13138 w 331075"/>
                  <a:gd name="connsiteY1" fmla="*/ 36786 h 286406"/>
                  <a:gd name="connsiteX2" fmla="*/ 107731 w 331075"/>
                  <a:gd name="connsiteY2" fmla="*/ 36786 h 286406"/>
                  <a:gd name="connsiteX3" fmla="*/ 91965 w 331075"/>
                  <a:gd name="connsiteY3" fmla="*/ 147145 h 286406"/>
                  <a:gd name="connsiteX4" fmla="*/ 76200 w 331075"/>
                  <a:gd name="connsiteY4" fmla="*/ 210207 h 286406"/>
                  <a:gd name="connsiteX5" fmla="*/ 170793 w 331075"/>
                  <a:gd name="connsiteY5" fmla="*/ 84083 h 286406"/>
                  <a:gd name="connsiteX6" fmla="*/ 296917 w 331075"/>
                  <a:gd name="connsiteY6" fmla="*/ 5255 h 286406"/>
                  <a:gd name="connsiteX7" fmla="*/ 328448 w 331075"/>
                  <a:gd name="connsiteY7" fmla="*/ 99848 h 286406"/>
                  <a:gd name="connsiteX8" fmla="*/ 281152 w 331075"/>
                  <a:gd name="connsiteY8" fmla="*/ 210207 h 286406"/>
                  <a:gd name="connsiteX9" fmla="*/ 44669 w 331075"/>
                  <a:gd name="connsiteY9" fmla="*/ 257503 h 2864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331075" h="286406">
                    <a:moveTo>
                      <a:pt x="44669" y="257503"/>
                    </a:moveTo>
                    <a:cubicBezTo>
                      <a:pt x="0" y="228600"/>
                      <a:pt x="2628" y="73572"/>
                      <a:pt x="13138" y="36786"/>
                    </a:cubicBezTo>
                    <a:cubicBezTo>
                      <a:pt x="23648" y="0"/>
                      <a:pt x="94593" y="18393"/>
                      <a:pt x="107731" y="36786"/>
                    </a:cubicBezTo>
                    <a:cubicBezTo>
                      <a:pt x="120869" y="55179"/>
                      <a:pt x="97220" y="118241"/>
                      <a:pt x="91965" y="147145"/>
                    </a:cubicBezTo>
                    <a:cubicBezTo>
                      <a:pt x="86710" y="176049"/>
                      <a:pt x="63062" y="220717"/>
                      <a:pt x="76200" y="210207"/>
                    </a:cubicBezTo>
                    <a:cubicBezTo>
                      <a:pt x="89338" y="199697"/>
                      <a:pt x="134007" y="118242"/>
                      <a:pt x="170793" y="84083"/>
                    </a:cubicBezTo>
                    <a:cubicBezTo>
                      <a:pt x="207579" y="49924"/>
                      <a:pt x="270641" y="2628"/>
                      <a:pt x="296917" y="5255"/>
                    </a:cubicBezTo>
                    <a:cubicBezTo>
                      <a:pt x="323193" y="7883"/>
                      <a:pt x="331075" y="65689"/>
                      <a:pt x="328448" y="99848"/>
                    </a:cubicBezTo>
                    <a:cubicBezTo>
                      <a:pt x="325821" y="134007"/>
                      <a:pt x="325821" y="186559"/>
                      <a:pt x="281152" y="210207"/>
                    </a:cubicBezTo>
                    <a:cubicBezTo>
                      <a:pt x="236483" y="233855"/>
                      <a:pt x="89338" y="286406"/>
                      <a:pt x="44669" y="257503"/>
                    </a:cubicBezTo>
                    <a:close/>
                  </a:path>
                </a:pathLst>
              </a:custGeom>
              <a:noFill/>
              <a:ln w="38100"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17" name="Полилиния 16"/>
              <p:cNvSpPr/>
              <p:nvPr/>
            </p:nvSpPr>
            <p:spPr>
              <a:xfrm>
                <a:off x="428596" y="6286520"/>
                <a:ext cx="222051" cy="236329"/>
              </a:xfrm>
              <a:custGeom>
                <a:avLst/>
                <a:gdLst>
                  <a:gd name="connsiteX0" fmla="*/ 44669 w 331075"/>
                  <a:gd name="connsiteY0" fmla="*/ 257503 h 286406"/>
                  <a:gd name="connsiteX1" fmla="*/ 13138 w 331075"/>
                  <a:gd name="connsiteY1" fmla="*/ 36786 h 286406"/>
                  <a:gd name="connsiteX2" fmla="*/ 107731 w 331075"/>
                  <a:gd name="connsiteY2" fmla="*/ 36786 h 286406"/>
                  <a:gd name="connsiteX3" fmla="*/ 91965 w 331075"/>
                  <a:gd name="connsiteY3" fmla="*/ 147145 h 286406"/>
                  <a:gd name="connsiteX4" fmla="*/ 76200 w 331075"/>
                  <a:gd name="connsiteY4" fmla="*/ 210207 h 286406"/>
                  <a:gd name="connsiteX5" fmla="*/ 170793 w 331075"/>
                  <a:gd name="connsiteY5" fmla="*/ 84083 h 286406"/>
                  <a:gd name="connsiteX6" fmla="*/ 296917 w 331075"/>
                  <a:gd name="connsiteY6" fmla="*/ 5255 h 286406"/>
                  <a:gd name="connsiteX7" fmla="*/ 328448 w 331075"/>
                  <a:gd name="connsiteY7" fmla="*/ 99848 h 286406"/>
                  <a:gd name="connsiteX8" fmla="*/ 281152 w 331075"/>
                  <a:gd name="connsiteY8" fmla="*/ 210207 h 286406"/>
                  <a:gd name="connsiteX9" fmla="*/ 44669 w 331075"/>
                  <a:gd name="connsiteY9" fmla="*/ 257503 h 2864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331075" h="286406">
                    <a:moveTo>
                      <a:pt x="44669" y="257503"/>
                    </a:moveTo>
                    <a:cubicBezTo>
                      <a:pt x="0" y="228600"/>
                      <a:pt x="2628" y="73572"/>
                      <a:pt x="13138" y="36786"/>
                    </a:cubicBezTo>
                    <a:cubicBezTo>
                      <a:pt x="23648" y="0"/>
                      <a:pt x="94593" y="18393"/>
                      <a:pt x="107731" y="36786"/>
                    </a:cubicBezTo>
                    <a:cubicBezTo>
                      <a:pt x="120869" y="55179"/>
                      <a:pt x="97220" y="118241"/>
                      <a:pt x="91965" y="147145"/>
                    </a:cubicBezTo>
                    <a:cubicBezTo>
                      <a:pt x="86710" y="176049"/>
                      <a:pt x="63062" y="220717"/>
                      <a:pt x="76200" y="210207"/>
                    </a:cubicBezTo>
                    <a:cubicBezTo>
                      <a:pt x="89338" y="199697"/>
                      <a:pt x="134007" y="118242"/>
                      <a:pt x="170793" y="84083"/>
                    </a:cubicBezTo>
                    <a:cubicBezTo>
                      <a:pt x="207579" y="49924"/>
                      <a:pt x="270641" y="2628"/>
                      <a:pt x="296917" y="5255"/>
                    </a:cubicBezTo>
                    <a:cubicBezTo>
                      <a:pt x="323193" y="7883"/>
                      <a:pt x="331075" y="65689"/>
                      <a:pt x="328448" y="99848"/>
                    </a:cubicBezTo>
                    <a:cubicBezTo>
                      <a:pt x="325821" y="134007"/>
                      <a:pt x="325821" y="186559"/>
                      <a:pt x="281152" y="210207"/>
                    </a:cubicBezTo>
                    <a:cubicBezTo>
                      <a:pt x="236483" y="233855"/>
                      <a:pt x="89338" y="286406"/>
                      <a:pt x="44669" y="257503"/>
                    </a:cubicBezTo>
                    <a:close/>
                  </a:path>
                </a:pathLst>
              </a:custGeom>
              <a:noFill/>
              <a:ln w="38100">
                <a:solidFill>
                  <a:srgbClr val="000000"/>
                </a:solidFill>
              </a:ln>
              <a:scene3d>
                <a:camera prst="orthographicFront">
                  <a:rot lat="0" lon="0" rev="11399999"/>
                </a:camera>
                <a:lightRig rig="threePt" dir="t"/>
              </a:scene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18" name="Полилиния 17"/>
              <p:cNvSpPr/>
              <p:nvPr/>
            </p:nvSpPr>
            <p:spPr>
              <a:xfrm>
                <a:off x="1061969" y="6218653"/>
                <a:ext cx="341820" cy="407080"/>
              </a:xfrm>
              <a:custGeom>
                <a:avLst/>
                <a:gdLst>
                  <a:gd name="connsiteX0" fmla="*/ 270642 w 341587"/>
                  <a:gd name="connsiteY0" fmla="*/ 0 h 407276"/>
                  <a:gd name="connsiteX1" fmla="*/ 302173 w 341587"/>
                  <a:gd name="connsiteY1" fmla="*/ 346842 h 407276"/>
                  <a:gd name="connsiteX2" fmla="*/ 34159 w 341587"/>
                  <a:gd name="connsiteY2" fmla="*/ 362607 h 407276"/>
                  <a:gd name="connsiteX3" fmla="*/ 97221 w 341587"/>
                  <a:gd name="connsiteY3" fmla="*/ 268014 h 407276"/>
                  <a:gd name="connsiteX4" fmla="*/ 286407 w 341587"/>
                  <a:gd name="connsiteY4" fmla="*/ 299545 h 407276"/>
                  <a:gd name="connsiteX5" fmla="*/ 333704 w 341587"/>
                  <a:gd name="connsiteY5" fmla="*/ 315311 h 407276"/>
                  <a:gd name="connsiteX6" fmla="*/ 302173 w 341587"/>
                  <a:gd name="connsiteY6" fmla="*/ 299545 h 4072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41587" h="407276">
                    <a:moveTo>
                      <a:pt x="270642" y="0"/>
                    </a:moveTo>
                    <a:cubicBezTo>
                      <a:pt x="306114" y="143204"/>
                      <a:pt x="341587" y="286408"/>
                      <a:pt x="302173" y="346842"/>
                    </a:cubicBezTo>
                    <a:cubicBezTo>
                      <a:pt x="262759" y="407276"/>
                      <a:pt x="68318" y="375745"/>
                      <a:pt x="34159" y="362607"/>
                    </a:cubicBezTo>
                    <a:cubicBezTo>
                      <a:pt x="0" y="349469"/>
                      <a:pt x="55180" y="278524"/>
                      <a:pt x="97221" y="268014"/>
                    </a:cubicBezTo>
                    <a:cubicBezTo>
                      <a:pt x="139262" y="257504"/>
                      <a:pt x="246993" y="291662"/>
                      <a:pt x="286407" y="299545"/>
                    </a:cubicBezTo>
                    <a:cubicBezTo>
                      <a:pt x="325821" y="307428"/>
                      <a:pt x="331076" y="315311"/>
                      <a:pt x="333704" y="315311"/>
                    </a:cubicBezTo>
                    <a:cubicBezTo>
                      <a:pt x="336332" y="315311"/>
                      <a:pt x="319252" y="307428"/>
                      <a:pt x="302173" y="299545"/>
                    </a:cubicBezTo>
                  </a:path>
                </a:pathLst>
              </a:custGeom>
              <a:solidFill>
                <a:srgbClr val="00CC00"/>
              </a:solidFill>
              <a:ln w="57150">
                <a:solidFill>
                  <a:srgbClr val="0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19" name="Полилиния 18"/>
              <p:cNvSpPr/>
              <p:nvPr/>
            </p:nvSpPr>
            <p:spPr>
              <a:xfrm>
                <a:off x="1785918" y="6215082"/>
                <a:ext cx="341587" cy="407276"/>
              </a:xfrm>
              <a:custGeom>
                <a:avLst/>
                <a:gdLst>
                  <a:gd name="connsiteX0" fmla="*/ 270642 w 341587"/>
                  <a:gd name="connsiteY0" fmla="*/ 0 h 407276"/>
                  <a:gd name="connsiteX1" fmla="*/ 302173 w 341587"/>
                  <a:gd name="connsiteY1" fmla="*/ 346842 h 407276"/>
                  <a:gd name="connsiteX2" fmla="*/ 34159 w 341587"/>
                  <a:gd name="connsiteY2" fmla="*/ 362607 h 407276"/>
                  <a:gd name="connsiteX3" fmla="*/ 97221 w 341587"/>
                  <a:gd name="connsiteY3" fmla="*/ 268014 h 407276"/>
                  <a:gd name="connsiteX4" fmla="*/ 286407 w 341587"/>
                  <a:gd name="connsiteY4" fmla="*/ 299545 h 407276"/>
                  <a:gd name="connsiteX5" fmla="*/ 333704 w 341587"/>
                  <a:gd name="connsiteY5" fmla="*/ 315311 h 407276"/>
                  <a:gd name="connsiteX6" fmla="*/ 302173 w 341587"/>
                  <a:gd name="connsiteY6" fmla="*/ 299545 h 4072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41587" h="407276">
                    <a:moveTo>
                      <a:pt x="270642" y="0"/>
                    </a:moveTo>
                    <a:cubicBezTo>
                      <a:pt x="306114" y="143204"/>
                      <a:pt x="341587" y="286408"/>
                      <a:pt x="302173" y="346842"/>
                    </a:cubicBezTo>
                    <a:cubicBezTo>
                      <a:pt x="262759" y="407276"/>
                      <a:pt x="68318" y="375745"/>
                      <a:pt x="34159" y="362607"/>
                    </a:cubicBezTo>
                    <a:cubicBezTo>
                      <a:pt x="0" y="349469"/>
                      <a:pt x="55180" y="278524"/>
                      <a:pt x="97221" y="268014"/>
                    </a:cubicBezTo>
                    <a:cubicBezTo>
                      <a:pt x="139262" y="257504"/>
                      <a:pt x="246993" y="291662"/>
                      <a:pt x="286407" y="299545"/>
                    </a:cubicBezTo>
                    <a:cubicBezTo>
                      <a:pt x="325821" y="307428"/>
                      <a:pt x="331076" y="315311"/>
                      <a:pt x="333704" y="315311"/>
                    </a:cubicBezTo>
                    <a:cubicBezTo>
                      <a:pt x="336332" y="315311"/>
                      <a:pt x="319252" y="307428"/>
                      <a:pt x="302173" y="299545"/>
                    </a:cubicBezTo>
                  </a:path>
                </a:pathLst>
              </a:custGeom>
              <a:solidFill>
                <a:srgbClr val="00CC00"/>
              </a:solidFill>
              <a:ln w="57150">
                <a:solidFill>
                  <a:srgbClr val="000000"/>
                </a:solidFill>
              </a:ln>
              <a:scene3d>
                <a:camera prst="orthographicFront">
                  <a:rot lat="0" lon="10200000" rev="0"/>
                </a:camera>
                <a:lightRig rig="threePt" dir="t"/>
              </a:scene3d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</p:grpSp>
        <p:sp>
          <p:nvSpPr>
            <p:cNvPr id="9" name="Хорда 8"/>
            <p:cNvSpPr/>
            <p:nvPr/>
          </p:nvSpPr>
          <p:spPr>
            <a:xfrm rot="6614313">
              <a:off x="1096925" y="6260803"/>
              <a:ext cx="380048" cy="623319"/>
            </a:xfrm>
            <a:prstGeom prst="chord">
              <a:avLst/>
            </a:prstGeom>
            <a:solidFill>
              <a:srgbClr val="00B050"/>
            </a:solidFill>
            <a:ln>
              <a:solidFill>
                <a:srgbClr val="92D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0" name="Хорда 9"/>
            <p:cNvSpPr/>
            <p:nvPr/>
          </p:nvSpPr>
          <p:spPr>
            <a:xfrm rot="4561332" flipV="1">
              <a:off x="1989620" y="6273951"/>
              <a:ext cx="427753" cy="606563"/>
            </a:xfrm>
            <a:prstGeom prst="chord">
              <a:avLst>
                <a:gd name="adj1" fmla="val 3748785"/>
                <a:gd name="adj2" fmla="val 16200000"/>
              </a:avLst>
            </a:prstGeom>
            <a:solidFill>
              <a:srgbClr val="00B050"/>
            </a:solidFill>
            <a:ln>
              <a:solidFill>
                <a:srgbClr val="92D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sp>
        <p:nvSpPr>
          <p:cNvPr id="20" name="AutoShape 16"/>
          <p:cNvSpPr>
            <a:spLocks noChangeArrowheads="1"/>
          </p:cNvSpPr>
          <p:nvPr/>
        </p:nvSpPr>
        <p:spPr bwMode="auto">
          <a:xfrm>
            <a:off x="3491673" y="711098"/>
            <a:ext cx="4242196" cy="2232248"/>
          </a:xfrm>
          <a:prstGeom prst="cloudCallout">
            <a:avLst>
              <a:gd name="adj1" fmla="val -77981"/>
              <a:gd name="adj2" fmla="val 3532"/>
            </a:avLst>
          </a:prstGeom>
          <a:solidFill>
            <a:srgbClr val="00FF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>
                <a:latin typeface="Arial Black" pitchFamily="34" charset="0"/>
              </a:rPr>
              <a:t>с</a:t>
            </a:r>
            <a:r>
              <a:rPr lang="ru-RU" sz="2800" dirty="0" smtClean="0">
                <a:latin typeface="Arial Black" pitchFamily="34" charset="0"/>
              </a:rPr>
              <a:t>огласный</a:t>
            </a:r>
            <a:endParaRPr lang="ru-RU" sz="2800" dirty="0">
              <a:latin typeface="Arial Black" pitchFamily="34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>
                <a:latin typeface="Arial Black" pitchFamily="34" charset="0"/>
              </a:rPr>
              <a:t>з</a:t>
            </a:r>
            <a:r>
              <a:rPr lang="ru-RU" sz="2800" dirty="0" smtClean="0">
                <a:latin typeface="Arial Black" pitchFamily="34" charset="0"/>
              </a:rPr>
              <a:t>вонкий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 smtClean="0">
                <a:latin typeface="Arial Black" pitchFamily="34" charset="0"/>
              </a:rPr>
              <a:t>непарный</a:t>
            </a:r>
            <a:endParaRPr lang="ru-RU" sz="2800" dirty="0">
              <a:latin typeface="Arial Black" pitchFamily="34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>
                <a:latin typeface="Arial Black" pitchFamily="34" charset="0"/>
              </a:rPr>
              <a:t>м</a:t>
            </a:r>
            <a:r>
              <a:rPr lang="ru-RU" sz="2800" dirty="0" smtClean="0">
                <a:latin typeface="Arial Black" pitchFamily="34" charset="0"/>
              </a:rPr>
              <a:t>ягкий</a:t>
            </a:r>
            <a:r>
              <a:rPr lang="ru-RU" sz="2800" dirty="0" smtClean="0">
                <a:solidFill>
                  <a:schemeClr val="accent3">
                    <a:lumMod val="50000"/>
                  </a:schemeClr>
                </a:solidFill>
                <a:latin typeface="Arial Black" pitchFamily="34" charset="0"/>
              </a:rPr>
              <a:t> </a:t>
            </a:r>
            <a:endParaRPr lang="ru-RU" sz="2800" dirty="0">
              <a:solidFill>
                <a:schemeClr val="accent3">
                  <a:lumMod val="50000"/>
                </a:schemeClr>
              </a:solidFill>
              <a:latin typeface="Arial Black" pitchFamily="34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3200" dirty="0">
              <a:solidFill>
                <a:schemeClr val="bg1"/>
              </a:solidFill>
              <a:latin typeface="+mn-lt"/>
            </a:endParaRPr>
          </a:p>
        </p:txBody>
      </p:sp>
      <p:grpSp>
        <p:nvGrpSpPr>
          <p:cNvPr id="6" name="Группа 37"/>
          <p:cNvGrpSpPr>
            <a:grpSpLocks/>
          </p:cNvGrpSpPr>
          <p:nvPr/>
        </p:nvGrpSpPr>
        <p:grpSpPr bwMode="auto">
          <a:xfrm>
            <a:off x="4891559" y="3731968"/>
            <a:ext cx="3672408" cy="2633861"/>
            <a:chOff x="5000628" y="4572008"/>
            <a:chExt cx="2579505" cy="2066611"/>
          </a:xfrm>
        </p:grpSpPr>
        <p:grpSp>
          <p:nvGrpSpPr>
            <p:cNvPr id="7" name="Группа 51"/>
            <p:cNvGrpSpPr>
              <a:grpSpLocks/>
            </p:cNvGrpSpPr>
            <p:nvPr/>
          </p:nvGrpSpPr>
          <p:grpSpPr bwMode="auto">
            <a:xfrm>
              <a:off x="5000628" y="4572008"/>
              <a:ext cx="2579505" cy="2066611"/>
              <a:chOff x="2000232" y="4214818"/>
              <a:chExt cx="2579505" cy="2066611"/>
            </a:xfrm>
          </p:grpSpPr>
          <p:grpSp>
            <p:nvGrpSpPr>
              <p:cNvPr id="8" name="Группа 42"/>
              <p:cNvGrpSpPr>
                <a:grpSpLocks/>
              </p:cNvGrpSpPr>
              <p:nvPr/>
            </p:nvGrpSpPr>
            <p:grpSpPr bwMode="auto">
              <a:xfrm>
                <a:off x="2000232" y="4214818"/>
                <a:ext cx="2579505" cy="1907885"/>
                <a:chOff x="2928926" y="4500570"/>
                <a:chExt cx="2579505" cy="1907885"/>
              </a:xfrm>
            </p:grpSpPr>
            <p:sp>
              <p:nvSpPr>
                <p:cNvPr id="27" name="Блок-схема: узел 26"/>
                <p:cNvSpPr/>
                <p:nvPr/>
              </p:nvSpPr>
              <p:spPr>
                <a:xfrm>
                  <a:off x="3500386" y="4714850"/>
                  <a:ext cx="1449285" cy="1314250"/>
                </a:xfrm>
                <a:prstGeom prst="flowChartConnector">
                  <a:avLst/>
                </a:prstGeom>
                <a:noFill/>
                <a:ln w="76200">
                  <a:solidFill>
                    <a:srgbClr val="000000"/>
                  </a:solidFill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>
                    <a:ln w="57150">
                      <a:solidFill>
                        <a:schemeClr val="bg1">
                          <a:lumMod val="75000"/>
                        </a:schemeClr>
                      </a:solidFill>
                    </a:ln>
                  </a:endParaRPr>
                </a:p>
              </p:txBody>
            </p:sp>
            <p:sp>
              <p:nvSpPr>
                <p:cNvPr id="28" name="Полилиния 27"/>
                <p:cNvSpPr/>
                <p:nvPr/>
              </p:nvSpPr>
              <p:spPr>
                <a:xfrm>
                  <a:off x="2928926" y="4500570"/>
                  <a:ext cx="222051" cy="236329"/>
                </a:xfrm>
                <a:custGeom>
                  <a:avLst/>
                  <a:gdLst>
                    <a:gd name="connsiteX0" fmla="*/ 44669 w 331075"/>
                    <a:gd name="connsiteY0" fmla="*/ 257503 h 286406"/>
                    <a:gd name="connsiteX1" fmla="*/ 13138 w 331075"/>
                    <a:gd name="connsiteY1" fmla="*/ 36786 h 286406"/>
                    <a:gd name="connsiteX2" fmla="*/ 107731 w 331075"/>
                    <a:gd name="connsiteY2" fmla="*/ 36786 h 286406"/>
                    <a:gd name="connsiteX3" fmla="*/ 91965 w 331075"/>
                    <a:gd name="connsiteY3" fmla="*/ 147145 h 286406"/>
                    <a:gd name="connsiteX4" fmla="*/ 76200 w 331075"/>
                    <a:gd name="connsiteY4" fmla="*/ 210207 h 286406"/>
                    <a:gd name="connsiteX5" fmla="*/ 170793 w 331075"/>
                    <a:gd name="connsiteY5" fmla="*/ 84083 h 286406"/>
                    <a:gd name="connsiteX6" fmla="*/ 296917 w 331075"/>
                    <a:gd name="connsiteY6" fmla="*/ 5255 h 286406"/>
                    <a:gd name="connsiteX7" fmla="*/ 328448 w 331075"/>
                    <a:gd name="connsiteY7" fmla="*/ 99848 h 286406"/>
                    <a:gd name="connsiteX8" fmla="*/ 281152 w 331075"/>
                    <a:gd name="connsiteY8" fmla="*/ 210207 h 286406"/>
                    <a:gd name="connsiteX9" fmla="*/ 44669 w 331075"/>
                    <a:gd name="connsiteY9" fmla="*/ 257503 h 2864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331075" h="286406">
                      <a:moveTo>
                        <a:pt x="44669" y="257503"/>
                      </a:moveTo>
                      <a:cubicBezTo>
                        <a:pt x="0" y="228600"/>
                        <a:pt x="2628" y="73572"/>
                        <a:pt x="13138" y="36786"/>
                      </a:cubicBezTo>
                      <a:cubicBezTo>
                        <a:pt x="23648" y="0"/>
                        <a:pt x="94593" y="18393"/>
                        <a:pt x="107731" y="36786"/>
                      </a:cubicBezTo>
                      <a:cubicBezTo>
                        <a:pt x="120869" y="55179"/>
                        <a:pt x="97220" y="118241"/>
                        <a:pt x="91965" y="147145"/>
                      </a:cubicBezTo>
                      <a:cubicBezTo>
                        <a:pt x="86710" y="176049"/>
                        <a:pt x="63062" y="220717"/>
                        <a:pt x="76200" y="210207"/>
                      </a:cubicBezTo>
                      <a:cubicBezTo>
                        <a:pt x="89338" y="199697"/>
                        <a:pt x="134007" y="118242"/>
                        <a:pt x="170793" y="84083"/>
                      </a:cubicBezTo>
                      <a:cubicBezTo>
                        <a:pt x="207579" y="49924"/>
                        <a:pt x="270641" y="2628"/>
                        <a:pt x="296917" y="5255"/>
                      </a:cubicBezTo>
                      <a:cubicBezTo>
                        <a:pt x="323193" y="7883"/>
                        <a:pt x="331075" y="65689"/>
                        <a:pt x="328448" y="99848"/>
                      </a:cubicBezTo>
                      <a:cubicBezTo>
                        <a:pt x="325821" y="134007"/>
                        <a:pt x="325821" y="186559"/>
                        <a:pt x="281152" y="210207"/>
                      </a:cubicBezTo>
                      <a:cubicBezTo>
                        <a:pt x="236483" y="233855"/>
                        <a:pt x="89338" y="286406"/>
                        <a:pt x="44669" y="257503"/>
                      </a:cubicBezTo>
                      <a:close/>
                    </a:path>
                  </a:pathLst>
                </a:custGeom>
                <a:noFill/>
                <a:ln w="38100">
                  <a:solidFill>
                    <a:srgbClr val="000000"/>
                  </a:solidFill>
                </a:ln>
                <a:scene3d>
                  <a:camera prst="orthographicFront">
                    <a:rot lat="0" lon="9900000" rev="0"/>
                  </a:camera>
                  <a:lightRig rig="threePt" dir="t"/>
                </a:scene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  <p:sp>
              <p:nvSpPr>
                <p:cNvPr id="29" name="Полилиния 28"/>
                <p:cNvSpPr/>
                <p:nvPr/>
              </p:nvSpPr>
              <p:spPr>
                <a:xfrm>
                  <a:off x="5286380" y="6000768"/>
                  <a:ext cx="222051" cy="236329"/>
                </a:xfrm>
                <a:custGeom>
                  <a:avLst/>
                  <a:gdLst>
                    <a:gd name="connsiteX0" fmla="*/ 44669 w 331075"/>
                    <a:gd name="connsiteY0" fmla="*/ 257503 h 286406"/>
                    <a:gd name="connsiteX1" fmla="*/ 13138 w 331075"/>
                    <a:gd name="connsiteY1" fmla="*/ 36786 h 286406"/>
                    <a:gd name="connsiteX2" fmla="*/ 107731 w 331075"/>
                    <a:gd name="connsiteY2" fmla="*/ 36786 h 286406"/>
                    <a:gd name="connsiteX3" fmla="*/ 91965 w 331075"/>
                    <a:gd name="connsiteY3" fmla="*/ 147145 h 286406"/>
                    <a:gd name="connsiteX4" fmla="*/ 76200 w 331075"/>
                    <a:gd name="connsiteY4" fmla="*/ 210207 h 286406"/>
                    <a:gd name="connsiteX5" fmla="*/ 170793 w 331075"/>
                    <a:gd name="connsiteY5" fmla="*/ 84083 h 286406"/>
                    <a:gd name="connsiteX6" fmla="*/ 296917 w 331075"/>
                    <a:gd name="connsiteY6" fmla="*/ 5255 h 286406"/>
                    <a:gd name="connsiteX7" fmla="*/ 328448 w 331075"/>
                    <a:gd name="connsiteY7" fmla="*/ 99848 h 286406"/>
                    <a:gd name="connsiteX8" fmla="*/ 281152 w 331075"/>
                    <a:gd name="connsiteY8" fmla="*/ 210207 h 286406"/>
                    <a:gd name="connsiteX9" fmla="*/ 44669 w 331075"/>
                    <a:gd name="connsiteY9" fmla="*/ 257503 h 2864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331075" h="286406">
                      <a:moveTo>
                        <a:pt x="44669" y="257503"/>
                      </a:moveTo>
                      <a:cubicBezTo>
                        <a:pt x="0" y="228600"/>
                        <a:pt x="2628" y="73572"/>
                        <a:pt x="13138" y="36786"/>
                      </a:cubicBezTo>
                      <a:cubicBezTo>
                        <a:pt x="23648" y="0"/>
                        <a:pt x="94593" y="18393"/>
                        <a:pt x="107731" y="36786"/>
                      </a:cubicBezTo>
                      <a:cubicBezTo>
                        <a:pt x="120869" y="55179"/>
                        <a:pt x="97220" y="118241"/>
                        <a:pt x="91965" y="147145"/>
                      </a:cubicBezTo>
                      <a:cubicBezTo>
                        <a:pt x="86710" y="176049"/>
                        <a:pt x="63062" y="220717"/>
                        <a:pt x="76200" y="210207"/>
                      </a:cubicBezTo>
                      <a:cubicBezTo>
                        <a:pt x="89338" y="199697"/>
                        <a:pt x="134007" y="118242"/>
                        <a:pt x="170793" y="84083"/>
                      </a:cubicBezTo>
                      <a:cubicBezTo>
                        <a:pt x="207579" y="49924"/>
                        <a:pt x="270641" y="2628"/>
                        <a:pt x="296917" y="5255"/>
                      </a:cubicBezTo>
                      <a:cubicBezTo>
                        <a:pt x="323193" y="7883"/>
                        <a:pt x="331075" y="65689"/>
                        <a:pt x="328448" y="99848"/>
                      </a:cubicBezTo>
                      <a:cubicBezTo>
                        <a:pt x="325821" y="134007"/>
                        <a:pt x="325821" y="186559"/>
                        <a:pt x="281152" y="210207"/>
                      </a:cubicBezTo>
                      <a:cubicBezTo>
                        <a:pt x="236483" y="233855"/>
                        <a:pt x="89338" y="286406"/>
                        <a:pt x="44669" y="257503"/>
                      </a:cubicBezTo>
                      <a:close/>
                    </a:path>
                  </a:pathLst>
                </a:custGeom>
                <a:noFill/>
                <a:ln w="38100">
                  <a:solidFill>
                    <a:srgbClr val="000000"/>
                  </a:solidFill>
                </a:ln>
                <a:scene3d>
                  <a:camera prst="orthographicFront">
                    <a:rot lat="204291" lon="11983164" rev="10235520"/>
                  </a:camera>
                  <a:lightRig rig="threePt" dir="t"/>
                </a:scene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  <p:sp>
              <p:nvSpPr>
                <p:cNvPr id="30" name="Полилиния 29"/>
                <p:cNvSpPr/>
                <p:nvPr/>
              </p:nvSpPr>
              <p:spPr>
                <a:xfrm>
                  <a:off x="3714683" y="6000530"/>
                  <a:ext cx="341289" cy="407925"/>
                </a:xfrm>
                <a:custGeom>
                  <a:avLst/>
                  <a:gdLst>
                    <a:gd name="connsiteX0" fmla="*/ 270642 w 341587"/>
                    <a:gd name="connsiteY0" fmla="*/ 0 h 407276"/>
                    <a:gd name="connsiteX1" fmla="*/ 302173 w 341587"/>
                    <a:gd name="connsiteY1" fmla="*/ 346842 h 407276"/>
                    <a:gd name="connsiteX2" fmla="*/ 34159 w 341587"/>
                    <a:gd name="connsiteY2" fmla="*/ 362607 h 407276"/>
                    <a:gd name="connsiteX3" fmla="*/ 97221 w 341587"/>
                    <a:gd name="connsiteY3" fmla="*/ 268014 h 407276"/>
                    <a:gd name="connsiteX4" fmla="*/ 286407 w 341587"/>
                    <a:gd name="connsiteY4" fmla="*/ 299545 h 407276"/>
                    <a:gd name="connsiteX5" fmla="*/ 333704 w 341587"/>
                    <a:gd name="connsiteY5" fmla="*/ 315311 h 407276"/>
                    <a:gd name="connsiteX6" fmla="*/ 302173 w 341587"/>
                    <a:gd name="connsiteY6" fmla="*/ 299545 h 40727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41587" h="407276">
                      <a:moveTo>
                        <a:pt x="270642" y="0"/>
                      </a:moveTo>
                      <a:cubicBezTo>
                        <a:pt x="306114" y="143204"/>
                        <a:pt x="341587" y="286408"/>
                        <a:pt x="302173" y="346842"/>
                      </a:cubicBezTo>
                      <a:cubicBezTo>
                        <a:pt x="262759" y="407276"/>
                        <a:pt x="68318" y="375745"/>
                        <a:pt x="34159" y="362607"/>
                      </a:cubicBezTo>
                      <a:cubicBezTo>
                        <a:pt x="0" y="349469"/>
                        <a:pt x="55180" y="278524"/>
                        <a:pt x="97221" y="268014"/>
                      </a:cubicBezTo>
                      <a:cubicBezTo>
                        <a:pt x="139262" y="257504"/>
                        <a:pt x="246993" y="291662"/>
                        <a:pt x="286407" y="299545"/>
                      </a:cubicBezTo>
                      <a:cubicBezTo>
                        <a:pt x="325821" y="307428"/>
                        <a:pt x="331076" y="315311"/>
                        <a:pt x="333704" y="315311"/>
                      </a:cubicBezTo>
                      <a:cubicBezTo>
                        <a:pt x="336332" y="315311"/>
                        <a:pt x="319252" y="307428"/>
                        <a:pt x="302173" y="299545"/>
                      </a:cubicBezTo>
                    </a:path>
                  </a:pathLst>
                </a:custGeom>
                <a:solidFill>
                  <a:srgbClr val="FF0000"/>
                </a:solidFill>
                <a:ln w="57150">
                  <a:solidFill>
                    <a:srgbClr val="00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  <p:sp>
              <p:nvSpPr>
                <p:cNvPr id="31" name="Полилиния 30"/>
                <p:cNvSpPr/>
                <p:nvPr/>
              </p:nvSpPr>
              <p:spPr>
                <a:xfrm>
                  <a:off x="4357686" y="6000768"/>
                  <a:ext cx="341587" cy="407276"/>
                </a:xfrm>
                <a:custGeom>
                  <a:avLst/>
                  <a:gdLst>
                    <a:gd name="connsiteX0" fmla="*/ 270642 w 341587"/>
                    <a:gd name="connsiteY0" fmla="*/ 0 h 407276"/>
                    <a:gd name="connsiteX1" fmla="*/ 302173 w 341587"/>
                    <a:gd name="connsiteY1" fmla="*/ 346842 h 407276"/>
                    <a:gd name="connsiteX2" fmla="*/ 34159 w 341587"/>
                    <a:gd name="connsiteY2" fmla="*/ 362607 h 407276"/>
                    <a:gd name="connsiteX3" fmla="*/ 97221 w 341587"/>
                    <a:gd name="connsiteY3" fmla="*/ 268014 h 407276"/>
                    <a:gd name="connsiteX4" fmla="*/ 286407 w 341587"/>
                    <a:gd name="connsiteY4" fmla="*/ 299545 h 407276"/>
                    <a:gd name="connsiteX5" fmla="*/ 333704 w 341587"/>
                    <a:gd name="connsiteY5" fmla="*/ 315311 h 407276"/>
                    <a:gd name="connsiteX6" fmla="*/ 302173 w 341587"/>
                    <a:gd name="connsiteY6" fmla="*/ 299545 h 40727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41587" h="407276">
                      <a:moveTo>
                        <a:pt x="270642" y="0"/>
                      </a:moveTo>
                      <a:cubicBezTo>
                        <a:pt x="306114" y="143204"/>
                        <a:pt x="341587" y="286408"/>
                        <a:pt x="302173" y="346842"/>
                      </a:cubicBezTo>
                      <a:cubicBezTo>
                        <a:pt x="262759" y="407276"/>
                        <a:pt x="68318" y="375745"/>
                        <a:pt x="34159" y="362607"/>
                      </a:cubicBezTo>
                      <a:cubicBezTo>
                        <a:pt x="0" y="349469"/>
                        <a:pt x="55180" y="278524"/>
                        <a:pt x="97221" y="268014"/>
                      </a:cubicBezTo>
                      <a:cubicBezTo>
                        <a:pt x="139262" y="257504"/>
                        <a:pt x="246993" y="291662"/>
                        <a:pt x="286407" y="299545"/>
                      </a:cubicBezTo>
                      <a:cubicBezTo>
                        <a:pt x="325821" y="307428"/>
                        <a:pt x="331076" y="315311"/>
                        <a:pt x="333704" y="315311"/>
                      </a:cubicBezTo>
                      <a:cubicBezTo>
                        <a:pt x="336332" y="315311"/>
                        <a:pt x="319252" y="307428"/>
                        <a:pt x="302173" y="299545"/>
                      </a:cubicBezTo>
                    </a:path>
                  </a:pathLst>
                </a:custGeom>
                <a:solidFill>
                  <a:srgbClr val="FF0000"/>
                </a:solidFill>
                <a:ln w="57150">
                  <a:solidFill>
                    <a:srgbClr val="000000"/>
                  </a:solidFill>
                </a:ln>
                <a:scene3d>
                  <a:camera prst="orthographicFront">
                    <a:rot lat="0" lon="10200000" rev="0"/>
                  </a:camera>
                  <a:lightRig rig="threePt" dir="t"/>
                </a:scene3d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  <p:sp>
              <p:nvSpPr>
                <p:cNvPr id="32" name="Полилиния 31"/>
                <p:cNvSpPr/>
                <p:nvPr/>
              </p:nvSpPr>
              <p:spPr>
                <a:xfrm>
                  <a:off x="3071791" y="4643423"/>
                  <a:ext cx="409546" cy="852358"/>
                </a:xfrm>
                <a:custGeom>
                  <a:avLst/>
                  <a:gdLst>
                    <a:gd name="connsiteX0" fmla="*/ 409904 w 409904"/>
                    <a:gd name="connsiteY0" fmla="*/ 851338 h 851338"/>
                    <a:gd name="connsiteX1" fmla="*/ 110359 w 409904"/>
                    <a:gd name="connsiteY1" fmla="*/ 646386 h 851338"/>
                    <a:gd name="connsiteX2" fmla="*/ 0 w 409904"/>
                    <a:gd name="connsiteY2" fmla="*/ 0 h 851338"/>
                    <a:gd name="connsiteX3" fmla="*/ 0 w 409904"/>
                    <a:gd name="connsiteY3" fmla="*/ 0 h 8513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409904" h="851338">
                      <a:moveTo>
                        <a:pt x="409904" y="851338"/>
                      </a:moveTo>
                      <a:cubicBezTo>
                        <a:pt x="294290" y="819807"/>
                        <a:pt x="178676" y="788276"/>
                        <a:pt x="110359" y="646386"/>
                      </a:cubicBezTo>
                      <a:cubicBezTo>
                        <a:pt x="42042" y="504496"/>
                        <a:pt x="0" y="0"/>
                        <a:pt x="0" y="0"/>
                      </a:cubicBezTo>
                      <a:lnTo>
                        <a:pt x="0" y="0"/>
                      </a:lnTo>
                    </a:path>
                  </a:pathLst>
                </a:custGeom>
                <a:ln w="57150">
                  <a:solidFill>
                    <a:srgbClr val="00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  <p:sp>
              <p:nvSpPr>
                <p:cNvPr id="33" name="Полилиния 32"/>
                <p:cNvSpPr/>
                <p:nvPr/>
              </p:nvSpPr>
              <p:spPr>
                <a:xfrm>
                  <a:off x="4949670" y="5338643"/>
                  <a:ext cx="404784" cy="684109"/>
                </a:xfrm>
                <a:custGeom>
                  <a:avLst/>
                  <a:gdLst>
                    <a:gd name="connsiteX0" fmla="*/ 0 w 404649"/>
                    <a:gd name="connsiteY0" fmla="*/ 36786 h 683173"/>
                    <a:gd name="connsiteX1" fmla="*/ 220718 w 404649"/>
                    <a:gd name="connsiteY1" fmla="*/ 84083 h 683173"/>
                    <a:gd name="connsiteX2" fmla="*/ 378373 w 404649"/>
                    <a:gd name="connsiteY2" fmla="*/ 541283 h 683173"/>
                    <a:gd name="connsiteX3" fmla="*/ 378373 w 404649"/>
                    <a:gd name="connsiteY3" fmla="*/ 683173 h 68317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404649" h="683173">
                      <a:moveTo>
                        <a:pt x="0" y="36786"/>
                      </a:moveTo>
                      <a:cubicBezTo>
                        <a:pt x="78828" y="18393"/>
                        <a:pt x="157656" y="0"/>
                        <a:pt x="220718" y="84083"/>
                      </a:cubicBezTo>
                      <a:cubicBezTo>
                        <a:pt x="283780" y="168166"/>
                        <a:pt x="352097" y="441435"/>
                        <a:pt x="378373" y="541283"/>
                      </a:cubicBezTo>
                      <a:cubicBezTo>
                        <a:pt x="404649" y="641131"/>
                        <a:pt x="391511" y="662152"/>
                        <a:pt x="378373" y="683173"/>
                      </a:cubicBezTo>
                    </a:path>
                  </a:pathLst>
                </a:custGeom>
                <a:ln w="57150">
                  <a:solidFill>
                    <a:srgbClr val="00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/>
                </a:p>
              </p:txBody>
            </p:sp>
          </p:grpSp>
          <p:sp>
            <p:nvSpPr>
              <p:cNvPr id="25" name="Хорда 24"/>
              <p:cNvSpPr/>
              <p:nvPr/>
            </p:nvSpPr>
            <p:spPr>
              <a:xfrm rot="4561332" flipV="1">
                <a:off x="3489219" y="5763958"/>
                <a:ext cx="428560" cy="606382"/>
              </a:xfrm>
              <a:prstGeom prst="chord">
                <a:avLst>
                  <a:gd name="adj1" fmla="val 3748785"/>
                  <a:gd name="adj2" fmla="val 16200000"/>
                </a:avLst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26" name="Хорда 25"/>
              <p:cNvSpPr/>
              <p:nvPr/>
            </p:nvSpPr>
            <p:spPr>
              <a:xfrm rot="6614313">
                <a:off x="2668538" y="5760783"/>
                <a:ext cx="379354" cy="623843"/>
              </a:xfrm>
              <a:prstGeom prst="chord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</p:grpSp>
        <p:sp>
          <p:nvSpPr>
            <p:cNvPr id="23" name="WordArt 12"/>
            <p:cNvSpPr>
              <a:spLocks noChangeArrowheads="1" noChangeShapeType="1" noTextEdit="1"/>
            </p:cNvSpPr>
            <p:nvPr/>
          </p:nvSpPr>
          <p:spPr bwMode="auto">
            <a:xfrm>
              <a:off x="6000760" y="5143512"/>
              <a:ext cx="576427" cy="787163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ru-RU" sz="6000" b="1" i="1" kern="10" dirty="0">
                  <a:ln w="38100">
                    <a:solidFill>
                      <a:srgbClr val="CC0000"/>
                    </a:solidFill>
                    <a:round/>
                    <a:headEnd/>
                    <a:tailEnd/>
                  </a:ln>
                  <a:solidFill>
                    <a:srgbClr val="CC0000"/>
                  </a:solidFill>
                  <a:latin typeface="Arial"/>
                  <a:cs typeface="Arial"/>
                </a:rPr>
                <a:t>и</a:t>
              </a:r>
            </a:p>
          </p:txBody>
        </p:sp>
      </p:grpSp>
      <p:sp>
        <p:nvSpPr>
          <p:cNvPr id="34" name="AutoShape 17"/>
          <p:cNvSpPr>
            <a:spLocks noChangeArrowheads="1"/>
          </p:cNvSpPr>
          <p:nvPr/>
        </p:nvSpPr>
        <p:spPr bwMode="auto">
          <a:xfrm>
            <a:off x="1462676" y="4077072"/>
            <a:ext cx="3672408" cy="2160240"/>
          </a:xfrm>
          <a:prstGeom prst="cloudCallout">
            <a:avLst>
              <a:gd name="adj1" fmla="val 73995"/>
              <a:gd name="adj2" fmla="val 21792"/>
            </a:avLst>
          </a:prstGeom>
          <a:solidFill>
            <a:srgbClr val="FF99FF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solidFill>
                  <a:srgbClr val="0033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 pitchFamily="34" charset="0"/>
              </a:rPr>
              <a:t>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dirty="0">
                <a:solidFill>
                  <a:srgbClr val="FF0000"/>
                </a:solidFill>
                <a:latin typeface="Arial Black" pitchFamily="34" charset="0"/>
              </a:rPr>
              <a:t>г</a:t>
            </a:r>
            <a:r>
              <a:rPr lang="ru-RU" sz="3200" dirty="0" smtClean="0">
                <a:solidFill>
                  <a:srgbClr val="FF0000"/>
                </a:solidFill>
                <a:latin typeface="Arial Black" pitchFamily="34" charset="0"/>
              </a:rPr>
              <a:t>ласный</a:t>
            </a:r>
            <a:endParaRPr lang="ru-RU" sz="3200" dirty="0">
              <a:solidFill>
                <a:srgbClr val="FF0000"/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1259632" y="2852936"/>
            <a:ext cx="273630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0" b="1" dirty="0" smtClean="0">
                <a:solidFill>
                  <a:srgbClr val="00B050"/>
                </a:solidFill>
              </a:rPr>
              <a:t>Й </a:t>
            </a:r>
            <a:r>
              <a:rPr lang="ru-RU" sz="6000" b="1" dirty="0" err="1" smtClean="0">
                <a:solidFill>
                  <a:srgbClr val="00B050"/>
                </a:solidFill>
              </a:rPr>
              <a:t>й</a:t>
            </a:r>
            <a:r>
              <a:rPr lang="ru-RU" sz="6000" b="1" dirty="0" smtClean="0"/>
              <a:t> </a:t>
            </a:r>
            <a:endParaRPr lang="ru-RU" sz="6000" b="1" dirty="0"/>
          </a:p>
        </p:txBody>
      </p:sp>
      <p:sp>
        <p:nvSpPr>
          <p:cNvPr id="37" name="TextBox 36"/>
          <p:cNvSpPr txBox="1"/>
          <p:nvPr/>
        </p:nvSpPr>
        <p:spPr>
          <a:xfrm>
            <a:off x="6156176" y="2852936"/>
            <a:ext cx="136815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b="1" dirty="0" smtClean="0">
                <a:solidFill>
                  <a:srgbClr val="FF0000"/>
                </a:solidFill>
              </a:rPr>
              <a:t>И </a:t>
            </a:r>
            <a:r>
              <a:rPr lang="ru-RU" sz="5400" b="1" dirty="0" err="1" smtClean="0">
                <a:solidFill>
                  <a:srgbClr val="FF0000"/>
                </a:solidFill>
              </a:rPr>
              <a:t>и</a:t>
            </a:r>
            <a:r>
              <a:rPr lang="ru-RU" sz="5400" b="1" dirty="0" smtClean="0">
                <a:solidFill>
                  <a:srgbClr val="FF0000"/>
                </a:solidFill>
              </a:rPr>
              <a:t> </a:t>
            </a:r>
            <a:endParaRPr lang="ru-RU" sz="54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  <p:bldP spid="36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1576" y="260648"/>
            <a:ext cx="9036496" cy="936104"/>
          </a:xfrm>
          <a:solidFill>
            <a:schemeClr val="accent4">
              <a:lumMod val="20000"/>
              <a:lumOff val="80000"/>
            </a:schemeClr>
          </a:solidFill>
          <a:effectLst>
            <a:glow rad="139700">
              <a:schemeClr val="accent5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/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ea typeface="Calibri"/>
                <a:cs typeface="Times New Roman"/>
              </a:rPr>
              <a:t>Разделите пары слов на слоги:</a:t>
            </a:r>
            <a:endParaRPr lang="ru-RU" sz="4000" b="1" dirty="0">
              <a:solidFill>
                <a:schemeClr val="accent2">
                  <a:lumMod val="50000"/>
                </a:schemeClr>
              </a:solidFill>
              <a:ea typeface="Calibri"/>
              <a:cs typeface="Times New Roman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899592" y="1700808"/>
            <a:ext cx="5742384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20000"/>
              </a:spcBef>
              <a:spcAft>
                <a:spcPct val="0"/>
              </a:spcAft>
            </a:pPr>
            <a:r>
              <a:rPr lang="ru-RU" sz="4400" b="1" dirty="0">
                <a:solidFill>
                  <a:prstClr val="black"/>
                </a:solidFill>
              </a:rPr>
              <a:t>Бои      - бой</a:t>
            </a:r>
          </a:p>
          <a:p>
            <a:pPr lvl="0" fontAlgn="base">
              <a:spcBef>
                <a:spcPct val="20000"/>
              </a:spcBef>
              <a:spcAft>
                <a:spcPct val="0"/>
              </a:spcAft>
            </a:pPr>
            <a:r>
              <a:rPr lang="ru-RU" sz="4400" b="1" dirty="0">
                <a:solidFill>
                  <a:prstClr val="black"/>
                </a:solidFill>
              </a:rPr>
              <a:t>Мои     - мой</a:t>
            </a:r>
          </a:p>
          <a:p>
            <a:pPr lvl="0" fontAlgn="base">
              <a:spcBef>
                <a:spcPct val="20000"/>
              </a:spcBef>
              <a:spcAft>
                <a:spcPct val="0"/>
              </a:spcAft>
            </a:pPr>
            <a:r>
              <a:rPr lang="ru-RU" sz="4400" b="1" dirty="0">
                <a:solidFill>
                  <a:prstClr val="black"/>
                </a:solidFill>
              </a:rPr>
              <a:t>Свои    - свой</a:t>
            </a:r>
          </a:p>
          <a:p>
            <a:pPr lvl="0" fontAlgn="base">
              <a:spcBef>
                <a:spcPct val="20000"/>
              </a:spcBef>
              <a:spcAft>
                <a:spcPct val="0"/>
              </a:spcAft>
            </a:pPr>
            <a:r>
              <a:rPr lang="ru-RU" sz="4400" b="1" dirty="0">
                <a:solidFill>
                  <a:prstClr val="black"/>
                </a:solidFill>
              </a:rPr>
              <a:t>Герои   - герой</a:t>
            </a:r>
          </a:p>
          <a:p>
            <a:pPr lvl="0" fontAlgn="base">
              <a:spcBef>
                <a:spcPct val="20000"/>
              </a:spcBef>
              <a:spcAft>
                <a:spcPct val="0"/>
              </a:spcAft>
            </a:pPr>
            <a:r>
              <a:rPr lang="ru-RU" sz="4400" b="1" dirty="0">
                <a:solidFill>
                  <a:prstClr val="black"/>
                </a:solidFill>
              </a:rPr>
              <a:t>Сараи   - сарай</a:t>
            </a:r>
          </a:p>
          <a:p>
            <a:pPr lvl="0" fontAlgn="base">
              <a:spcBef>
                <a:spcPct val="20000"/>
              </a:spcBef>
              <a:spcAft>
                <a:spcPct val="0"/>
              </a:spcAft>
            </a:pPr>
            <a:r>
              <a:rPr lang="ru-RU" sz="4400" b="1" dirty="0">
                <a:solidFill>
                  <a:prstClr val="black"/>
                </a:solidFill>
              </a:rPr>
              <a:t>Музеи  - музей</a:t>
            </a:r>
          </a:p>
        </p:txBody>
      </p:sp>
    </p:spTree>
    <p:extLst>
      <p:ext uri="{BB962C8B-B14F-4D97-AF65-F5344CB8AC3E}">
        <p14:creationId xmlns:p14="http://schemas.microsoft.com/office/powerpoint/2010/main" val="3801971753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dirty="0" smtClean="0">
                <a:solidFill>
                  <a:schemeClr val="accent2">
                    <a:lumMod val="50000"/>
                  </a:schemeClr>
                </a:solidFill>
              </a:rPr>
              <a:t>Разделите пары слов на слоги</a:t>
            </a:r>
            <a:r>
              <a:rPr lang="en-US" b="1" i="1" dirty="0" smtClean="0">
                <a:solidFill>
                  <a:schemeClr val="accent2">
                    <a:lumMod val="50000"/>
                  </a:schemeClr>
                </a:solidFill>
              </a:rPr>
              <a:t>:</a:t>
            </a:r>
            <a:endParaRPr lang="ru-RU" b="1" i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556792"/>
            <a:ext cx="8229600" cy="4968552"/>
          </a:xfrm>
        </p:spPr>
        <p:txBody>
          <a:bodyPr/>
          <a:lstStyle/>
          <a:p>
            <a:pPr marL="0" indent="0">
              <a:buNone/>
            </a:pPr>
            <a:r>
              <a:rPr lang="ru-RU" sz="4400" b="1" dirty="0" err="1" smtClean="0"/>
              <a:t>Бо</a:t>
            </a:r>
            <a:r>
              <a:rPr lang="en-US" sz="4400" b="1" dirty="0" smtClean="0">
                <a:solidFill>
                  <a:srgbClr val="FF0000"/>
                </a:solidFill>
              </a:rPr>
              <a:t>|</a:t>
            </a:r>
            <a:r>
              <a:rPr lang="ru-RU" sz="4400" b="1" dirty="0" smtClean="0"/>
              <a:t>и      -  бой</a:t>
            </a:r>
          </a:p>
          <a:p>
            <a:pPr marL="0" indent="0">
              <a:buNone/>
            </a:pPr>
            <a:r>
              <a:rPr lang="ru-RU" sz="4400" b="1" dirty="0" smtClean="0"/>
              <a:t>Мо</a:t>
            </a:r>
            <a:r>
              <a:rPr lang="en-US" sz="4400" b="1" dirty="0" smtClean="0">
                <a:solidFill>
                  <a:srgbClr val="FF0000"/>
                </a:solidFill>
              </a:rPr>
              <a:t>|</a:t>
            </a:r>
            <a:r>
              <a:rPr lang="ru-RU" sz="4400" b="1" dirty="0" smtClean="0"/>
              <a:t>и     -  мой</a:t>
            </a:r>
          </a:p>
          <a:p>
            <a:pPr marL="0" indent="0">
              <a:buNone/>
            </a:pPr>
            <a:r>
              <a:rPr lang="ru-RU" sz="4400" b="1" dirty="0" err="1" smtClean="0"/>
              <a:t>Сво</a:t>
            </a:r>
            <a:r>
              <a:rPr lang="en-US" sz="4400" b="1" dirty="0" smtClean="0">
                <a:solidFill>
                  <a:srgbClr val="FF0000"/>
                </a:solidFill>
              </a:rPr>
              <a:t>|</a:t>
            </a:r>
            <a:r>
              <a:rPr lang="ru-RU" sz="4400" b="1" dirty="0" smtClean="0"/>
              <a:t>и    -  свой</a:t>
            </a:r>
            <a:endParaRPr lang="en-US" sz="4400" b="1" dirty="0" smtClean="0"/>
          </a:p>
          <a:p>
            <a:pPr marL="0" indent="0">
              <a:buNone/>
            </a:pPr>
            <a:r>
              <a:rPr lang="ru-RU" sz="4400" b="1" dirty="0" err="1" smtClean="0"/>
              <a:t>Ге</a:t>
            </a:r>
            <a:r>
              <a:rPr lang="en-US" sz="4400" b="1" dirty="0" smtClean="0">
                <a:solidFill>
                  <a:srgbClr val="FF0000"/>
                </a:solidFill>
              </a:rPr>
              <a:t>|</a:t>
            </a:r>
            <a:r>
              <a:rPr lang="ru-RU" sz="4400" b="1" dirty="0" err="1" smtClean="0"/>
              <a:t>ро</a:t>
            </a:r>
            <a:r>
              <a:rPr lang="en-US" sz="4400" b="1" dirty="0" smtClean="0">
                <a:solidFill>
                  <a:srgbClr val="FF0000"/>
                </a:solidFill>
              </a:rPr>
              <a:t>|</a:t>
            </a:r>
            <a:r>
              <a:rPr lang="ru-RU" sz="4400" b="1" dirty="0" smtClean="0"/>
              <a:t>и   -  </a:t>
            </a:r>
            <a:r>
              <a:rPr lang="ru-RU" sz="4400" b="1" dirty="0" err="1" smtClean="0"/>
              <a:t>ге</a:t>
            </a:r>
            <a:r>
              <a:rPr lang="en-US" sz="4400" b="1" dirty="0" smtClean="0">
                <a:solidFill>
                  <a:srgbClr val="FF0000"/>
                </a:solidFill>
              </a:rPr>
              <a:t>|</a:t>
            </a:r>
            <a:r>
              <a:rPr lang="ru-RU" sz="4400" b="1" dirty="0" smtClean="0"/>
              <a:t>рой</a:t>
            </a:r>
          </a:p>
          <a:p>
            <a:pPr marL="0" indent="0">
              <a:buNone/>
            </a:pPr>
            <a:r>
              <a:rPr lang="ru-RU" sz="4400" b="1" dirty="0" err="1" smtClean="0"/>
              <a:t>Са</a:t>
            </a:r>
            <a:r>
              <a:rPr lang="en-US" sz="4400" b="1" dirty="0" smtClean="0">
                <a:solidFill>
                  <a:srgbClr val="FF0000"/>
                </a:solidFill>
              </a:rPr>
              <a:t>|</a:t>
            </a:r>
            <a:r>
              <a:rPr lang="ru-RU" sz="4400" b="1" dirty="0" err="1" smtClean="0"/>
              <a:t>ра</a:t>
            </a:r>
            <a:r>
              <a:rPr lang="en-US" sz="4400" b="1" dirty="0" smtClean="0">
                <a:solidFill>
                  <a:srgbClr val="FF0000"/>
                </a:solidFill>
              </a:rPr>
              <a:t>|</a:t>
            </a:r>
            <a:r>
              <a:rPr lang="ru-RU" sz="4400" b="1" dirty="0" smtClean="0"/>
              <a:t>и   -  </a:t>
            </a:r>
            <a:r>
              <a:rPr lang="ru-RU" sz="4400" b="1" dirty="0" err="1" smtClean="0"/>
              <a:t>са</a:t>
            </a:r>
            <a:r>
              <a:rPr lang="en-US" sz="4400" b="1" dirty="0" smtClean="0">
                <a:solidFill>
                  <a:srgbClr val="FF0000"/>
                </a:solidFill>
              </a:rPr>
              <a:t>|</a:t>
            </a:r>
            <a:r>
              <a:rPr lang="ru-RU" sz="4400" b="1" dirty="0" smtClean="0"/>
              <a:t>рай</a:t>
            </a:r>
          </a:p>
          <a:p>
            <a:pPr marL="0" indent="0">
              <a:buNone/>
            </a:pPr>
            <a:r>
              <a:rPr lang="ru-RU" sz="4400" b="1" dirty="0" err="1" smtClean="0"/>
              <a:t>Му</a:t>
            </a:r>
            <a:r>
              <a:rPr lang="en-US" sz="4400" b="1" dirty="0" smtClean="0">
                <a:solidFill>
                  <a:srgbClr val="FF0000"/>
                </a:solidFill>
              </a:rPr>
              <a:t>|</a:t>
            </a:r>
            <a:r>
              <a:rPr lang="ru-RU" sz="4400" b="1" dirty="0" err="1" smtClean="0"/>
              <a:t>зе</a:t>
            </a:r>
            <a:r>
              <a:rPr lang="en-US" sz="4400" b="1" dirty="0" smtClean="0">
                <a:solidFill>
                  <a:srgbClr val="FF0000"/>
                </a:solidFill>
              </a:rPr>
              <a:t>|</a:t>
            </a:r>
            <a:r>
              <a:rPr lang="ru-RU" sz="4400" b="1" dirty="0" smtClean="0"/>
              <a:t>и  -  </a:t>
            </a:r>
            <a:r>
              <a:rPr lang="ru-RU" sz="4400" b="1" dirty="0" err="1" smtClean="0"/>
              <a:t>му</a:t>
            </a:r>
            <a:r>
              <a:rPr lang="en-US" sz="4400" b="1" dirty="0" smtClean="0">
                <a:solidFill>
                  <a:srgbClr val="FF0000"/>
                </a:solidFill>
              </a:rPr>
              <a:t>|</a:t>
            </a:r>
            <a:r>
              <a:rPr lang="ru-RU" sz="4400" b="1" dirty="0" err="1" smtClean="0"/>
              <a:t>зей</a:t>
            </a:r>
            <a:endParaRPr lang="ru-RU" sz="4400" b="1" dirty="0" smtClean="0"/>
          </a:p>
          <a:p>
            <a:pPr marL="0" indent="0">
              <a:buNone/>
            </a:pPr>
            <a:endParaRPr lang="ru-RU" dirty="0"/>
          </a:p>
        </p:txBody>
      </p:sp>
      <p:sp>
        <p:nvSpPr>
          <p:cNvPr id="4" name="Текст 2"/>
          <p:cNvSpPr txBox="1">
            <a:spLocks/>
          </p:cNvSpPr>
          <p:nvPr/>
        </p:nvSpPr>
        <p:spPr bwMode="auto">
          <a:xfrm>
            <a:off x="31576" y="260648"/>
            <a:ext cx="9036496" cy="93610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glow rad="139700">
              <a:schemeClr val="accent5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52400" h="50800" prst="softRound"/>
          </a:sp3d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15000"/>
              </a:lnSpc>
              <a:spcAft>
                <a:spcPts val="0"/>
              </a:spcAft>
              <a:buNone/>
            </a:pPr>
            <a: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ea typeface="Calibri"/>
                <a:cs typeface="Times New Roman"/>
              </a:rPr>
              <a:t> Разделите пары слов на слоги:</a:t>
            </a:r>
            <a:endParaRPr lang="ru-RU" sz="4000" b="1" dirty="0">
              <a:solidFill>
                <a:schemeClr val="accent2">
                  <a:lumMod val="50000"/>
                </a:schemeClr>
              </a:solidFill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335011342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260648"/>
            <a:ext cx="8229600" cy="1143000"/>
          </a:xfrm>
          <a:solidFill>
            <a:schemeClr val="accent6">
              <a:lumMod val="20000"/>
              <a:lumOff val="80000"/>
            </a:schemeClr>
          </a:solidFill>
          <a:effectLst>
            <a:glow rad="139700">
              <a:schemeClr val="accent2">
                <a:satMod val="175000"/>
                <a:alpha val="40000"/>
              </a:schemeClr>
            </a:glow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 prst="convex"/>
          </a:sp3d>
        </p:spPr>
        <p:txBody>
          <a:bodyPr/>
          <a:lstStyle/>
          <a:p>
            <a:r>
              <a:rPr lang="ru-RU" sz="3600" b="1" i="1" dirty="0" smtClean="0">
                <a:solidFill>
                  <a:schemeClr val="accent2">
                    <a:lumMod val="50000"/>
                  </a:schemeClr>
                </a:solidFill>
              </a:rPr>
              <a:t>Рассмотрим варианты переноса слов.</a:t>
            </a:r>
            <a:endParaRPr lang="ru-RU" sz="3600" b="1" i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628800"/>
            <a:ext cx="9144000" cy="4525963"/>
          </a:xfrm>
        </p:spPr>
        <p:txBody>
          <a:bodyPr/>
          <a:lstStyle/>
          <a:p>
            <a:pPr marL="0" indent="0" algn="ctr">
              <a:buNone/>
            </a:pPr>
            <a:endParaRPr lang="en-US" sz="4400" b="1" cap="all" dirty="0" smtClean="0">
              <a:ea typeface="+mj-ea"/>
              <a:cs typeface="+mj-cs"/>
            </a:endParaRPr>
          </a:p>
          <a:p>
            <a:pPr marL="0" indent="0" algn="ctr">
              <a:buNone/>
            </a:pPr>
            <a:endParaRPr lang="en-US" sz="4400" b="1" cap="all" dirty="0" smtClean="0">
              <a:ea typeface="+mj-ea"/>
              <a:cs typeface="+mj-cs"/>
            </a:endParaRPr>
          </a:p>
          <a:p>
            <a:pPr marL="0" indent="0" algn="ctr">
              <a:buNone/>
            </a:pPr>
            <a:r>
              <a:rPr lang="ru-RU" sz="4800" b="1" cap="all" dirty="0" smtClean="0">
                <a:ea typeface="+mj-ea"/>
                <a:cs typeface="+mj-cs"/>
              </a:rPr>
              <a:t>да</a:t>
            </a:r>
            <a:r>
              <a:rPr lang="ru-RU" sz="4800" b="1" cap="all" dirty="0" smtClean="0">
                <a:solidFill>
                  <a:srgbClr val="006600"/>
                </a:solidFill>
                <a:ea typeface="+mj-ea"/>
                <a:cs typeface="+mj-cs"/>
              </a:rPr>
              <a:t>й</a:t>
            </a:r>
            <a:r>
              <a:rPr lang="ru-RU" sz="4800" b="1" cap="all" dirty="0" smtClean="0">
                <a:ea typeface="+mj-ea"/>
                <a:cs typeface="+mj-cs"/>
              </a:rPr>
              <a:t>, </a:t>
            </a:r>
            <a:r>
              <a:rPr lang="en-US" sz="4800" b="1" cap="all" dirty="0" smtClean="0">
                <a:ea typeface="+mj-ea"/>
                <a:cs typeface="+mj-cs"/>
              </a:rPr>
              <a:t>  </a:t>
            </a:r>
            <a:r>
              <a:rPr lang="ru-RU" sz="4800" b="1" cap="all" dirty="0" smtClean="0">
                <a:ea typeface="+mj-ea"/>
                <a:cs typeface="+mj-cs"/>
              </a:rPr>
              <a:t>ма</a:t>
            </a:r>
            <a:r>
              <a:rPr lang="ru-RU" sz="4800" b="1" cap="all" dirty="0" smtClean="0">
                <a:solidFill>
                  <a:srgbClr val="006600"/>
                </a:solidFill>
                <a:ea typeface="+mj-ea"/>
                <a:cs typeface="+mj-cs"/>
              </a:rPr>
              <a:t>й</a:t>
            </a:r>
            <a:r>
              <a:rPr lang="ru-RU" sz="4800" b="1" cap="all" dirty="0" smtClean="0">
                <a:ea typeface="+mj-ea"/>
                <a:cs typeface="+mj-cs"/>
              </a:rPr>
              <a:t>,</a:t>
            </a:r>
            <a:r>
              <a:rPr lang="en-US" sz="4800" b="1" cap="all" dirty="0" smtClean="0">
                <a:ea typeface="+mj-ea"/>
                <a:cs typeface="+mj-cs"/>
              </a:rPr>
              <a:t>   </a:t>
            </a:r>
            <a:r>
              <a:rPr lang="ru-RU" sz="4800" b="1" cap="all" dirty="0" smtClean="0">
                <a:ea typeface="+mj-ea"/>
                <a:cs typeface="+mj-cs"/>
              </a:rPr>
              <a:t> ла</a:t>
            </a:r>
            <a:r>
              <a:rPr lang="ru-RU" sz="4800" b="1" cap="all" dirty="0" smtClean="0">
                <a:solidFill>
                  <a:srgbClr val="006600"/>
                </a:solidFill>
                <a:ea typeface="+mj-ea"/>
                <a:cs typeface="+mj-cs"/>
              </a:rPr>
              <a:t>й</a:t>
            </a:r>
            <a:r>
              <a:rPr lang="ru-RU" sz="4800" b="1" cap="all" dirty="0" smtClean="0">
                <a:ea typeface="+mj-ea"/>
                <a:cs typeface="+mj-cs"/>
              </a:rPr>
              <a:t>, </a:t>
            </a:r>
            <a:r>
              <a:rPr lang="en-US" sz="4800" b="1" cap="all" dirty="0" smtClean="0">
                <a:ea typeface="+mj-ea"/>
                <a:cs typeface="+mj-cs"/>
              </a:rPr>
              <a:t>   </a:t>
            </a:r>
            <a:r>
              <a:rPr lang="ru-RU" sz="4800" b="1" cap="all" dirty="0" smtClean="0">
                <a:ea typeface="+mj-ea"/>
                <a:cs typeface="+mj-cs"/>
              </a:rPr>
              <a:t>по</a:t>
            </a:r>
            <a:r>
              <a:rPr lang="ru-RU" sz="4800" b="1" cap="all" dirty="0" smtClean="0">
                <a:solidFill>
                  <a:srgbClr val="006600"/>
                </a:solidFill>
                <a:ea typeface="+mj-ea"/>
                <a:cs typeface="+mj-cs"/>
              </a:rPr>
              <a:t>й</a:t>
            </a:r>
            <a:endParaRPr lang="ru-RU" sz="4800" dirty="0">
              <a:solidFill>
                <a:srgbClr val="0066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9791764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accent6">
              <a:lumMod val="20000"/>
              <a:lumOff val="80000"/>
            </a:schemeClr>
          </a:solidFill>
          <a:effectLst>
            <a:glow rad="139700">
              <a:schemeClr val="accent2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/>
          <a:lstStyle/>
          <a:p>
            <a:r>
              <a:rPr lang="ru-RU" sz="3600" b="1" i="1" dirty="0">
                <a:solidFill>
                  <a:srgbClr val="C0504D">
                    <a:lumMod val="50000"/>
                  </a:srgbClr>
                </a:solidFill>
              </a:rPr>
              <a:t>Рассмотрим варианты переноса слов.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628800"/>
            <a:ext cx="9144000" cy="4525963"/>
          </a:xfrm>
        </p:spPr>
        <p:txBody>
          <a:bodyPr/>
          <a:lstStyle/>
          <a:p>
            <a:pPr marL="0" indent="0" algn="ctr">
              <a:buNone/>
            </a:pPr>
            <a:endParaRPr lang="ru-RU" sz="4400" b="1" cap="all" dirty="0" smtClean="0">
              <a:ea typeface="+mj-ea"/>
              <a:cs typeface="+mj-cs"/>
            </a:endParaRPr>
          </a:p>
          <a:p>
            <a:pPr marL="0" indent="0" algn="ctr">
              <a:buNone/>
            </a:pPr>
            <a:endParaRPr lang="ru-RU" sz="4400" b="1" cap="all" dirty="0">
              <a:ea typeface="+mj-ea"/>
              <a:cs typeface="+mj-cs"/>
            </a:endParaRPr>
          </a:p>
          <a:p>
            <a:pPr marL="0" indent="0" algn="ctr">
              <a:buNone/>
            </a:pPr>
            <a:r>
              <a:rPr lang="ru-RU" sz="4400" b="1" cap="all" dirty="0" smtClean="0">
                <a:ea typeface="+mj-ea"/>
                <a:cs typeface="+mj-cs"/>
              </a:rPr>
              <a:t>Ча</a:t>
            </a:r>
            <a:r>
              <a:rPr lang="ru-RU" sz="4400" b="1" cap="all" dirty="0" smtClean="0">
                <a:solidFill>
                  <a:srgbClr val="006600"/>
                </a:solidFill>
                <a:ea typeface="+mj-ea"/>
                <a:cs typeface="+mj-cs"/>
              </a:rPr>
              <a:t>й</a:t>
            </a:r>
            <a:r>
              <a:rPr lang="ru-RU" sz="4400" b="1" cap="all" dirty="0" smtClean="0">
                <a:ea typeface="+mj-ea"/>
                <a:cs typeface="+mj-cs"/>
              </a:rPr>
              <a:t>ка</a:t>
            </a:r>
            <a:r>
              <a:rPr lang="ru-RU" sz="4400" b="1" cap="all" dirty="0">
                <a:ea typeface="+mj-ea"/>
                <a:cs typeface="+mj-cs"/>
              </a:rPr>
              <a:t>, ма</a:t>
            </a:r>
            <a:r>
              <a:rPr lang="ru-RU" sz="4400" b="1" cap="all" dirty="0">
                <a:solidFill>
                  <a:srgbClr val="006600"/>
                </a:solidFill>
                <a:ea typeface="+mj-ea"/>
                <a:cs typeface="+mj-cs"/>
              </a:rPr>
              <a:t>й</a:t>
            </a:r>
            <a:r>
              <a:rPr lang="ru-RU" sz="4400" b="1" cap="all" dirty="0">
                <a:ea typeface="+mj-ea"/>
                <a:cs typeface="+mj-cs"/>
              </a:rPr>
              <a:t>ка, </a:t>
            </a:r>
            <a:r>
              <a:rPr lang="ru-RU" sz="4400" b="1" cap="all" dirty="0" smtClean="0">
                <a:ea typeface="+mj-ea"/>
                <a:cs typeface="+mj-cs"/>
              </a:rPr>
              <a:t>ла</a:t>
            </a:r>
            <a:r>
              <a:rPr lang="ru-RU" sz="4400" b="1" cap="all" dirty="0" smtClean="0">
                <a:solidFill>
                  <a:srgbClr val="006600"/>
                </a:solidFill>
                <a:ea typeface="+mj-ea"/>
                <a:cs typeface="+mj-cs"/>
              </a:rPr>
              <a:t>й</a:t>
            </a:r>
            <a:r>
              <a:rPr lang="ru-RU" sz="4400" b="1" cap="all" dirty="0" smtClean="0">
                <a:ea typeface="+mj-ea"/>
                <a:cs typeface="+mj-cs"/>
              </a:rPr>
              <a:t>ка, стро</a:t>
            </a:r>
            <a:r>
              <a:rPr lang="ru-RU" sz="4400" b="1" cap="all" dirty="0" smtClean="0">
                <a:solidFill>
                  <a:srgbClr val="006600"/>
                </a:solidFill>
                <a:ea typeface="+mj-ea"/>
                <a:cs typeface="+mj-cs"/>
              </a:rPr>
              <a:t>й</a:t>
            </a:r>
            <a:r>
              <a:rPr lang="ru-RU" sz="4400" b="1" cap="all" dirty="0" smtClean="0">
                <a:ea typeface="+mj-ea"/>
                <a:cs typeface="+mj-cs"/>
              </a:rPr>
              <a:t>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01422663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accent6">
              <a:lumMod val="20000"/>
              <a:lumOff val="80000"/>
            </a:schemeClr>
          </a:solidFill>
          <a:effectLst>
            <a:glow rad="139700">
              <a:schemeClr val="accent2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/>
          <a:lstStyle/>
          <a:p>
            <a:r>
              <a:rPr lang="ru-RU" sz="3600" b="1" i="1" dirty="0">
                <a:solidFill>
                  <a:srgbClr val="C0504D">
                    <a:lumMod val="50000"/>
                  </a:srgbClr>
                </a:solidFill>
              </a:rPr>
              <a:t>Рассмотрим варианты переноса слов.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484784"/>
            <a:ext cx="9144000" cy="4525963"/>
          </a:xfrm>
        </p:spPr>
        <p:txBody>
          <a:bodyPr/>
          <a:lstStyle/>
          <a:p>
            <a:pPr marL="0" indent="0" algn="ctr">
              <a:buNone/>
            </a:pPr>
            <a:endParaRPr lang="ru-RU" sz="4000" b="1" cap="all" dirty="0" smtClean="0">
              <a:ea typeface="+mj-ea"/>
              <a:cs typeface="+mj-cs"/>
            </a:endParaRPr>
          </a:p>
          <a:p>
            <a:pPr marL="0" indent="0" algn="ctr">
              <a:buNone/>
            </a:pPr>
            <a:r>
              <a:rPr lang="ru-RU" sz="4000" b="1" cap="all" dirty="0" smtClean="0">
                <a:ea typeface="+mj-ea"/>
                <a:cs typeface="+mj-cs"/>
              </a:rPr>
              <a:t>Ча</a:t>
            </a:r>
            <a:r>
              <a:rPr lang="ru-RU" sz="4000" b="1" cap="all" dirty="0" smtClean="0">
                <a:solidFill>
                  <a:srgbClr val="006600"/>
                </a:solidFill>
                <a:ea typeface="+mj-ea"/>
                <a:cs typeface="+mj-cs"/>
              </a:rPr>
              <a:t>й</a:t>
            </a:r>
            <a:r>
              <a:rPr lang="ru-RU" sz="4000" b="1" cap="all" dirty="0" smtClean="0">
                <a:solidFill>
                  <a:srgbClr val="FF0000"/>
                </a:solidFill>
                <a:ea typeface="+mj-ea"/>
                <a:cs typeface="+mj-cs"/>
              </a:rPr>
              <a:t>-</a:t>
            </a:r>
            <a:r>
              <a:rPr lang="ru-RU" sz="4000" b="1" cap="all" dirty="0" smtClean="0">
                <a:ea typeface="+mj-ea"/>
                <a:cs typeface="+mj-cs"/>
              </a:rPr>
              <a:t>ка, ма</a:t>
            </a:r>
            <a:r>
              <a:rPr lang="ru-RU" sz="4000" b="1" cap="all" dirty="0" smtClean="0">
                <a:solidFill>
                  <a:srgbClr val="006600"/>
                </a:solidFill>
                <a:ea typeface="+mj-ea"/>
                <a:cs typeface="+mj-cs"/>
              </a:rPr>
              <a:t>й</a:t>
            </a:r>
            <a:r>
              <a:rPr lang="ru-RU" sz="4000" b="1" cap="all" dirty="0" smtClean="0">
                <a:solidFill>
                  <a:srgbClr val="FF0000"/>
                </a:solidFill>
                <a:ea typeface="+mj-ea"/>
                <a:cs typeface="+mj-cs"/>
              </a:rPr>
              <a:t>-</a:t>
            </a:r>
            <a:r>
              <a:rPr lang="ru-RU" sz="4000" b="1" cap="all" dirty="0" smtClean="0">
                <a:ea typeface="+mj-ea"/>
                <a:cs typeface="+mj-cs"/>
              </a:rPr>
              <a:t>ка, ла</a:t>
            </a:r>
            <a:r>
              <a:rPr lang="ru-RU" sz="4000" b="1" cap="all" dirty="0" smtClean="0">
                <a:solidFill>
                  <a:srgbClr val="006600"/>
                </a:solidFill>
                <a:ea typeface="+mj-ea"/>
                <a:cs typeface="+mj-cs"/>
              </a:rPr>
              <a:t>й</a:t>
            </a:r>
            <a:r>
              <a:rPr lang="ru-RU" sz="4000" b="1" cap="all" dirty="0" smtClean="0">
                <a:solidFill>
                  <a:srgbClr val="FF0000"/>
                </a:solidFill>
                <a:ea typeface="+mj-ea"/>
                <a:cs typeface="+mj-cs"/>
              </a:rPr>
              <a:t>-</a:t>
            </a:r>
            <a:r>
              <a:rPr lang="ru-RU" sz="4000" b="1" cap="all" dirty="0" smtClean="0">
                <a:ea typeface="+mj-ea"/>
                <a:cs typeface="+mj-cs"/>
              </a:rPr>
              <a:t>ка, стро</a:t>
            </a:r>
            <a:r>
              <a:rPr lang="ru-RU" sz="4000" b="1" cap="all" dirty="0" smtClean="0">
                <a:solidFill>
                  <a:srgbClr val="006600"/>
                </a:solidFill>
                <a:ea typeface="+mj-ea"/>
                <a:cs typeface="+mj-cs"/>
              </a:rPr>
              <a:t>й</a:t>
            </a:r>
            <a:r>
              <a:rPr lang="ru-RU" sz="4000" b="1" cap="all" dirty="0" smtClean="0">
                <a:solidFill>
                  <a:srgbClr val="FF0000"/>
                </a:solidFill>
                <a:ea typeface="+mj-ea"/>
                <a:cs typeface="+mj-cs"/>
              </a:rPr>
              <a:t>-</a:t>
            </a:r>
            <a:r>
              <a:rPr lang="ru-RU" sz="4000" b="1" cap="all" dirty="0" smtClean="0">
                <a:ea typeface="+mj-ea"/>
                <a:cs typeface="+mj-cs"/>
              </a:rPr>
              <a:t>ка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2519791764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268760"/>
          </a:xfrm>
          <a:solidFill>
            <a:schemeClr val="accent4">
              <a:lumMod val="20000"/>
              <a:lumOff val="80000"/>
            </a:schemeClr>
          </a:solidFill>
          <a:effectLst>
            <a:glow rad="228600">
              <a:schemeClr val="accent4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prst="angle"/>
          </a:sp3d>
        </p:spPr>
        <p:txBody>
          <a:bodyPr/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2800" b="1" i="1" dirty="0">
                <a:solidFill>
                  <a:schemeClr val="accent2">
                    <a:lumMod val="50000"/>
                  </a:schemeClr>
                </a:solidFill>
                <a:ea typeface="Calibri"/>
                <a:cs typeface="Times New Roman"/>
              </a:rPr>
              <a:t>Прочитайте поговорки</a:t>
            </a:r>
            <a:r>
              <a:rPr lang="ru-RU" sz="2800" b="1" i="1" dirty="0" smtClean="0">
                <a:solidFill>
                  <a:schemeClr val="accent2">
                    <a:lumMod val="50000"/>
                  </a:schemeClr>
                </a:solidFill>
                <a:ea typeface="Calibri"/>
                <a:cs typeface="Times New Roman"/>
              </a:rPr>
              <a:t>. </a:t>
            </a:r>
            <a:r>
              <a:rPr lang="ru-RU" sz="2800" b="1" i="1" dirty="0">
                <a:solidFill>
                  <a:schemeClr val="accent2">
                    <a:lumMod val="50000"/>
                  </a:schemeClr>
                </a:solidFill>
                <a:ea typeface="Calibri"/>
                <a:cs typeface="Times New Roman"/>
              </a:rPr>
              <a:t>Найдите слова с буквой </a:t>
            </a:r>
            <a:r>
              <a:rPr lang="ru-RU" sz="2800" b="1" i="1" dirty="0" smtClean="0">
                <a:solidFill>
                  <a:schemeClr val="accent2">
                    <a:lumMod val="50000"/>
                  </a:schemeClr>
                </a:solidFill>
                <a:ea typeface="Calibri"/>
                <a:cs typeface="Times New Roman"/>
              </a:rPr>
              <a:t/>
            </a:r>
            <a:br>
              <a:rPr lang="ru-RU" sz="2800" b="1" i="1" dirty="0" smtClean="0">
                <a:solidFill>
                  <a:schemeClr val="accent2">
                    <a:lumMod val="50000"/>
                  </a:schemeClr>
                </a:solidFill>
                <a:ea typeface="Calibri"/>
                <a:cs typeface="Times New Roman"/>
              </a:rPr>
            </a:br>
            <a:r>
              <a:rPr lang="ru-RU" sz="2800" b="1" i="1" dirty="0" smtClean="0">
                <a:solidFill>
                  <a:schemeClr val="accent2">
                    <a:lumMod val="50000"/>
                  </a:schemeClr>
                </a:solidFill>
                <a:ea typeface="Calibri"/>
                <a:cs typeface="Times New Roman"/>
              </a:rPr>
              <a:t>Й    и разделите </a:t>
            </a:r>
            <a:r>
              <a:rPr lang="ru-RU" sz="2800" b="1" i="1" dirty="0">
                <a:solidFill>
                  <a:schemeClr val="accent2">
                    <a:lumMod val="50000"/>
                  </a:schemeClr>
                </a:solidFill>
                <a:ea typeface="Calibri"/>
                <a:cs typeface="Times New Roman"/>
              </a:rPr>
              <a:t>их для переноса.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196752"/>
            <a:ext cx="9144000" cy="5661248"/>
          </a:xfrm>
        </p:spPr>
        <p:txBody>
          <a:bodyPr/>
          <a:lstStyle/>
          <a:p>
            <a:pPr lvl="0">
              <a:lnSpc>
                <a:spcPct val="115000"/>
              </a:lnSpc>
              <a:spcAft>
                <a:spcPts val="0"/>
              </a:spcAft>
              <a:buFont typeface="Symbol"/>
              <a:buChar char=""/>
            </a:pPr>
            <a:r>
              <a:rPr lang="ru-RU" sz="3600" dirty="0" smtClean="0">
                <a:ea typeface="Calibri"/>
                <a:cs typeface="Times New Roman"/>
              </a:rPr>
              <a:t>Не </a:t>
            </a:r>
            <a:r>
              <a:rPr lang="ru-RU" sz="3600" dirty="0">
                <a:ea typeface="Calibri"/>
                <a:cs typeface="Times New Roman"/>
              </a:rPr>
              <a:t>желай другому того, чего себе не желаешь.</a:t>
            </a:r>
            <a:endParaRPr lang="ru-RU" sz="2800" dirty="0">
              <a:ea typeface="Calibri"/>
              <a:cs typeface="Times New Roman"/>
            </a:endParaRPr>
          </a:p>
          <a:p>
            <a:pPr lvl="0">
              <a:lnSpc>
                <a:spcPct val="115000"/>
              </a:lnSpc>
              <a:spcAft>
                <a:spcPts val="0"/>
              </a:spcAft>
              <a:buFont typeface="Symbol"/>
              <a:buChar char=""/>
            </a:pPr>
            <a:r>
              <a:rPr lang="ru-RU" sz="3600" dirty="0">
                <a:ea typeface="Calibri"/>
                <a:cs typeface="Times New Roman"/>
              </a:rPr>
              <a:t>Глупый осудит, а умный рассудит.</a:t>
            </a:r>
            <a:endParaRPr lang="ru-RU" sz="2800" dirty="0">
              <a:ea typeface="Calibri"/>
              <a:cs typeface="Times New Roman"/>
            </a:endParaRPr>
          </a:p>
          <a:p>
            <a:pPr lvl="0">
              <a:lnSpc>
                <a:spcPct val="115000"/>
              </a:lnSpc>
              <a:spcAft>
                <a:spcPts val="0"/>
              </a:spcAft>
              <a:buFont typeface="Symbol"/>
              <a:buChar char=""/>
            </a:pPr>
            <a:r>
              <a:rPr lang="ru-RU" sz="3600" dirty="0">
                <a:ea typeface="Calibri"/>
                <a:cs typeface="Times New Roman"/>
              </a:rPr>
              <a:t>Делай добро и никого не бойся.</a:t>
            </a:r>
            <a:endParaRPr lang="ru-RU" sz="2800" dirty="0">
              <a:ea typeface="Calibri"/>
              <a:cs typeface="Times New Roman"/>
            </a:endParaRPr>
          </a:p>
          <a:p>
            <a:pPr lvl="0">
              <a:lnSpc>
                <a:spcPct val="115000"/>
              </a:lnSpc>
              <a:spcAft>
                <a:spcPts val="0"/>
              </a:spcAft>
              <a:buFont typeface="Symbol"/>
              <a:buChar char=""/>
            </a:pPr>
            <a:r>
              <a:rPr lang="ru-RU" sz="3600" dirty="0" err="1">
                <a:ea typeface="Calibri"/>
                <a:cs typeface="Times New Roman"/>
              </a:rPr>
              <a:t>Знайка</a:t>
            </a:r>
            <a:r>
              <a:rPr lang="ru-RU" sz="3600" dirty="0">
                <a:ea typeface="Calibri"/>
                <a:cs typeface="Times New Roman"/>
              </a:rPr>
              <a:t> по дороге бежит, а незнайка на печи лежит.</a:t>
            </a:r>
            <a:endParaRPr lang="ru-RU" sz="2800" dirty="0">
              <a:ea typeface="Calibri"/>
              <a:cs typeface="Times New Roman"/>
            </a:endParaRPr>
          </a:p>
          <a:p>
            <a:pPr lvl="0">
              <a:lnSpc>
                <a:spcPct val="115000"/>
              </a:lnSpc>
              <a:spcAft>
                <a:spcPts val="0"/>
              </a:spcAft>
              <a:buFont typeface="Symbol"/>
              <a:buChar char=""/>
            </a:pPr>
            <a:r>
              <a:rPr lang="ru-RU" sz="3600" dirty="0">
                <a:ea typeface="Calibri"/>
                <a:cs typeface="Times New Roman"/>
              </a:rPr>
              <a:t>Не плюй в колодец, пригодится водицы напиться.</a:t>
            </a:r>
            <a:endParaRPr lang="ru-RU" sz="2800" dirty="0">
              <a:ea typeface="Calibri"/>
              <a:cs typeface="Times New Roman"/>
            </a:endParaRPr>
          </a:p>
          <a:p>
            <a:pPr marL="114300" indent="0">
              <a:lnSpc>
                <a:spcPct val="115000"/>
              </a:lnSpc>
              <a:spcAft>
                <a:spcPts val="0"/>
              </a:spcAft>
              <a:buNone/>
            </a:pPr>
            <a:endParaRPr lang="ru-RU" sz="2800" dirty="0"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519791764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435280" cy="1282154"/>
          </a:xfrm>
          <a:solidFill>
            <a:schemeClr val="accent4">
              <a:lumMod val="20000"/>
              <a:lumOff val="80000"/>
            </a:schemeClr>
          </a:solidFill>
          <a:effectLst>
            <a:glow rad="139700">
              <a:schemeClr val="accent4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prst="angle"/>
          </a:sp3d>
        </p:spPr>
        <p:txBody>
          <a:bodyPr/>
          <a:lstStyle/>
          <a:p>
            <a:r>
              <a:rPr lang="ru-RU" sz="2800" b="1" i="1" dirty="0">
                <a:solidFill>
                  <a:schemeClr val="accent2">
                    <a:lumMod val="50000"/>
                  </a:schemeClr>
                </a:solidFill>
                <a:ea typeface="Calibri"/>
                <a:cs typeface="Times New Roman"/>
              </a:rPr>
              <a:t>Прочитайте поговорки. Найдите слова с буквой </a:t>
            </a:r>
            <a:br>
              <a:rPr lang="ru-RU" sz="2800" b="1" i="1" dirty="0">
                <a:solidFill>
                  <a:schemeClr val="accent2">
                    <a:lumMod val="50000"/>
                  </a:schemeClr>
                </a:solidFill>
                <a:ea typeface="Calibri"/>
                <a:cs typeface="Times New Roman"/>
              </a:rPr>
            </a:br>
            <a:r>
              <a:rPr lang="ru-RU" sz="2800" b="1" i="1" dirty="0">
                <a:solidFill>
                  <a:schemeClr val="accent2">
                    <a:lumMod val="50000"/>
                  </a:schemeClr>
                </a:solidFill>
                <a:ea typeface="Calibri"/>
                <a:cs typeface="Times New Roman"/>
              </a:rPr>
              <a:t>И-краткой и разделите их для переноса.</a:t>
            </a:r>
            <a:endParaRPr lang="ru-RU" sz="2800" i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484784"/>
            <a:ext cx="9144000" cy="5184576"/>
          </a:xfrm>
        </p:spPr>
        <p:txBody>
          <a:bodyPr/>
          <a:lstStyle/>
          <a:p>
            <a:pPr marL="0" indent="0" algn="ctr">
              <a:buNone/>
            </a:pPr>
            <a:r>
              <a:rPr lang="ru-RU" sz="4000" b="1" cap="all" dirty="0" smtClean="0">
                <a:ea typeface="+mj-ea"/>
                <a:cs typeface="+mj-cs"/>
              </a:rPr>
              <a:t>Же – ла</a:t>
            </a:r>
            <a:r>
              <a:rPr lang="ru-RU" sz="4000" b="1" cap="all" dirty="0" smtClean="0">
                <a:solidFill>
                  <a:srgbClr val="006600"/>
                </a:solidFill>
                <a:ea typeface="+mj-ea"/>
                <a:cs typeface="+mj-cs"/>
              </a:rPr>
              <a:t>й</a:t>
            </a:r>
          </a:p>
          <a:p>
            <a:pPr marL="0" indent="0" algn="ctr">
              <a:buNone/>
            </a:pPr>
            <a:r>
              <a:rPr lang="ru-RU" sz="4000" b="1" cap="all" dirty="0" err="1" smtClean="0">
                <a:ea typeface="+mj-ea"/>
                <a:cs typeface="+mj-cs"/>
              </a:rPr>
              <a:t>Глу</a:t>
            </a:r>
            <a:r>
              <a:rPr lang="ru-RU" sz="4000" b="1" cap="all" dirty="0" smtClean="0">
                <a:ea typeface="+mj-ea"/>
                <a:cs typeface="+mj-cs"/>
              </a:rPr>
              <a:t> – </a:t>
            </a:r>
            <a:r>
              <a:rPr lang="ru-RU" sz="4000" b="1" cap="all" dirty="0" err="1" smtClean="0">
                <a:ea typeface="+mj-ea"/>
                <a:cs typeface="+mj-cs"/>
              </a:rPr>
              <a:t>пы</a:t>
            </a:r>
            <a:r>
              <a:rPr lang="ru-RU" sz="4000" b="1" cap="all" dirty="0" err="1" smtClean="0">
                <a:solidFill>
                  <a:srgbClr val="006600"/>
                </a:solidFill>
                <a:ea typeface="+mj-ea"/>
                <a:cs typeface="+mj-cs"/>
              </a:rPr>
              <a:t>й</a:t>
            </a:r>
            <a:endParaRPr lang="ru-RU" sz="4000" b="1" cap="all" dirty="0" smtClean="0">
              <a:solidFill>
                <a:srgbClr val="006600"/>
              </a:solidFill>
              <a:ea typeface="+mj-ea"/>
              <a:cs typeface="+mj-cs"/>
            </a:endParaRPr>
          </a:p>
          <a:p>
            <a:pPr marL="0" indent="0" algn="ctr">
              <a:buNone/>
            </a:pPr>
            <a:r>
              <a:rPr lang="ru-RU" sz="4000" b="1" cap="all" dirty="0" smtClean="0">
                <a:ea typeface="+mj-ea"/>
                <a:cs typeface="+mj-cs"/>
              </a:rPr>
              <a:t>Ум – </a:t>
            </a:r>
            <a:r>
              <a:rPr lang="ru-RU" sz="4000" b="1" cap="all" dirty="0" err="1" smtClean="0">
                <a:ea typeface="+mj-ea"/>
                <a:cs typeface="+mj-cs"/>
              </a:rPr>
              <a:t>ны</a:t>
            </a:r>
            <a:r>
              <a:rPr lang="ru-RU" sz="4000" b="1" cap="all" dirty="0" err="1" smtClean="0">
                <a:solidFill>
                  <a:srgbClr val="006600"/>
                </a:solidFill>
                <a:ea typeface="+mj-ea"/>
                <a:cs typeface="+mj-cs"/>
              </a:rPr>
              <a:t>й</a:t>
            </a:r>
            <a:endParaRPr lang="ru-RU" sz="4000" b="1" cap="all" dirty="0" smtClean="0">
              <a:solidFill>
                <a:srgbClr val="006600"/>
              </a:solidFill>
              <a:ea typeface="+mj-ea"/>
              <a:cs typeface="+mj-cs"/>
            </a:endParaRPr>
          </a:p>
          <a:p>
            <a:pPr marL="0" indent="0" algn="ctr">
              <a:buNone/>
            </a:pPr>
            <a:r>
              <a:rPr lang="ru-RU" sz="4000" b="1" cap="all" dirty="0" smtClean="0">
                <a:ea typeface="+mj-ea"/>
                <a:cs typeface="+mj-cs"/>
              </a:rPr>
              <a:t>Бо</a:t>
            </a:r>
            <a:r>
              <a:rPr lang="ru-RU" sz="4000" b="1" cap="all" dirty="0" smtClean="0">
                <a:solidFill>
                  <a:srgbClr val="006600"/>
                </a:solidFill>
                <a:ea typeface="+mj-ea"/>
                <a:cs typeface="+mj-cs"/>
              </a:rPr>
              <a:t>й</a:t>
            </a:r>
            <a:r>
              <a:rPr lang="ru-RU" sz="4000" b="1" cap="all" dirty="0" smtClean="0">
                <a:ea typeface="+mj-ea"/>
                <a:cs typeface="+mj-cs"/>
              </a:rPr>
              <a:t> – </a:t>
            </a:r>
            <a:r>
              <a:rPr lang="ru-RU" sz="4000" b="1" cap="all" dirty="0" err="1" smtClean="0">
                <a:ea typeface="+mj-ea"/>
                <a:cs typeface="+mj-cs"/>
              </a:rPr>
              <a:t>ся</a:t>
            </a:r>
            <a:endParaRPr lang="ru-RU" sz="4000" b="1" cap="all" dirty="0" smtClean="0">
              <a:ea typeface="+mj-ea"/>
              <a:cs typeface="+mj-cs"/>
            </a:endParaRPr>
          </a:p>
          <a:p>
            <a:pPr marL="0" indent="0" algn="ctr">
              <a:buNone/>
            </a:pPr>
            <a:r>
              <a:rPr lang="ru-RU" sz="4000" b="1" cap="all" dirty="0" smtClean="0">
                <a:ea typeface="+mj-ea"/>
                <a:cs typeface="+mj-cs"/>
              </a:rPr>
              <a:t>Зна</a:t>
            </a:r>
            <a:r>
              <a:rPr lang="ru-RU" sz="4000" b="1" cap="all" dirty="0" smtClean="0">
                <a:solidFill>
                  <a:srgbClr val="006600"/>
                </a:solidFill>
                <a:ea typeface="+mj-ea"/>
                <a:cs typeface="+mj-cs"/>
              </a:rPr>
              <a:t>й</a:t>
            </a:r>
            <a:r>
              <a:rPr lang="ru-RU" sz="4000" b="1" cap="all" dirty="0" smtClean="0">
                <a:ea typeface="+mj-ea"/>
                <a:cs typeface="+mj-cs"/>
              </a:rPr>
              <a:t> – ка</a:t>
            </a:r>
          </a:p>
          <a:p>
            <a:pPr marL="0" indent="0" algn="ctr">
              <a:buNone/>
            </a:pPr>
            <a:r>
              <a:rPr lang="ru-RU" sz="4000" b="1" cap="all" dirty="0" smtClean="0">
                <a:ea typeface="+mj-ea"/>
                <a:cs typeface="+mj-cs"/>
              </a:rPr>
              <a:t>Не - зна</a:t>
            </a:r>
            <a:r>
              <a:rPr lang="ru-RU" sz="4000" b="1" cap="all" dirty="0" smtClean="0">
                <a:solidFill>
                  <a:srgbClr val="006600"/>
                </a:solidFill>
                <a:ea typeface="+mj-ea"/>
                <a:cs typeface="+mj-cs"/>
              </a:rPr>
              <a:t>й</a:t>
            </a:r>
            <a:r>
              <a:rPr lang="ru-RU" sz="4000" b="1" cap="all" dirty="0" smtClean="0">
                <a:ea typeface="+mj-ea"/>
                <a:cs typeface="+mj-cs"/>
              </a:rPr>
              <a:t> – ка</a:t>
            </a:r>
          </a:p>
          <a:p>
            <a:pPr marL="0" indent="0" algn="ctr">
              <a:buNone/>
            </a:pPr>
            <a:r>
              <a:rPr lang="ru-RU" sz="4000" b="1" cap="all" dirty="0" smtClean="0">
                <a:ea typeface="+mj-ea"/>
                <a:cs typeface="+mj-cs"/>
              </a:rPr>
              <a:t>плю</a:t>
            </a:r>
            <a:r>
              <a:rPr lang="ru-RU" sz="4000" b="1" cap="all" dirty="0" smtClean="0">
                <a:solidFill>
                  <a:srgbClr val="006600"/>
                </a:solidFill>
                <a:ea typeface="+mj-ea"/>
                <a:cs typeface="+mj-cs"/>
              </a:rPr>
              <a:t>й</a:t>
            </a:r>
          </a:p>
          <a:p>
            <a:pPr marL="0" indent="0" algn="ctr">
              <a:buNone/>
            </a:pP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1361559700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Рис лес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Рисунок 2" descr="httpwww.tochkagif.ruphoto…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419872" y="2996952"/>
            <a:ext cx="2352675" cy="3333750"/>
          </a:xfrm>
          <a:prstGeom prst="rect">
            <a:avLst/>
          </a:prstGeom>
        </p:spPr>
      </p:pic>
      <p:pic>
        <p:nvPicPr>
          <p:cNvPr id="4" name="Рисунок 3" descr="httpwww.tochkagif.ruphoto…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55576" y="2924944"/>
            <a:ext cx="2352675" cy="3333750"/>
          </a:xfrm>
          <a:prstGeom prst="rect">
            <a:avLst/>
          </a:prstGeom>
        </p:spPr>
      </p:pic>
      <p:pic>
        <p:nvPicPr>
          <p:cNvPr id="5" name="Рисунок 4" descr="httpwww.tochkagif.ruphoto…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940152" y="3068960"/>
            <a:ext cx="2352675" cy="33337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57"/>
          <p:cNvGrpSpPr>
            <a:grpSpLocks/>
          </p:cNvGrpSpPr>
          <p:nvPr/>
        </p:nvGrpSpPr>
        <p:grpSpPr bwMode="auto">
          <a:xfrm>
            <a:off x="2953955" y="1901121"/>
            <a:ext cx="5963957" cy="4714846"/>
            <a:chOff x="571472" y="4071942"/>
            <a:chExt cx="2865257" cy="2719167"/>
          </a:xfrm>
        </p:grpSpPr>
        <p:grpSp>
          <p:nvGrpSpPr>
            <p:cNvPr id="3" name="Группа 55"/>
            <p:cNvGrpSpPr>
              <a:grpSpLocks/>
            </p:cNvGrpSpPr>
            <p:nvPr/>
          </p:nvGrpSpPr>
          <p:grpSpPr bwMode="auto">
            <a:xfrm>
              <a:off x="571472" y="4071942"/>
              <a:ext cx="2865257" cy="2554080"/>
              <a:chOff x="428596" y="4071942"/>
              <a:chExt cx="2865257" cy="2554080"/>
            </a:xfrm>
          </p:grpSpPr>
          <p:sp>
            <p:nvSpPr>
              <p:cNvPr id="7" name="WordArt 12"/>
              <p:cNvSpPr>
                <a:spLocks noChangeArrowheads="1" noChangeShapeType="1" noTextEdit="1"/>
              </p:cNvSpPr>
              <p:nvPr/>
            </p:nvSpPr>
            <p:spPr bwMode="auto">
              <a:xfrm>
                <a:off x="1357290" y="5072074"/>
                <a:ext cx="576427" cy="1001477"/>
              </a:xfrm>
              <a:prstGeom prst="rect">
                <a:avLst/>
              </a:prstGeom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algn="ctr"/>
                <a:r>
                  <a:rPr lang="ru-RU" sz="6000" i="1" kern="10" dirty="0" err="1">
                    <a:ln w="38100">
                      <a:solidFill>
                        <a:schemeClr val="accent1"/>
                      </a:solidFill>
                      <a:round/>
                      <a:headEnd/>
                      <a:tailEnd/>
                    </a:ln>
                    <a:solidFill>
                      <a:srgbClr val="FF0000"/>
                    </a:solidFill>
                    <a:latin typeface="Arial"/>
                    <a:cs typeface="Arial"/>
                  </a:rPr>
                  <a:t>й</a:t>
                </a:r>
                <a:endParaRPr lang="ru-RU" sz="6000" i="1" kern="10" dirty="0">
                  <a:ln w="38100">
                    <a:solidFill>
                      <a:schemeClr val="accent1"/>
                    </a:solidFill>
                    <a:round/>
                    <a:headEnd/>
                    <a:tailEnd/>
                  </a:ln>
                  <a:solidFill>
                    <a:srgbClr val="FF0000"/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8" name="Полилиния 7"/>
              <p:cNvSpPr/>
              <p:nvPr/>
            </p:nvSpPr>
            <p:spPr>
              <a:xfrm>
                <a:off x="857194" y="4071942"/>
                <a:ext cx="1642959" cy="1285770"/>
              </a:xfrm>
              <a:custGeom>
                <a:avLst/>
                <a:gdLst>
                  <a:gd name="connsiteX0" fmla="*/ 1290145 w 1810408"/>
                  <a:gd name="connsiteY0" fmla="*/ 331076 h 1366345"/>
                  <a:gd name="connsiteX1" fmla="*/ 1211317 w 1810408"/>
                  <a:gd name="connsiteY1" fmla="*/ 126124 h 1366345"/>
                  <a:gd name="connsiteX2" fmla="*/ 1100959 w 1810408"/>
                  <a:gd name="connsiteY2" fmla="*/ 31531 h 1366345"/>
                  <a:gd name="connsiteX3" fmla="*/ 896007 w 1810408"/>
                  <a:gd name="connsiteY3" fmla="*/ 0 h 1366345"/>
                  <a:gd name="connsiteX4" fmla="*/ 738352 w 1810408"/>
                  <a:gd name="connsiteY4" fmla="*/ 31531 h 1366345"/>
                  <a:gd name="connsiteX5" fmla="*/ 612228 w 1810408"/>
                  <a:gd name="connsiteY5" fmla="*/ 126124 h 1366345"/>
                  <a:gd name="connsiteX6" fmla="*/ 517635 w 1810408"/>
                  <a:gd name="connsiteY6" fmla="*/ 331076 h 1366345"/>
                  <a:gd name="connsiteX7" fmla="*/ 454573 w 1810408"/>
                  <a:gd name="connsiteY7" fmla="*/ 583324 h 1366345"/>
                  <a:gd name="connsiteX8" fmla="*/ 296917 w 1810408"/>
                  <a:gd name="connsiteY8" fmla="*/ 819807 h 1366345"/>
                  <a:gd name="connsiteX9" fmla="*/ 44669 w 1810408"/>
                  <a:gd name="connsiteY9" fmla="*/ 1056290 h 1366345"/>
                  <a:gd name="connsiteX10" fmla="*/ 28904 w 1810408"/>
                  <a:gd name="connsiteY10" fmla="*/ 1166648 h 1366345"/>
                  <a:gd name="connsiteX11" fmla="*/ 155028 w 1810408"/>
                  <a:gd name="connsiteY11" fmla="*/ 1355835 h 1366345"/>
                  <a:gd name="connsiteX12" fmla="*/ 312683 w 1810408"/>
                  <a:gd name="connsiteY12" fmla="*/ 1103586 h 1366345"/>
                  <a:gd name="connsiteX13" fmla="*/ 596462 w 1810408"/>
                  <a:gd name="connsiteY13" fmla="*/ 945931 h 1366345"/>
                  <a:gd name="connsiteX14" fmla="*/ 959069 w 1810408"/>
                  <a:gd name="connsiteY14" fmla="*/ 914400 h 1366345"/>
                  <a:gd name="connsiteX15" fmla="*/ 1132490 w 1810408"/>
                  <a:gd name="connsiteY15" fmla="*/ 914400 h 1366345"/>
                  <a:gd name="connsiteX16" fmla="*/ 1368973 w 1810408"/>
                  <a:gd name="connsiteY16" fmla="*/ 1024759 h 1366345"/>
                  <a:gd name="connsiteX17" fmla="*/ 1573924 w 1810408"/>
                  <a:gd name="connsiteY17" fmla="*/ 1229711 h 1366345"/>
                  <a:gd name="connsiteX18" fmla="*/ 1668517 w 1810408"/>
                  <a:gd name="connsiteY18" fmla="*/ 1324304 h 1366345"/>
                  <a:gd name="connsiteX19" fmla="*/ 1778876 w 1810408"/>
                  <a:gd name="connsiteY19" fmla="*/ 1229711 h 1366345"/>
                  <a:gd name="connsiteX20" fmla="*/ 1763111 w 1810408"/>
                  <a:gd name="connsiteY20" fmla="*/ 1119352 h 1366345"/>
                  <a:gd name="connsiteX21" fmla="*/ 1495097 w 1810408"/>
                  <a:gd name="connsiteY21" fmla="*/ 788276 h 1366345"/>
                  <a:gd name="connsiteX22" fmla="*/ 1384738 w 1810408"/>
                  <a:gd name="connsiteY22" fmla="*/ 567559 h 1366345"/>
                  <a:gd name="connsiteX23" fmla="*/ 1290145 w 1810408"/>
                  <a:gd name="connsiteY23" fmla="*/ 331076 h 13663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1810408" h="1366345">
                    <a:moveTo>
                      <a:pt x="1290145" y="331076"/>
                    </a:moveTo>
                    <a:cubicBezTo>
                      <a:pt x="1261242" y="257504"/>
                      <a:pt x="1242848" y="176048"/>
                      <a:pt x="1211317" y="126124"/>
                    </a:cubicBezTo>
                    <a:cubicBezTo>
                      <a:pt x="1179786" y="76200"/>
                      <a:pt x="1153511" y="52552"/>
                      <a:pt x="1100959" y="31531"/>
                    </a:cubicBezTo>
                    <a:cubicBezTo>
                      <a:pt x="1048407" y="10510"/>
                      <a:pt x="956441" y="0"/>
                      <a:pt x="896007" y="0"/>
                    </a:cubicBezTo>
                    <a:cubicBezTo>
                      <a:pt x="835573" y="0"/>
                      <a:pt x="785648" y="10510"/>
                      <a:pt x="738352" y="31531"/>
                    </a:cubicBezTo>
                    <a:cubicBezTo>
                      <a:pt x="691056" y="52552"/>
                      <a:pt x="649014" y="76200"/>
                      <a:pt x="612228" y="126124"/>
                    </a:cubicBezTo>
                    <a:cubicBezTo>
                      <a:pt x="575442" y="176048"/>
                      <a:pt x="543911" y="254876"/>
                      <a:pt x="517635" y="331076"/>
                    </a:cubicBezTo>
                    <a:cubicBezTo>
                      <a:pt x="491359" y="407276"/>
                      <a:pt x="491359" y="501869"/>
                      <a:pt x="454573" y="583324"/>
                    </a:cubicBezTo>
                    <a:cubicBezTo>
                      <a:pt x="417787" y="664779"/>
                      <a:pt x="365234" y="740979"/>
                      <a:pt x="296917" y="819807"/>
                    </a:cubicBezTo>
                    <a:cubicBezTo>
                      <a:pt x="228600" y="898635"/>
                      <a:pt x="89338" y="998483"/>
                      <a:pt x="44669" y="1056290"/>
                    </a:cubicBezTo>
                    <a:cubicBezTo>
                      <a:pt x="0" y="1114097"/>
                      <a:pt x="10511" y="1116724"/>
                      <a:pt x="28904" y="1166648"/>
                    </a:cubicBezTo>
                    <a:cubicBezTo>
                      <a:pt x="47297" y="1216572"/>
                      <a:pt x="107732" y="1366345"/>
                      <a:pt x="155028" y="1355835"/>
                    </a:cubicBezTo>
                    <a:cubicBezTo>
                      <a:pt x="202324" y="1345325"/>
                      <a:pt x="239111" y="1171903"/>
                      <a:pt x="312683" y="1103586"/>
                    </a:cubicBezTo>
                    <a:cubicBezTo>
                      <a:pt x="386255" y="1035269"/>
                      <a:pt x="488731" y="977462"/>
                      <a:pt x="596462" y="945931"/>
                    </a:cubicBezTo>
                    <a:cubicBezTo>
                      <a:pt x="704193" y="914400"/>
                      <a:pt x="869731" y="919655"/>
                      <a:pt x="959069" y="914400"/>
                    </a:cubicBezTo>
                    <a:cubicBezTo>
                      <a:pt x="1048407" y="909145"/>
                      <a:pt x="1064173" y="896007"/>
                      <a:pt x="1132490" y="914400"/>
                    </a:cubicBezTo>
                    <a:cubicBezTo>
                      <a:pt x="1200807" y="932793"/>
                      <a:pt x="1295401" y="972207"/>
                      <a:pt x="1368973" y="1024759"/>
                    </a:cubicBezTo>
                    <a:cubicBezTo>
                      <a:pt x="1442545" y="1077311"/>
                      <a:pt x="1573924" y="1229711"/>
                      <a:pt x="1573924" y="1229711"/>
                    </a:cubicBezTo>
                    <a:cubicBezTo>
                      <a:pt x="1623848" y="1279635"/>
                      <a:pt x="1634358" y="1324304"/>
                      <a:pt x="1668517" y="1324304"/>
                    </a:cubicBezTo>
                    <a:cubicBezTo>
                      <a:pt x="1702676" y="1324304"/>
                      <a:pt x="1763110" y="1263870"/>
                      <a:pt x="1778876" y="1229711"/>
                    </a:cubicBezTo>
                    <a:cubicBezTo>
                      <a:pt x="1794642" y="1195552"/>
                      <a:pt x="1810408" y="1192925"/>
                      <a:pt x="1763111" y="1119352"/>
                    </a:cubicBezTo>
                    <a:cubicBezTo>
                      <a:pt x="1715814" y="1045779"/>
                      <a:pt x="1558159" y="880241"/>
                      <a:pt x="1495097" y="788276"/>
                    </a:cubicBezTo>
                    <a:cubicBezTo>
                      <a:pt x="1432035" y="696311"/>
                      <a:pt x="1418897" y="646386"/>
                      <a:pt x="1384738" y="567559"/>
                    </a:cubicBezTo>
                    <a:cubicBezTo>
                      <a:pt x="1350579" y="488732"/>
                      <a:pt x="1319048" y="404648"/>
                      <a:pt x="1290145" y="331076"/>
                    </a:cubicBezTo>
                    <a:close/>
                  </a:path>
                </a:pathLst>
              </a:custGeom>
              <a:solidFill>
                <a:srgbClr val="FFFF00"/>
              </a:solidFill>
              <a:ln w="38100"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9" name="Блок-схема: узел 8"/>
              <p:cNvSpPr/>
              <p:nvPr/>
            </p:nvSpPr>
            <p:spPr>
              <a:xfrm>
                <a:off x="928627" y="4929122"/>
                <a:ext cx="1449295" cy="1314343"/>
              </a:xfrm>
              <a:prstGeom prst="flowChartConnector">
                <a:avLst/>
              </a:prstGeom>
              <a:noFill/>
              <a:ln w="76200">
                <a:solidFill>
                  <a:srgbClr val="000000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n w="57150">
                    <a:solidFill>
                      <a:schemeClr val="bg1">
                        <a:lumMod val="75000"/>
                      </a:schemeClr>
                    </a:solidFill>
                  </a:ln>
                </a:endParaRPr>
              </a:p>
            </p:txBody>
          </p:sp>
          <p:sp>
            <p:nvSpPr>
              <p:cNvPr id="10" name="Полилиния 9"/>
              <p:cNvSpPr/>
              <p:nvPr/>
            </p:nvSpPr>
            <p:spPr>
              <a:xfrm>
                <a:off x="2389035" y="4816419"/>
                <a:ext cx="788937" cy="803210"/>
              </a:xfrm>
              <a:custGeom>
                <a:avLst/>
                <a:gdLst>
                  <a:gd name="connsiteX0" fmla="*/ 0 w 788276"/>
                  <a:gd name="connsiteY0" fmla="*/ 804042 h 804042"/>
                  <a:gd name="connsiteX1" fmla="*/ 409904 w 788276"/>
                  <a:gd name="connsiteY1" fmla="*/ 599090 h 804042"/>
                  <a:gd name="connsiteX2" fmla="*/ 788276 w 788276"/>
                  <a:gd name="connsiteY2" fmla="*/ 0 h 804042"/>
                  <a:gd name="connsiteX3" fmla="*/ 788276 w 788276"/>
                  <a:gd name="connsiteY3" fmla="*/ 0 h 8040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88276" h="804042">
                    <a:moveTo>
                      <a:pt x="0" y="804042"/>
                    </a:moveTo>
                    <a:cubicBezTo>
                      <a:pt x="139262" y="768569"/>
                      <a:pt x="278525" y="733097"/>
                      <a:pt x="409904" y="599090"/>
                    </a:cubicBezTo>
                    <a:cubicBezTo>
                      <a:pt x="541283" y="465083"/>
                      <a:pt x="788276" y="0"/>
                      <a:pt x="788276" y="0"/>
                    </a:cubicBezTo>
                    <a:lnTo>
                      <a:pt x="788276" y="0"/>
                    </a:lnTo>
                  </a:path>
                </a:pathLst>
              </a:custGeom>
              <a:ln w="57150">
                <a:solidFill>
                  <a:srgbClr val="0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11" name="Полилиния 10"/>
              <p:cNvSpPr/>
              <p:nvPr/>
            </p:nvSpPr>
            <p:spPr>
              <a:xfrm>
                <a:off x="571462" y="5643439"/>
                <a:ext cx="361927" cy="709555"/>
              </a:xfrm>
              <a:custGeom>
                <a:avLst/>
                <a:gdLst>
                  <a:gd name="connsiteX0" fmla="*/ 362607 w 362607"/>
                  <a:gd name="connsiteY0" fmla="*/ 0 h 709448"/>
                  <a:gd name="connsiteX1" fmla="*/ 141890 w 362607"/>
                  <a:gd name="connsiteY1" fmla="*/ 236482 h 709448"/>
                  <a:gd name="connsiteX2" fmla="*/ 0 w 362607"/>
                  <a:gd name="connsiteY2" fmla="*/ 709448 h 7094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62607" h="709448">
                    <a:moveTo>
                      <a:pt x="362607" y="0"/>
                    </a:moveTo>
                    <a:cubicBezTo>
                      <a:pt x="282466" y="59120"/>
                      <a:pt x="202325" y="118241"/>
                      <a:pt x="141890" y="236482"/>
                    </a:cubicBezTo>
                    <a:cubicBezTo>
                      <a:pt x="81456" y="354723"/>
                      <a:pt x="40728" y="532085"/>
                      <a:pt x="0" y="709448"/>
                    </a:cubicBezTo>
                  </a:path>
                </a:pathLst>
              </a:custGeom>
              <a:ln w="57150">
                <a:solidFill>
                  <a:srgbClr val="0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12" name="Полилиния 11"/>
              <p:cNvSpPr/>
              <p:nvPr/>
            </p:nvSpPr>
            <p:spPr>
              <a:xfrm>
                <a:off x="3071617" y="4643395"/>
                <a:ext cx="222236" cy="236519"/>
              </a:xfrm>
              <a:custGeom>
                <a:avLst/>
                <a:gdLst>
                  <a:gd name="connsiteX0" fmla="*/ 44669 w 331075"/>
                  <a:gd name="connsiteY0" fmla="*/ 257503 h 286406"/>
                  <a:gd name="connsiteX1" fmla="*/ 13138 w 331075"/>
                  <a:gd name="connsiteY1" fmla="*/ 36786 h 286406"/>
                  <a:gd name="connsiteX2" fmla="*/ 107731 w 331075"/>
                  <a:gd name="connsiteY2" fmla="*/ 36786 h 286406"/>
                  <a:gd name="connsiteX3" fmla="*/ 91965 w 331075"/>
                  <a:gd name="connsiteY3" fmla="*/ 147145 h 286406"/>
                  <a:gd name="connsiteX4" fmla="*/ 76200 w 331075"/>
                  <a:gd name="connsiteY4" fmla="*/ 210207 h 286406"/>
                  <a:gd name="connsiteX5" fmla="*/ 170793 w 331075"/>
                  <a:gd name="connsiteY5" fmla="*/ 84083 h 286406"/>
                  <a:gd name="connsiteX6" fmla="*/ 296917 w 331075"/>
                  <a:gd name="connsiteY6" fmla="*/ 5255 h 286406"/>
                  <a:gd name="connsiteX7" fmla="*/ 328448 w 331075"/>
                  <a:gd name="connsiteY7" fmla="*/ 99848 h 286406"/>
                  <a:gd name="connsiteX8" fmla="*/ 281152 w 331075"/>
                  <a:gd name="connsiteY8" fmla="*/ 210207 h 286406"/>
                  <a:gd name="connsiteX9" fmla="*/ 44669 w 331075"/>
                  <a:gd name="connsiteY9" fmla="*/ 257503 h 2864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331075" h="286406">
                    <a:moveTo>
                      <a:pt x="44669" y="257503"/>
                    </a:moveTo>
                    <a:cubicBezTo>
                      <a:pt x="0" y="228600"/>
                      <a:pt x="2628" y="73572"/>
                      <a:pt x="13138" y="36786"/>
                    </a:cubicBezTo>
                    <a:cubicBezTo>
                      <a:pt x="23648" y="0"/>
                      <a:pt x="94593" y="18393"/>
                      <a:pt x="107731" y="36786"/>
                    </a:cubicBezTo>
                    <a:cubicBezTo>
                      <a:pt x="120869" y="55179"/>
                      <a:pt x="97220" y="118241"/>
                      <a:pt x="91965" y="147145"/>
                    </a:cubicBezTo>
                    <a:cubicBezTo>
                      <a:pt x="86710" y="176049"/>
                      <a:pt x="63062" y="220717"/>
                      <a:pt x="76200" y="210207"/>
                    </a:cubicBezTo>
                    <a:cubicBezTo>
                      <a:pt x="89338" y="199697"/>
                      <a:pt x="134007" y="118242"/>
                      <a:pt x="170793" y="84083"/>
                    </a:cubicBezTo>
                    <a:cubicBezTo>
                      <a:pt x="207579" y="49924"/>
                      <a:pt x="270641" y="2628"/>
                      <a:pt x="296917" y="5255"/>
                    </a:cubicBezTo>
                    <a:cubicBezTo>
                      <a:pt x="323193" y="7883"/>
                      <a:pt x="331075" y="65689"/>
                      <a:pt x="328448" y="99848"/>
                    </a:cubicBezTo>
                    <a:cubicBezTo>
                      <a:pt x="325821" y="134007"/>
                      <a:pt x="325821" y="186559"/>
                      <a:pt x="281152" y="210207"/>
                    </a:cubicBezTo>
                    <a:cubicBezTo>
                      <a:pt x="236483" y="233855"/>
                      <a:pt x="89338" y="286406"/>
                      <a:pt x="44669" y="257503"/>
                    </a:cubicBezTo>
                    <a:close/>
                  </a:path>
                </a:pathLst>
              </a:custGeom>
              <a:noFill/>
              <a:ln w="38100"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13" name="Полилиния 12"/>
              <p:cNvSpPr/>
              <p:nvPr/>
            </p:nvSpPr>
            <p:spPr>
              <a:xfrm>
                <a:off x="428596" y="6286520"/>
                <a:ext cx="222051" cy="236329"/>
              </a:xfrm>
              <a:custGeom>
                <a:avLst/>
                <a:gdLst>
                  <a:gd name="connsiteX0" fmla="*/ 44669 w 331075"/>
                  <a:gd name="connsiteY0" fmla="*/ 257503 h 286406"/>
                  <a:gd name="connsiteX1" fmla="*/ 13138 w 331075"/>
                  <a:gd name="connsiteY1" fmla="*/ 36786 h 286406"/>
                  <a:gd name="connsiteX2" fmla="*/ 107731 w 331075"/>
                  <a:gd name="connsiteY2" fmla="*/ 36786 h 286406"/>
                  <a:gd name="connsiteX3" fmla="*/ 91965 w 331075"/>
                  <a:gd name="connsiteY3" fmla="*/ 147145 h 286406"/>
                  <a:gd name="connsiteX4" fmla="*/ 76200 w 331075"/>
                  <a:gd name="connsiteY4" fmla="*/ 210207 h 286406"/>
                  <a:gd name="connsiteX5" fmla="*/ 170793 w 331075"/>
                  <a:gd name="connsiteY5" fmla="*/ 84083 h 286406"/>
                  <a:gd name="connsiteX6" fmla="*/ 296917 w 331075"/>
                  <a:gd name="connsiteY6" fmla="*/ 5255 h 286406"/>
                  <a:gd name="connsiteX7" fmla="*/ 328448 w 331075"/>
                  <a:gd name="connsiteY7" fmla="*/ 99848 h 286406"/>
                  <a:gd name="connsiteX8" fmla="*/ 281152 w 331075"/>
                  <a:gd name="connsiteY8" fmla="*/ 210207 h 286406"/>
                  <a:gd name="connsiteX9" fmla="*/ 44669 w 331075"/>
                  <a:gd name="connsiteY9" fmla="*/ 257503 h 2864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331075" h="286406">
                    <a:moveTo>
                      <a:pt x="44669" y="257503"/>
                    </a:moveTo>
                    <a:cubicBezTo>
                      <a:pt x="0" y="228600"/>
                      <a:pt x="2628" y="73572"/>
                      <a:pt x="13138" y="36786"/>
                    </a:cubicBezTo>
                    <a:cubicBezTo>
                      <a:pt x="23648" y="0"/>
                      <a:pt x="94593" y="18393"/>
                      <a:pt x="107731" y="36786"/>
                    </a:cubicBezTo>
                    <a:cubicBezTo>
                      <a:pt x="120869" y="55179"/>
                      <a:pt x="97220" y="118241"/>
                      <a:pt x="91965" y="147145"/>
                    </a:cubicBezTo>
                    <a:cubicBezTo>
                      <a:pt x="86710" y="176049"/>
                      <a:pt x="63062" y="220717"/>
                      <a:pt x="76200" y="210207"/>
                    </a:cubicBezTo>
                    <a:cubicBezTo>
                      <a:pt x="89338" y="199697"/>
                      <a:pt x="134007" y="118242"/>
                      <a:pt x="170793" y="84083"/>
                    </a:cubicBezTo>
                    <a:cubicBezTo>
                      <a:pt x="207579" y="49924"/>
                      <a:pt x="270641" y="2628"/>
                      <a:pt x="296917" y="5255"/>
                    </a:cubicBezTo>
                    <a:cubicBezTo>
                      <a:pt x="323193" y="7883"/>
                      <a:pt x="331075" y="65689"/>
                      <a:pt x="328448" y="99848"/>
                    </a:cubicBezTo>
                    <a:cubicBezTo>
                      <a:pt x="325821" y="134007"/>
                      <a:pt x="325821" y="186559"/>
                      <a:pt x="281152" y="210207"/>
                    </a:cubicBezTo>
                    <a:cubicBezTo>
                      <a:pt x="236483" y="233855"/>
                      <a:pt x="89338" y="286406"/>
                      <a:pt x="44669" y="257503"/>
                    </a:cubicBezTo>
                    <a:close/>
                  </a:path>
                </a:pathLst>
              </a:custGeom>
              <a:noFill/>
              <a:ln w="38100">
                <a:solidFill>
                  <a:srgbClr val="000000"/>
                </a:solidFill>
              </a:ln>
              <a:scene3d>
                <a:camera prst="orthographicFront">
                  <a:rot lat="0" lon="0" rev="11399999"/>
                </a:camera>
                <a:lightRig rig="threePt" dir="t"/>
              </a:scene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14" name="Полилиния 13"/>
              <p:cNvSpPr/>
              <p:nvPr/>
            </p:nvSpPr>
            <p:spPr>
              <a:xfrm>
                <a:off x="1061969" y="6218067"/>
                <a:ext cx="342878" cy="407955"/>
              </a:xfrm>
              <a:custGeom>
                <a:avLst/>
                <a:gdLst>
                  <a:gd name="connsiteX0" fmla="*/ 270642 w 341587"/>
                  <a:gd name="connsiteY0" fmla="*/ 0 h 407276"/>
                  <a:gd name="connsiteX1" fmla="*/ 302173 w 341587"/>
                  <a:gd name="connsiteY1" fmla="*/ 346842 h 407276"/>
                  <a:gd name="connsiteX2" fmla="*/ 34159 w 341587"/>
                  <a:gd name="connsiteY2" fmla="*/ 362607 h 407276"/>
                  <a:gd name="connsiteX3" fmla="*/ 97221 w 341587"/>
                  <a:gd name="connsiteY3" fmla="*/ 268014 h 407276"/>
                  <a:gd name="connsiteX4" fmla="*/ 286407 w 341587"/>
                  <a:gd name="connsiteY4" fmla="*/ 299545 h 407276"/>
                  <a:gd name="connsiteX5" fmla="*/ 333704 w 341587"/>
                  <a:gd name="connsiteY5" fmla="*/ 315311 h 407276"/>
                  <a:gd name="connsiteX6" fmla="*/ 302173 w 341587"/>
                  <a:gd name="connsiteY6" fmla="*/ 299545 h 4072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41587" h="407276">
                    <a:moveTo>
                      <a:pt x="270642" y="0"/>
                    </a:moveTo>
                    <a:cubicBezTo>
                      <a:pt x="306114" y="143204"/>
                      <a:pt x="341587" y="286408"/>
                      <a:pt x="302173" y="346842"/>
                    </a:cubicBezTo>
                    <a:cubicBezTo>
                      <a:pt x="262759" y="407276"/>
                      <a:pt x="68318" y="375745"/>
                      <a:pt x="34159" y="362607"/>
                    </a:cubicBezTo>
                    <a:cubicBezTo>
                      <a:pt x="0" y="349469"/>
                      <a:pt x="55180" y="278524"/>
                      <a:pt x="97221" y="268014"/>
                    </a:cubicBezTo>
                    <a:cubicBezTo>
                      <a:pt x="139262" y="257504"/>
                      <a:pt x="246993" y="291662"/>
                      <a:pt x="286407" y="299545"/>
                    </a:cubicBezTo>
                    <a:cubicBezTo>
                      <a:pt x="325821" y="307428"/>
                      <a:pt x="331076" y="315311"/>
                      <a:pt x="333704" y="315311"/>
                    </a:cubicBezTo>
                    <a:cubicBezTo>
                      <a:pt x="336332" y="315311"/>
                      <a:pt x="319252" y="307428"/>
                      <a:pt x="302173" y="299545"/>
                    </a:cubicBezTo>
                  </a:path>
                </a:pathLst>
              </a:custGeom>
              <a:solidFill>
                <a:srgbClr val="00CC00"/>
              </a:solidFill>
              <a:ln w="57150">
                <a:solidFill>
                  <a:srgbClr val="0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15" name="Полилиния 14"/>
              <p:cNvSpPr/>
              <p:nvPr/>
            </p:nvSpPr>
            <p:spPr>
              <a:xfrm>
                <a:off x="1785918" y="6215082"/>
                <a:ext cx="341587" cy="407276"/>
              </a:xfrm>
              <a:custGeom>
                <a:avLst/>
                <a:gdLst>
                  <a:gd name="connsiteX0" fmla="*/ 270642 w 341587"/>
                  <a:gd name="connsiteY0" fmla="*/ 0 h 407276"/>
                  <a:gd name="connsiteX1" fmla="*/ 302173 w 341587"/>
                  <a:gd name="connsiteY1" fmla="*/ 346842 h 407276"/>
                  <a:gd name="connsiteX2" fmla="*/ 34159 w 341587"/>
                  <a:gd name="connsiteY2" fmla="*/ 362607 h 407276"/>
                  <a:gd name="connsiteX3" fmla="*/ 97221 w 341587"/>
                  <a:gd name="connsiteY3" fmla="*/ 268014 h 407276"/>
                  <a:gd name="connsiteX4" fmla="*/ 286407 w 341587"/>
                  <a:gd name="connsiteY4" fmla="*/ 299545 h 407276"/>
                  <a:gd name="connsiteX5" fmla="*/ 333704 w 341587"/>
                  <a:gd name="connsiteY5" fmla="*/ 315311 h 407276"/>
                  <a:gd name="connsiteX6" fmla="*/ 302173 w 341587"/>
                  <a:gd name="connsiteY6" fmla="*/ 299545 h 4072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41587" h="407276">
                    <a:moveTo>
                      <a:pt x="270642" y="0"/>
                    </a:moveTo>
                    <a:cubicBezTo>
                      <a:pt x="306114" y="143204"/>
                      <a:pt x="341587" y="286408"/>
                      <a:pt x="302173" y="346842"/>
                    </a:cubicBezTo>
                    <a:cubicBezTo>
                      <a:pt x="262759" y="407276"/>
                      <a:pt x="68318" y="375745"/>
                      <a:pt x="34159" y="362607"/>
                    </a:cubicBezTo>
                    <a:cubicBezTo>
                      <a:pt x="0" y="349469"/>
                      <a:pt x="55180" y="278524"/>
                      <a:pt x="97221" y="268014"/>
                    </a:cubicBezTo>
                    <a:cubicBezTo>
                      <a:pt x="139262" y="257504"/>
                      <a:pt x="246993" y="291662"/>
                      <a:pt x="286407" y="299545"/>
                    </a:cubicBezTo>
                    <a:cubicBezTo>
                      <a:pt x="325821" y="307428"/>
                      <a:pt x="331076" y="315311"/>
                      <a:pt x="333704" y="315311"/>
                    </a:cubicBezTo>
                    <a:cubicBezTo>
                      <a:pt x="336332" y="315311"/>
                      <a:pt x="319252" y="307428"/>
                      <a:pt x="302173" y="299545"/>
                    </a:cubicBezTo>
                  </a:path>
                </a:pathLst>
              </a:custGeom>
              <a:solidFill>
                <a:srgbClr val="00CC00"/>
              </a:solidFill>
              <a:ln w="57150">
                <a:solidFill>
                  <a:srgbClr val="000000"/>
                </a:solidFill>
              </a:ln>
              <a:scene3d>
                <a:camera prst="orthographicFront">
                  <a:rot lat="0" lon="10200000" rev="0"/>
                </a:camera>
                <a:lightRig rig="threePt" dir="t"/>
              </a:scene3d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</p:grpSp>
        <p:sp>
          <p:nvSpPr>
            <p:cNvPr id="5" name="Хорда 45"/>
            <p:cNvSpPr>
              <a:spLocks noChangeArrowheads="1"/>
            </p:cNvSpPr>
            <p:nvPr/>
          </p:nvSpPr>
          <p:spPr bwMode="auto">
            <a:xfrm rot="6614313">
              <a:off x="1097698" y="6260128"/>
              <a:ext cx="377794" cy="623849"/>
            </a:xfrm>
            <a:custGeom>
              <a:avLst/>
              <a:gdLst>
                <a:gd name="T0" fmla="*/ 350475 w 377794"/>
                <a:gd name="T1" fmla="*/ 473503 h 623849"/>
                <a:gd name="T2" fmla="*/ 188897 w 377794"/>
                <a:gd name="T3" fmla="*/ 0 h 623849"/>
                <a:gd name="T4" fmla="*/ 269686 w 377794"/>
                <a:gd name="T5" fmla="*/ 236751 h 623849"/>
                <a:gd name="T6" fmla="*/ 5898240 60000 65536"/>
                <a:gd name="T7" fmla="*/ 17694720 60000 65536"/>
                <a:gd name="T8" fmla="*/ 0 60000 65536"/>
                <a:gd name="T9" fmla="*/ 55327 w 377794"/>
                <a:gd name="T10" fmla="*/ 91361 h 623849"/>
                <a:gd name="T11" fmla="*/ 322467 w 377794"/>
                <a:gd name="T12" fmla="*/ 532488 h 62384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377794" h="623849">
                  <a:moveTo>
                    <a:pt x="350475" y="473503"/>
                  </a:moveTo>
                  <a:lnTo>
                    <a:pt x="350475" y="473503"/>
                  </a:lnTo>
                  <a:cubicBezTo>
                    <a:pt x="316247" y="566835"/>
                    <a:pt x="254973" y="623849"/>
                    <a:pt x="188897" y="623850"/>
                  </a:cubicBezTo>
                  <a:cubicBezTo>
                    <a:pt x="84572" y="623850"/>
                    <a:pt x="0" y="484196"/>
                    <a:pt x="0" y="311925"/>
                  </a:cubicBezTo>
                  <a:cubicBezTo>
                    <a:pt x="-1" y="139653"/>
                    <a:pt x="84572" y="0"/>
                    <a:pt x="188896" y="0"/>
                  </a:cubicBezTo>
                  <a:close/>
                </a:path>
              </a:pathLst>
            </a:custGeom>
            <a:solidFill>
              <a:srgbClr val="00B050"/>
            </a:solidFill>
            <a:ln w="25400" algn="ctr">
              <a:solidFill>
                <a:srgbClr val="6F9500"/>
              </a:solidFill>
              <a:miter lim="800000"/>
              <a:headEnd/>
              <a:tailEnd/>
            </a:ln>
          </p:spPr>
          <p:txBody>
            <a:bodyPr rot="10800000" vert="eaVert" anchor="ctr"/>
            <a:lstStyle/>
            <a:p>
              <a:pPr algn="ctr"/>
              <a:endParaRPr lang="ru-RU">
                <a:solidFill>
                  <a:srgbClr val="FFFFFF"/>
                </a:solidFill>
                <a:latin typeface="Constantia" pitchFamily="18" charset="0"/>
              </a:endParaRPr>
            </a:p>
          </p:txBody>
        </p:sp>
        <p:sp>
          <p:nvSpPr>
            <p:cNvPr id="6" name="Хорда 47"/>
            <p:cNvSpPr>
              <a:spLocks noChangeArrowheads="1"/>
            </p:cNvSpPr>
            <p:nvPr/>
          </p:nvSpPr>
          <p:spPr bwMode="auto">
            <a:xfrm rot="4561332" flipV="1">
              <a:off x="1989024" y="6273621"/>
              <a:ext cx="428590" cy="606387"/>
            </a:xfrm>
            <a:custGeom>
              <a:avLst/>
              <a:gdLst>
                <a:gd name="T0" fmla="*/ 341450 w 428590"/>
                <a:gd name="T1" fmla="*/ 547245 h 606387"/>
                <a:gd name="T2" fmla="*/ 214295 w 428590"/>
                <a:gd name="T3" fmla="*/ 0 h 606387"/>
                <a:gd name="T4" fmla="*/ 277872 w 428590"/>
                <a:gd name="T5" fmla="*/ 273622 h 606387"/>
                <a:gd name="T6" fmla="*/ 5898240 60000 65536"/>
                <a:gd name="T7" fmla="*/ 17694720 60000 65536"/>
                <a:gd name="T8" fmla="*/ 0 60000 65536"/>
                <a:gd name="T9" fmla="*/ 62766 w 428590"/>
                <a:gd name="T10" fmla="*/ 88803 h 606387"/>
                <a:gd name="T11" fmla="*/ 365824 w 428590"/>
                <a:gd name="T12" fmla="*/ 517584 h 60638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28590" h="606387">
                  <a:moveTo>
                    <a:pt x="341450" y="547245"/>
                  </a:moveTo>
                  <a:lnTo>
                    <a:pt x="341450" y="547245"/>
                  </a:lnTo>
                  <a:cubicBezTo>
                    <a:pt x="304615" y="585662"/>
                    <a:pt x="260056" y="606387"/>
                    <a:pt x="214295" y="606388"/>
                  </a:cubicBezTo>
                  <a:cubicBezTo>
                    <a:pt x="95943" y="606388"/>
                    <a:pt x="0" y="470643"/>
                    <a:pt x="0" y="303194"/>
                  </a:cubicBezTo>
                  <a:cubicBezTo>
                    <a:pt x="0" y="135744"/>
                    <a:pt x="95943" y="0"/>
                    <a:pt x="214295" y="0"/>
                  </a:cubicBezTo>
                  <a:cubicBezTo>
                    <a:pt x="214295" y="-1"/>
                    <a:pt x="214295" y="0"/>
                    <a:pt x="214295" y="0"/>
                  </a:cubicBezTo>
                  <a:close/>
                </a:path>
              </a:pathLst>
            </a:custGeom>
            <a:solidFill>
              <a:srgbClr val="00B050"/>
            </a:solidFill>
            <a:ln w="25400" algn="ctr">
              <a:solidFill>
                <a:srgbClr val="6F9500"/>
              </a:solidFill>
              <a:miter lim="800000"/>
              <a:headEnd/>
              <a:tailEnd/>
            </a:ln>
          </p:spPr>
          <p:txBody>
            <a:bodyPr vert="eaVert" anchor="ctr"/>
            <a:lstStyle/>
            <a:p>
              <a:pPr algn="ctr"/>
              <a:endParaRPr lang="ru-RU">
                <a:solidFill>
                  <a:srgbClr val="FFFFFF"/>
                </a:solidFill>
                <a:latin typeface="Constantia" pitchFamily="18" charset="0"/>
              </a:endParaRPr>
            </a:p>
          </p:txBody>
        </p:sp>
      </p:grpSp>
      <p:sp>
        <p:nvSpPr>
          <p:cNvPr id="17" name="Скругленный прямоугольник 16"/>
          <p:cNvSpPr/>
          <p:nvPr/>
        </p:nvSpPr>
        <p:spPr>
          <a:xfrm>
            <a:off x="323528" y="692696"/>
            <a:ext cx="4392488" cy="2088232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C00000"/>
                </a:solidFill>
                <a:latin typeface="Comic Sans MS" pitchFamily="66" charset="0"/>
              </a:rPr>
              <a:t>Поиграем в прятки</a:t>
            </a:r>
            <a:endParaRPr lang="ru-RU" sz="4000" b="1" dirty="0">
              <a:solidFill>
                <a:srgbClr val="C00000"/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56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.25 -0.33333  E" pathEditMode="relative" ptsTypes="">
                                      <p:cBhvr>
                                        <p:cTn id="12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49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.25 0.33333  E" pathEditMode="relative" ptsTypes="">
                                      <p:cBhvr>
                                        <p:cTn id="15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179512" y="188640"/>
            <a:ext cx="8784976" cy="6480720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539552" y="692696"/>
            <a:ext cx="8064896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>
                <a:solidFill>
                  <a:srgbClr val="00B050"/>
                </a:solidFill>
                <a:latin typeface="Comic Sans MS" pitchFamily="66" charset="0"/>
              </a:rPr>
              <a:t>За какими буквами скрывается</a:t>
            </a:r>
          </a:p>
          <a:p>
            <a:r>
              <a:rPr lang="ru-RU" sz="4000" b="1" dirty="0" smtClean="0">
                <a:solidFill>
                  <a:srgbClr val="00B050"/>
                </a:solidFill>
                <a:latin typeface="Comic Sans MS" pitchFamily="66" charset="0"/>
              </a:rPr>
              <a:t>              звук[Й</a:t>
            </a:r>
            <a:r>
              <a:rPr lang="ru-RU" sz="4000" b="1" dirty="0" smtClean="0">
                <a:solidFill>
                  <a:srgbClr val="00B050"/>
                </a:solidFill>
                <a:latin typeface="Franklin Gothic Book"/>
              </a:rPr>
              <a:t>'</a:t>
            </a:r>
            <a:r>
              <a:rPr lang="ru-RU" sz="4000" b="1" dirty="0" smtClean="0">
                <a:solidFill>
                  <a:srgbClr val="00B050"/>
                </a:solidFill>
                <a:latin typeface="Comic Sans MS" pitchFamily="66" charset="0"/>
              </a:rPr>
              <a:t>] ?</a:t>
            </a:r>
          </a:p>
          <a:p>
            <a:r>
              <a:rPr lang="ru-RU" sz="4000" b="1" dirty="0" smtClean="0">
                <a:solidFill>
                  <a:srgbClr val="FF0000"/>
                </a:solidFill>
              </a:rPr>
              <a:t>     </a:t>
            </a:r>
            <a:r>
              <a:rPr lang="ru-RU" sz="4000" b="1" dirty="0" smtClean="0">
                <a:solidFill>
                  <a:srgbClr val="C00000"/>
                </a:solidFill>
              </a:rPr>
              <a:t>ягода</a:t>
            </a:r>
            <a:r>
              <a:rPr lang="ru-RU" sz="4000" b="1" dirty="0" smtClean="0">
                <a:solidFill>
                  <a:srgbClr val="FF0000"/>
                </a:solidFill>
              </a:rPr>
              <a:t>                             </a:t>
            </a:r>
            <a:r>
              <a:rPr lang="ru-RU" sz="4000" b="1" dirty="0" smtClean="0">
                <a:solidFill>
                  <a:srgbClr val="7030A0"/>
                </a:solidFill>
              </a:rPr>
              <a:t> пьют</a:t>
            </a:r>
          </a:p>
          <a:p>
            <a:r>
              <a:rPr lang="ru-RU" sz="4000" b="1" dirty="0" smtClean="0">
                <a:solidFill>
                  <a:srgbClr val="0070C0"/>
                </a:solidFill>
              </a:rPr>
              <a:t>             синие            </a:t>
            </a:r>
            <a:r>
              <a:rPr lang="ru-RU" sz="4000" b="1" dirty="0" smtClean="0">
                <a:solidFill>
                  <a:schemeClr val="accent5">
                    <a:lumMod val="75000"/>
                  </a:schemeClr>
                </a:solidFill>
              </a:rPr>
              <a:t>ветер</a:t>
            </a:r>
          </a:p>
          <a:p>
            <a:r>
              <a:rPr lang="ru-RU" sz="4000" b="1" dirty="0" smtClean="0">
                <a:solidFill>
                  <a:schemeClr val="accent6">
                    <a:lumMod val="75000"/>
                  </a:schemeClr>
                </a:solidFill>
              </a:rPr>
              <a:t>                           ёрш                      </a:t>
            </a:r>
            <a:r>
              <a:rPr lang="ru-RU" sz="4000" b="1" dirty="0" smtClean="0">
                <a:solidFill>
                  <a:srgbClr val="0070C0"/>
                </a:solidFill>
              </a:rPr>
              <a:t> </a:t>
            </a:r>
            <a:r>
              <a:rPr lang="ru-RU" sz="4000" b="1" dirty="0" smtClean="0">
                <a:solidFill>
                  <a:srgbClr val="BA06BE"/>
                </a:solidFill>
              </a:rPr>
              <a:t>няня</a:t>
            </a:r>
          </a:p>
          <a:p>
            <a:endParaRPr lang="ru-RU" sz="4000" b="1" dirty="0" smtClean="0">
              <a:solidFill>
                <a:srgbClr val="BA06BE"/>
              </a:solidFill>
            </a:endParaRPr>
          </a:p>
          <a:p>
            <a:endParaRPr lang="ru-RU" sz="4000" b="1" dirty="0" smtClean="0">
              <a:solidFill>
                <a:srgbClr val="BA06BE"/>
              </a:solidFill>
            </a:endParaRPr>
          </a:p>
          <a:p>
            <a:endParaRPr lang="ru-RU" sz="4000" dirty="0">
              <a:latin typeface="Comic Sans MS" pitchFamily="66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67544" y="4653136"/>
            <a:ext cx="8352928" cy="1200329"/>
          </a:xfrm>
          <a:prstGeom prst="rect">
            <a:avLst/>
          </a:prstGeom>
          <a:noFill/>
          <a:ln w="57150">
            <a:solidFill>
              <a:srgbClr val="004C22"/>
            </a:solidFill>
          </a:ln>
        </p:spPr>
        <p:txBody>
          <a:bodyPr wrap="square" rtlCol="0">
            <a:spAutoFit/>
          </a:bodyPr>
          <a:lstStyle/>
          <a:p>
            <a:r>
              <a:rPr lang="ru-RU" sz="7200" b="1" dirty="0" smtClean="0">
                <a:solidFill>
                  <a:srgbClr val="FF0000"/>
                </a:solidFill>
                <a:latin typeface="Comic Sans MS" pitchFamily="66" charset="0"/>
              </a:rPr>
              <a:t>  Я    Е    Ё   Ю</a:t>
            </a:r>
            <a:endParaRPr lang="ru-RU" sz="7200" b="1" dirty="0">
              <a:solidFill>
                <a:srgbClr val="FF0000"/>
              </a:solidFill>
              <a:latin typeface="Comic Sans MS" pitchFamily="66" charset="0"/>
            </a:endParaRPr>
          </a:p>
        </p:txBody>
      </p:sp>
      <p:pic>
        <p:nvPicPr>
          <p:cNvPr id="7" name="Рисунок 6" descr="httptitplantsite.rurisunki…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3528" y="3068960"/>
            <a:ext cx="1562331" cy="141885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1\Desktop\картинки\foneticheskij-razbor-slova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834" r="43496"/>
          <a:stretch/>
        </p:blipFill>
        <p:spPr bwMode="auto">
          <a:xfrm>
            <a:off x="395536" y="620688"/>
            <a:ext cx="8459823" cy="54726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83068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179512" y="188640"/>
            <a:ext cx="8784976" cy="6408712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1684213" y="378530"/>
            <a:ext cx="590465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dirty="0" smtClean="0">
                <a:solidFill>
                  <a:srgbClr val="FF0000"/>
                </a:solidFill>
                <a:latin typeface="Comic Sans MS" pitchFamily="66" charset="0"/>
              </a:rPr>
              <a:t>     </a:t>
            </a:r>
            <a:r>
              <a:rPr lang="ru-RU" sz="3600" b="1" dirty="0" smtClean="0">
                <a:solidFill>
                  <a:srgbClr val="FF0000"/>
                </a:solidFill>
                <a:latin typeface="Comic Sans MS" pitchFamily="66" charset="0"/>
              </a:rPr>
              <a:t>Собери из слогов</a:t>
            </a:r>
          </a:p>
          <a:p>
            <a:pPr algn="ctr"/>
            <a:r>
              <a:rPr lang="ru-RU" sz="3600" b="1" dirty="0" smtClean="0">
                <a:solidFill>
                  <a:srgbClr val="FF0000"/>
                </a:solidFill>
                <a:latin typeface="Comic Sans MS" pitchFamily="66" charset="0"/>
              </a:rPr>
              <a:t>    слова со звуком </a:t>
            </a:r>
            <a:r>
              <a:rPr lang="ru-RU" sz="3600" b="1" dirty="0" smtClean="0">
                <a:solidFill>
                  <a:srgbClr val="FF0000"/>
                </a:solidFill>
                <a:latin typeface="Franklin Gothic Book"/>
              </a:rPr>
              <a:t>[</a:t>
            </a:r>
            <a:r>
              <a:rPr lang="ru-RU" sz="3600" b="1" i="1" dirty="0" smtClean="0">
                <a:solidFill>
                  <a:srgbClr val="FF0000"/>
                </a:solidFill>
                <a:latin typeface="Franklin Gothic Book"/>
              </a:rPr>
              <a:t>Й'</a:t>
            </a:r>
            <a:r>
              <a:rPr lang="ru-RU" sz="3600" b="1" dirty="0" smtClean="0">
                <a:solidFill>
                  <a:srgbClr val="FF0000"/>
                </a:solidFill>
                <a:latin typeface="Franklin Gothic Book"/>
              </a:rPr>
              <a:t>]</a:t>
            </a:r>
          </a:p>
          <a:p>
            <a:pPr algn="ctr"/>
            <a:endParaRPr lang="ru-RU" sz="36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5" name="Овал 4"/>
          <p:cNvSpPr/>
          <p:nvPr/>
        </p:nvSpPr>
        <p:spPr>
          <a:xfrm>
            <a:off x="611560" y="2276872"/>
            <a:ext cx="1584176" cy="1080120"/>
          </a:xfrm>
          <a:prstGeom prst="ellipse">
            <a:avLst/>
          </a:prstGeom>
          <a:solidFill>
            <a:schemeClr val="bg1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err="1" smtClean="0"/>
              <a:t>Ннн</a:t>
            </a:r>
            <a:endParaRPr lang="ru-RU" dirty="0"/>
          </a:p>
        </p:txBody>
      </p:sp>
      <p:sp>
        <p:nvSpPr>
          <p:cNvPr id="6" name="Овал 5"/>
          <p:cNvSpPr/>
          <p:nvPr/>
        </p:nvSpPr>
        <p:spPr>
          <a:xfrm>
            <a:off x="2195736" y="2708920"/>
            <a:ext cx="1584176" cy="792088"/>
          </a:xfrm>
          <a:prstGeom prst="ellipse">
            <a:avLst/>
          </a:prstGeom>
          <a:solidFill>
            <a:schemeClr val="bg1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Овал 6"/>
          <p:cNvSpPr/>
          <p:nvPr/>
        </p:nvSpPr>
        <p:spPr>
          <a:xfrm>
            <a:off x="3707904" y="3573016"/>
            <a:ext cx="2016224" cy="1368152"/>
          </a:xfrm>
          <a:prstGeom prst="ellipse">
            <a:avLst/>
          </a:prstGeom>
          <a:solidFill>
            <a:schemeClr val="bg1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" name="Овал 7"/>
          <p:cNvSpPr/>
          <p:nvPr/>
        </p:nvSpPr>
        <p:spPr>
          <a:xfrm>
            <a:off x="6660232" y="3861048"/>
            <a:ext cx="1872208" cy="1080120"/>
          </a:xfrm>
          <a:prstGeom prst="ellipse">
            <a:avLst/>
          </a:prstGeom>
          <a:solidFill>
            <a:schemeClr val="bg1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Овал 8"/>
          <p:cNvSpPr/>
          <p:nvPr/>
        </p:nvSpPr>
        <p:spPr>
          <a:xfrm>
            <a:off x="1187624" y="3717032"/>
            <a:ext cx="1728192" cy="864096"/>
          </a:xfrm>
          <a:prstGeom prst="ellipse">
            <a:avLst/>
          </a:prstGeom>
          <a:solidFill>
            <a:schemeClr val="bg1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" name="Овал 9"/>
          <p:cNvSpPr/>
          <p:nvPr/>
        </p:nvSpPr>
        <p:spPr>
          <a:xfrm>
            <a:off x="4427984" y="2060848"/>
            <a:ext cx="1728192" cy="1152128"/>
          </a:xfrm>
          <a:prstGeom prst="ellipse">
            <a:avLst/>
          </a:prstGeom>
          <a:solidFill>
            <a:schemeClr val="bg1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" name="Овал 10"/>
          <p:cNvSpPr/>
          <p:nvPr/>
        </p:nvSpPr>
        <p:spPr>
          <a:xfrm>
            <a:off x="3563888" y="5517232"/>
            <a:ext cx="1872208" cy="1080120"/>
          </a:xfrm>
          <a:prstGeom prst="ellipse">
            <a:avLst/>
          </a:prstGeom>
          <a:solidFill>
            <a:schemeClr val="bg1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Овал 11"/>
          <p:cNvSpPr/>
          <p:nvPr/>
        </p:nvSpPr>
        <p:spPr>
          <a:xfrm>
            <a:off x="6516216" y="2348880"/>
            <a:ext cx="1584176" cy="1008112"/>
          </a:xfrm>
          <a:prstGeom prst="ellipse">
            <a:avLst/>
          </a:prstGeom>
          <a:solidFill>
            <a:schemeClr val="bg1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" name="Овал 12"/>
          <p:cNvSpPr/>
          <p:nvPr/>
        </p:nvSpPr>
        <p:spPr>
          <a:xfrm>
            <a:off x="827584" y="5157192"/>
            <a:ext cx="1944216" cy="1008112"/>
          </a:xfrm>
          <a:prstGeom prst="ellipse">
            <a:avLst/>
          </a:prstGeom>
          <a:solidFill>
            <a:schemeClr val="bg1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Овал 13"/>
          <p:cNvSpPr/>
          <p:nvPr/>
        </p:nvSpPr>
        <p:spPr>
          <a:xfrm>
            <a:off x="6084168" y="5517232"/>
            <a:ext cx="1584176" cy="936104"/>
          </a:xfrm>
          <a:prstGeom prst="ellipse">
            <a:avLst/>
          </a:prstGeom>
          <a:solidFill>
            <a:schemeClr val="bg1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TextBox 14"/>
          <p:cNvSpPr txBox="1"/>
          <p:nvPr/>
        </p:nvSpPr>
        <p:spPr>
          <a:xfrm>
            <a:off x="899592" y="2276872"/>
            <a:ext cx="10801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C00000"/>
                </a:solidFill>
              </a:rPr>
              <a:t>Не</a:t>
            </a:r>
            <a:endParaRPr lang="ru-RU" sz="4800" b="1" dirty="0">
              <a:solidFill>
                <a:srgbClr val="C000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483768" y="2636912"/>
            <a:ext cx="14401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err="1" smtClean="0">
                <a:solidFill>
                  <a:srgbClr val="0070C0"/>
                </a:solidFill>
              </a:rPr>
              <a:t>ка</a:t>
            </a:r>
            <a:endParaRPr lang="ru-RU" sz="4800" b="1" dirty="0">
              <a:solidFill>
                <a:srgbClr val="0070C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499992" y="2132856"/>
            <a:ext cx="158417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BA06BE"/>
                </a:solidFill>
              </a:rPr>
              <a:t>знай</a:t>
            </a:r>
            <a:endParaRPr lang="ru-RU" sz="4800" b="1" dirty="0">
              <a:solidFill>
                <a:srgbClr val="BA06BE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876256" y="2348880"/>
            <a:ext cx="12241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err="1" smtClean="0">
                <a:solidFill>
                  <a:schemeClr val="accent2">
                    <a:lumMod val="75000"/>
                  </a:schemeClr>
                </a:solidFill>
              </a:rPr>
              <a:t>му</a:t>
            </a:r>
            <a:endParaRPr lang="ru-RU" sz="48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779912" y="3717032"/>
            <a:ext cx="20162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chemeClr val="accent6">
                    <a:lumMod val="75000"/>
                  </a:schemeClr>
                </a:solidFill>
              </a:rPr>
              <a:t>строй</a:t>
            </a:r>
            <a:endParaRPr lang="ru-RU" sz="48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547664" y="3717032"/>
            <a:ext cx="12241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err="1" smtClean="0">
                <a:solidFill>
                  <a:srgbClr val="7030A0"/>
                </a:solidFill>
              </a:rPr>
              <a:t>ра</a:t>
            </a:r>
            <a:endParaRPr lang="ru-RU" sz="4800" b="1" dirty="0">
              <a:solidFill>
                <a:srgbClr val="7030A0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876256" y="4005064"/>
            <a:ext cx="129614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C00000"/>
                </a:solidFill>
              </a:rPr>
              <a:t>вей</a:t>
            </a:r>
            <a:endParaRPr lang="ru-RU" sz="4800" b="1" dirty="0">
              <a:solidFill>
                <a:srgbClr val="C00000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043608" y="5085184"/>
            <a:ext cx="1800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00B0F0"/>
                </a:solidFill>
              </a:rPr>
              <a:t>чай</a:t>
            </a:r>
            <a:endParaRPr lang="ru-RU" sz="4800" b="1" dirty="0">
              <a:solidFill>
                <a:srgbClr val="00B0F0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067944" y="5661248"/>
            <a:ext cx="12241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CC3300"/>
                </a:solidFill>
              </a:rPr>
              <a:t>ник</a:t>
            </a:r>
            <a:endParaRPr lang="ru-RU" sz="4800" b="1" dirty="0">
              <a:solidFill>
                <a:srgbClr val="CC3300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6156176" y="5589240"/>
            <a:ext cx="136815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smtClean="0">
                <a:solidFill>
                  <a:srgbClr val="00B050"/>
                </a:solidFill>
              </a:rPr>
              <a:t>май</a:t>
            </a:r>
            <a:endParaRPr lang="ru-RU" sz="4800" b="1" dirty="0">
              <a:solidFill>
                <a:srgbClr val="00B05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На этом уроке мы узнали о том, что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Звук </a:t>
            </a:r>
            <a:r>
              <a:rPr lang="en-US" dirty="0" smtClean="0"/>
              <a:t>[</a:t>
            </a:r>
            <a:r>
              <a:rPr lang="ru-RU" dirty="0" smtClean="0"/>
              <a:t>Й</a:t>
            </a:r>
            <a:r>
              <a:rPr lang="en-US" dirty="0" smtClean="0"/>
              <a:t>]</a:t>
            </a:r>
            <a:r>
              <a:rPr lang="ru-RU" dirty="0" smtClean="0"/>
              <a:t> - ………  и   слога …..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dirty="0" smtClean="0"/>
              <a:t>Об этом вы должны помнить при переносе </a:t>
            </a:r>
          </a:p>
          <a:p>
            <a:pPr marL="0" indent="0">
              <a:buNone/>
            </a:pPr>
            <a:r>
              <a:rPr lang="ru-RU" dirty="0" smtClean="0"/>
              <a:t>слов с буквой Й.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88526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555776" y="1556792"/>
            <a:ext cx="4968552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400" dirty="0" smtClean="0">
                <a:solidFill>
                  <a:srgbClr val="FF0000"/>
                </a:solidFill>
                <a:latin typeface="Comic Sans MS" pitchFamily="66" charset="0"/>
              </a:rPr>
              <a:t>Урок окончен.</a:t>
            </a:r>
          </a:p>
          <a:p>
            <a:pPr algn="ctr"/>
            <a:r>
              <a:rPr lang="ru-RU" sz="5400" dirty="0" smtClean="0">
                <a:solidFill>
                  <a:srgbClr val="FF0000"/>
                </a:solidFill>
                <a:latin typeface="Comic Sans MS" pitchFamily="66" charset="0"/>
              </a:rPr>
              <a:t> </a:t>
            </a:r>
          </a:p>
          <a:p>
            <a:pPr algn="ctr"/>
            <a:r>
              <a:rPr lang="ru-RU" sz="5400" dirty="0" smtClean="0">
                <a:solidFill>
                  <a:srgbClr val="FF0000"/>
                </a:solidFill>
                <a:latin typeface="Comic Sans MS" pitchFamily="66" charset="0"/>
              </a:rPr>
              <a:t>Спасибо!</a:t>
            </a:r>
            <a:endParaRPr lang="ru-RU" sz="5400" dirty="0">
              <a:solidFill>
                <a:srgbClr val="FF0000"/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Специальное оформление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3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6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7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8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689</TotalTime>
  <Words>519</Words>
  <Application>Microsoft Office PowerPoint</Application>
  <PresentationFormat>Экран (4:3)</PresentationFormat>
  <Paragraphs>169</Paragraphs>
  <Slides>38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7</vt:i4>
      </vt:variant>
      <vt:variant>
        <vt:lpstr>Заголовки слайдов</vt:lpstr>
      </vt:variant>
      <vt:variant>
        <vt:i4>38</vt:i4>
      </vt:variant>
    </vt:vector>
  </HeadingPairs>
  <TitlesOfParts>
    <vt:vector size="45" baseType="lpstr">
      <vt:lpstr>Тема Office</vt:lpstr>
      <vt:lpstr>Специальное оформление</vt:lpstr>
      <vt:lpstr>1_Тема Office</vt:lpstr>
      <vt:lpstr>3_Тема Office</vt:lpstr>
      <vt:lpstr>6_Тема Office</vt:lpstr>
      <vt:lpstr>7_Тема Office</vt:lpstr>
      <vt:lpstr>8_Тема Office</vt:lpstr>
      <vt:lpstr>    </vt:lpstr>
      <vt:lpstr>Презентация PowerPoint</vt:lpstr>
      <vt:lpstr>Презентация PowerPoint</vt:lpstr>
      <vt:lpstr>Презентация PowerPoint</vt:lpstr>
      <vt:lpstr>Презентация PowerPoint</vt:lpstr>
      <vt:lpstr>Новые словарные  слова:</vt:lpstr>
      <vt:lpstr>Презентация PowerPoint</vt:lpstr>
      <vt:lpstr>Чай                                       май</vt:lpstr>
      <vt:lpstr>   майка                     лайка</vt:lpstr>
      <vt:lpstr>йогурт</vt:lpstr>
      <vt:lpstr>Презентация PowerPoint</vt:lpstr>
      <vt:lpstr>лейка</vt:lpstr>
      <vt:lpstr>Презентация PowerPoint</vt:lpstr>
      <vt:lpstr> трамвай</vt:lpstr>
      <vt:lpstr>Презентация PowerPoint</vt:lpstr>
      <vt:lpstr>чайка</vt:lpstr>
      <vt:lpstr>Презентация PowerPoint</vt:lpstr>
      <vt:lpstr>йод</vt:lpstr>
      <vt:lpstr>Презентация PowerPoint</vt:lpstr>
      <vt:lpstr>Измените слова так, чтобы в них появился звук [Й].</vt:lpstr>
      <vt:lpstr>Измените слова так, чтобы в них появился звук [Й].</vt:lpstr>
      <vt:lpstr>Презентация PowerPoint</vt:lpstr>
      <vt:lpstr>Презентация PowerPoint</vt:lpstr>
      <vt:lpstr>Презентация PowerPoint</vt:lpstr>
      <vt:lpstr>Презентация PowerPoint</vt:lpstr>
      <vt:lpstr>Разделите пары слов на слоги:</vt:lpstr>
      <vt:lpstr>Рассмотрим варианты переноса слов.</vt:lpstr>
      <vt:lpstr>Рассмотрим варианты переноса слов.</vt:lpstr>
      <vt:lpstr>Рассмотрим варианты переноса слов.</vt:lpstr>
      <vt:lpstr>Прочитайте поговорки. Найдите слова с буквой  Й    и разделите их для переноса.</vt:lpstr>
      <vt:lpstr>Прочитайте поговорки. Найдите слова с буквой  И-краткой и разделите их для переноса.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На этом уроке мы узнали о том, что</vt:lpstr>
      <vt:lpstr>Презентация PowerPoint</vt:lpstr>
    </vt:vector>
  </TitlesOfParts>
  <Company>домашний компьютер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Даша</cp:lastModifiedBy>
  <cp:revision>74</cp:revision>
  <dcterms:created xsi:type="dcterms:W3CDTF">2013-01-02T13:33:59Z</dcterms:created>
  <dcterms:modified xsi:type="dcterms:W3CDTF">2016-11-28T15:39:40Z</dcterms:modified>
</cp:coreProperties>
</file>