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3" r:id="rId6"/>
    <p:sldId id="261" r:id="rId7"/>
    <p:sldId id="274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</p:sldIdLst>
  <p:sldSz cx="10080625" cy="7559675"/>
  <p:notesSz cx="6797675" cy="9926638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MS Gothic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MS Gothic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MS Gothic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MS Gothic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MS Gothic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MS Gothic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MS Gothic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MS Gothic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MS 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4" userDrawn="1">
          <p15:clr>
            <a:srgbClr val="A4A3A4"/>
          </p15:clr>
        </p15:guide>
        <p15:guide id="2" pos="19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7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>
      <p:cViewPr varScale="1">
        <p:scale>
          <a:sx n="64" d="100"/>
          <a:sy n="64" d="100"/>
        </p:scale>
        <p:origin x="1404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74"/>
        <p:guide pos="19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59350" cy="372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482" y="4714970"/>
            <a:ext cx="5437284" cy="44658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63310" algn="l"/>
                <a:tab pos="1326619" algn="l"/>
                <a:tab pos="1989929" algn="l"/>
                <a:tab pos="2653238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47068" y="0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63310" algn="l"/>
                <a:tab pos="1326619" algn="l"/>
                <a:tab pos="1989929" algn="l"/>
                <a:tab pos="2653238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1" y="9429937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63310" algn="l"/>
                <a:tab pos="1326619" algn="l"/>
                <a:tab pos="1989929" algn="l"/>
                <a:tab pos="2653238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847068" y="9429937"/>
            <a:ext cx="2949180" cy="495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63310" algn="l"/>
                <a:tab pos="1326619" algn="l"/>
                <a:tab pos="1989929" algn="l"/>
                <a:tab pos="2653238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6CECAE72-24CC-4EE2-9C7E-5EB30DD6F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955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5BF9B3E-7849-438A-BDF0-31BCBC55FAE1}" type="slidenum">
              <a:rPr lang="ru-RU"/>
              <a:pPr/>
              <a:t>1</a:t>
            </a:fld>
            <a:endParaRPr lang="ru-RU" dirty="0"/>
          </a:p>
        </p:txBody>
      </p:sp>
      <p:sp>
        <p:nvSpPr>
          <p:cNvPr id="133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0938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3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9482" y="4714969"/>
            <a:ext cx="5438711" cy="4467355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231251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3A5B5-CA43-4B6F-98A9-1204638234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F509C-01D8-4752-A1C2-EC3A8479EB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E64F9-DBBB-4B7A-9384-1C21D5787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B556B-69DA-484D-917B-60A828FC6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7E620-8F66-44F1-A388-D2949492E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7EEBA-0BD5-4F24-9C52-6C639704B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C7655-8743-46EF-925F-0855E09AE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576E5-2A88-4B43-AE47-6EE9FA8F0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F4A3B-1D42-4625-B0F4-79E0C1174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93A41-DED0-446B-BAED-E197299951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668F3-1DFA-4953-B120-A149F11EE4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3DC978E1-638E-43AD-B2B9-15D8CC120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MS Gothic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MS Gothic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MS Gothic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MS Gothic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MS Gothic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MS Gothic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MS Gothic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MS Gothic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68104" y="2196762"/>
            <a:ext cx="4068101" cy="1637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Десятое апреля</a:t>
            </a:r>
          </a:p>
          <a:p>
            <a:pPr algn="ctr"/>
            <a:endParaRPr lang="ru-RU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Кла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ная  работа</a:t>
            </a:r>
            <a:endParaRPr lang="ru-RU" sz="3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ЗАРЯДКА  ДЛЯ  УМА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43968" y="1619597"/>
            <a:ext cx="6159058" cy="664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НАЙДИТЕ   4   ЛИШНИЙ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372385" y="2284394"/>
            <a:ext cx="4680520" cy="2520064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2800" b="1" dirty="0" smtClean="0">
                <a:solidFill>
                  <a:srgbClr val="FF0000"/>
                </a:solidFill>
              </a:rPr>
              <a:t>копье, </a:t>
            </a: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2800" b="1" dirty="0" smtClean="0">
                <a:solidFill>
                  <a:srgbClr val="FF0000"/>
                </a:solidFill>
              </a:rPr>
              <a:t>аромат, </a:t>
            </a:r>
            <a:r>
              <a:rPr lang="ru-RU" sz="2800" b="1" dirty="0" err="1" smtClean="0">
                <a:solidFill>
                  <a:srgbClr val="FF0000"/>
                </a:solidFill>
              </a:rPr>
              <a:t>обос</a:t>
            </a:r>
            <a:r>
              <a:rPr lang="ru-RU" sz="2800" b="1" dirty="0" smtClean="0">
                <a:solidFill>
                  <a:srgbClr val="FF0000"/>
                </a:solidFill>
              </a:rPr>
              <a:t>…</a:t>
            </a:r>
            <a:r>
              <a:rPr lang="ru-RU" sz="2800" b="1" dirty="0" err="1" smtClean="0">
                <a:solidFill>
                  <a:srgbClr val="FF0000"/>
                </a:solidFill>
              </a:rPr>
              <a:t>бленные</a:t>
            </a:r>
            <a:r>
              <a:rPr lang="ru-RU" sz="2800" b="1" dirty="0" smtClean="0">
                <a:solidFill>
                  <a:srgbClr val="FF0000"/>
                </a:solidFill>
              </a:rPr>
              <a:t>, монолог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6" name="Волна 5"/>
          <p:cNvSpPr/>
          <p:nvPr/>
        </p:nvSpPr>
        <p:spPr bwMode="auto">
          <a:xfrm>
            <a:off x="5184328" y="2182645"/>
            <a:ext cx="4032448" cy="2636203"/>
          </a:xfrm>
          <a:prstGeom prst="wave">
            <a:avLst>
              <a:gd name="adj1" fmla="val 12500"/>
              <a:gd name="adj2" fmla="val 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2400" b="1" i="0" u="sng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MS Gothic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прекрасный, превратить,</a:t>
            </a: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  <a:cs typeface="MS Gothic" charset="0"/>
              </a:rPr>
              <a:t>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  <a:cs typeface="MS Gothic" charset="0"/>
              </a:rPr>
              <a:t>..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  <a:cs typeface="MS Gothic" charset="0"/>
              </a:rPr>
              <a:t>ложение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  <a:cs typeface="MS Gothic" charset="0"/>
              </a:rPr>
              <a:t>, президент</a:t>
            </a:r>
          </a:p>
        </p:txBody>
      </p:sp>
      <p:sp>
        <p:nvSpPr>
          <p:cNvPr id="9" name="Лента лицом вниз 8"/>
          <p:cNvSpPr/>
          <p:nvPr/>
        </p:nvSpPr>
        <p:spPr bwMode="auto">
          <a:xfrm>
            <a:off x="3672160" y="4804458"/>
            <a:ext cx="6264696" cy="2520280"/>
          </a:xfrm>
          <a:prstGeom prst="ribbon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2800" b="1" dirty="0">
              <a:solidFill>
                <a:srgbClr val="FFFF00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7030A0"/>
                </a:solidFill>
              </a:rPr>
              <a:t>Зап</a:t>
            </a:r>
            <a:r>
              <a:rPr lang="ru-RU" sz="2400" b="1" dirty="0" smtClean="0">
                <a:solidFill>
                  <a:srgbClr val="7030A0"/>
                </a:solidFill>
              </a:rPr>
              <a:t>..тая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smtClean="0">
                <a:solidFill>
                  <a:srgbClr val="7030A0"/>
                </a:solidFill>
              </a:rPr>
              <a:t>первая,</a:t>
            </a:r>
            <a:endParaRPr lang="ru-RU" sz="2400" b="1" dirty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сотая,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</a:t>
            </a:r>
            <a:r>
              <a:rPr lang="ru-RU" sz="2400" b="1" dirty="0">
                <a:solidFill>
                  <a:srgbClr val="7030A0"/>
                </a:solidFill>
              </a:rPr>
              <a:t>я</a:t>
            </a:r>
            <a:r>
              <a:rPr lang="ru-RU" sz="2400" b="1" dirty="0" smtClean="0">
                <a:solidFill>
                  <a:srgbClr val="7030A0"/>
                </a:solidFill>
              </a:rPr>
              <a:t>тая, вторая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 bwMode="auto">
          <a:xfrm>
            <a:off x="503808" y="4710887"/>
            <a:ext cx="4392488" cy="2597342"/>
          </a:xfrm>
          <a:prstGeom prst="horizontalScroll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2800" b="1" i="0" u="sng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MS Gothic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Опред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..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ление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, предлог,   союз, частица</a:t>
            </a:r>
            <a:endParaRPr kumimoji="0" lang="ru-RU" sz="2800" b="1" i="0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893" y="267075"/>
            <a:ext cx="1858963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6" y="241511"/>
            <a:ext cx="1858963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rgbClr val="7030A0"/>
                </a:solidFill>
              </a:rPr>
              <a:t>ПРОВЕРИМ!</a:t>
            </a:r>
            <a:endParaRPr lang="ru-RU" b="1" i="1" u="sng" dirty="0">
              <a:solidFill>
                <a:srgbClr val="7030A0"/>
              </a:solidFill>
            </a:endParaRPr>
          </a:p>
        </p:txBody>
      </p:sp>
      <p:sp>
        <p:nvSpPr>
          <p:cNvPr id="3" name="Овал 2"/>
          <p:cNvSpPr/>
          <p:nvPr/>
        </p:nvSpPr>
        <p:spPr bwMode="auto">
          <a:xfrm>
            <a:off x="215775" y="1331565"/>
            <a:ext cx="4960821" cy="2232248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ru-RU" sz="2800" b="1" u="sng" dirty="0">
              <a:solidFill>
                <a:srgbClr val="FFFF00"/>
              </a:solidFill>
            </a:endParaRPr>
          </a:p>
          <a:p>
            <a:pPr lvl="0" algn="ctr"/>
            <a:r>
              <a:rPr lang="ru-RU" sz="2800" b="1" dirty="0" smtClean="0">
                <a:solidFill>
                  <a:srgbClr val="FFFF00"/>
                </a:solidFill>
              </a:rPr>
              <a:t>ОБОС</a:t>
            </a:r>
            <a:r>
              <a:rPr lang="ru-RU" sz="2800" b="1" u="sng" dirty="0" smtClean="0">
                <a:solidFill>
                  <a:srgbClr val="7030A0"/>
                </a:solidFill>
              </a:rPr>
              <a:t>О</a:t>
            </a:r>
            <a:r>
              <a:rPr lang="ru-RU" sz="2800" b="1" dirty="0" smtClean="0">
                <a:solidFill>
                  <a:srgbClr val="FFFF00"/>
                </a:solidFill>
              </a:rPr>
              <a:t>БЛЕННЫЕ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4" name="Волна 3"/>
          <p:cNvSpPr/>
          <p:nvPr/>
        </p:nvSpPr>
        <p:spPr bwMode="auto">
          <a:xfrm>
            <a:off x="5613233" y="1331565"/>
            <a:ext cx="4032448" cy="2592288"/>
          </a:xfrm>
          <a:prstGeom prst="wav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ru-RU" sz="2800" b="1" u="sng" dirty="0" smtClean="0">
              <a:solidFill>
                <a:srgbClr val="FFFF00"/>
              </a:solidFill>
            </a:endParaRPr>
          </a:p>
          <a:p>
            <a:pPr lvl="0" algn="ctr"/>
            <a:endParaRPr lang="ru-RU" sz="2800" b="1" u="sng" dirty="0">
              <a:solidFill>
                <a:srgbClr val="FFFF00"/>
              </a:solidFill>
            </a:endParaRPr>
          </a:p>
          <a:p>
            <a:pPr lvl="0" algn="ctr"/>
            <a:r>
              <a:rPr lang="ru-RU" sz="2800" b="1" dirty="0" smtClean="0">
                <a:solidFill>
                  <a:srgbClr val="FFFF00"/>
                </a:solidFill>
              </a:rPr>
              <a:t>ПР</a:t>
            </a:r>
            <a:r>
              <a:rPr lang="ru-RU" sz="2800" b="1" u="sng" dirty="0" smtClean="0">
                <a:solidFill>
                  <a:srgbClr val="7030A0"/>
                </a:solidFill>
              </a:rPr>
              <a:t>И</a:t>
            </a:r>
            <a:r>
              <a:rPr lang="ru-RU" sz="2800" b="1" dirty="0" smtClean="0">
                <a:solidFill>
                  <a:srgbClr val="FFFF00"/>
                </a:solidFill>
              </a:rPr>
              <a:t>ЛОЖЕНИЕ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 bwMode="auto">
          <a:xfrm>
            <a:off x="456569" y="5075981"/>
            <a:ext cx="3456384" cy="1969376"/>
          </a:xfrm>
          <a:prstGeom prst="horizontalScroll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ru-RU" sz="2800" b="1" u="sng" dirty="0" smtClean="0">
              <a:solidFill>
                <a:srgbClr val="FFFF00"/>
              </a:solidFill>
            </a:endParaRPr>
          </a:p>
          <a:p>
            <a:pPr lvl="0" algn="ctr"/>
            <a:endParaRPr lang="ru-RU" sz="2800" b="1" u="sng" dirty="0" smtClean="0">
              <a:solidFill>
                <a:srgbClr val="FFFF00"/>
              </a:solidFill>
            </a:endParaRPr>
          </a:p>
          <a:p>
            <a:pPr lvl="0" algn="ctr"/>
            <a:r>
              <a:rPr lang="ru-RU" sz="2800" b="1" dirty="0" smtClean="0">
                <a:solidFill>
                  <a:srgbClr val="FFFF00"/>
                </a:solidFill>
              </a:rPr>
              <a:t>ОПР</a:t>
            </a:r>
            <a:r>
              <a:rPr lang="ru-RU" sz="2800" b="1" u="sng" dirty="0" smtClean="0">
                <a:solidFill>
                  <a:srgbClr val="7030A0"/>
                </a:solidFill>
              </a:rPr>
              <a:t>Е</a:t>
            </a:r>
            <a:r>
              <a:rPr lang="ru-RU" sz="2800" b="1" dirty="0" smtClean="0">
                <a:solidFill>
                  <a:srgbClr val="FFFF00"/>
                </a:solidFill>
              </a:rPr>
              <a:t>ДЕЛЕНИЕ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6" name="Лента лицом вниз 5"/>
          <p:cNvSpPr/>
          <p:nvPr/>
        </p:nvSpPr>
        <p:spPr bwMode="auto">
          <a:xfrm>
            <a:off x="4749137" y="5075981"/>
            <a:ext cx="4896544" cy="1980220"/>
          </a:xfrm>
          <a:prstGeom prst="ribbon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ru-RU" sz="2800" b="1" u="sng" dirty="0" smtClean="0">
              <a:solidFill>
                <a:srgbClr val="FFFF00"/>
              </a:solidFill>
            </a:endParaRPr>
          </a:p>
          <a:p>
            <a:pPr lvl="0" algn="ctr"/>
            <a:endParaRPr lang="ru-RU" sz="2800" b="1" u="sng" dirty="0">
              <a:solidFill>
                <a:srgbClr val="FFFF00"/>
              </a:solidFill>
            </a:endParaRPr>
          </a:p>
          <a:p>
            <a:pPr lvl="0" algn="ctr"/>
            <a:r>
              <a:rPr lang="ru-RU" sz="2800" b="1" dirty="0" smtClean="0">
                <a:solidFill>
                  <a:srgbClr val="FFFF00"/>
                </a:solidFill>
              </a:rPr>
              <a:t>ЗАП</a:t>
            </a:r>
            <a:r>
              <a:rPr lang="ru-RU" sz="2800" b="1" u="sng" dirty="0" smtClean="0">
                <a:solidFill>
                  <a:srgbClr val="7030A0"/>
                </a:solidFill>
              </a:rPr>
              <a:t>Я</a:t>
            </a:r>
            <a:r>
              <a:rPr lang="ru-RU" sz="2800" b="1" dirty="0" smtClean="0">
                <a:solidFill>
                  <a:srgbClr val="FFFF00"/>
                </a:solidFill>
              </a:rPr>
              <a:t>ТАЯ</a:t>
            </a:r>
          </a:p>
          <a:p>
            <a:pPr lvl="0" algn="ctr"/>
            <a:endParaRPr lang="ru-RU" sz="2800" b="1" u="sng" dirty="0">
              <a:solidFill>
                <a:srgbClr val="FFFF00"/>
              </a:solidFill>
            </a:endParaRPr>
          </a:p>
          <a:p>
            <a:pPr lvl="0" algn="ctr"/>
            <a:endParaRPr lang="ru-RU" sz="2800" b="1" u="sng" dirty="0">
              <a:solidFill>
                <a:srgbClr val="FFFF00"/>
              </a:solidFill>
            </a:endParaRPr>
          </a:p>
        </p:txBody>
      </p:sp>
      <p:sp>
        <p:nvSpPr>
          <p:cNvPr id="8" name="Выгнутая вниз стрелка 7"/>
          <p:cNvSpPr/>
          <p:nvPr/>
        </p:nvSpPr>
        <p:spPr bwMode="auto">
          <a:xfrm rot="1315973">
            <a:off x="4200665" y="3278724"/>
            <a:ext cx="1678734" cy="731520"/>
          </a:xfrm>
          <a:prstGeom prst="curved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MS Gothic" charset="0"/>
            </a:endParaRPr>
          </a:p>
        </p:txBody>
      </p:sp>
      <p:sp>
        <p:nvSpPr>
          <p:cNvPr id="9" name="Выгнутая вверх стрелка 8"/>
          <p:cNvSpPr/>
          <p:nvPr/>
        </p:nvSpPr>
        <p:spPr bwMode="auto">
          <a:xfrm rot="7786035">
            <a:off x="3366153" y="4574628"/>
            <a:ext cx="3347757" cy="731520"/>
          </a:xfrm>
          <a:prstGeom prst="curved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MS Gothic" charset="0"/>
            </a:endParaRPr>
          </a:p>
        </p:txBody>
      </p:sp>
      <p:sp>
        <p:nvSpPr>
          <p:cNvPr id="10" name="Выгнутая влево стрелка 9"/>
          <p:cNvSpPr/>
          <p:nvPr/>
        </p:nvSpPr>
        <p:spPr bwMode="auto">
          <a:xfrm rot="19067512">
            <a:off x="3844752" y="2978578"/>
            <a:ext cx="910573" cy="3923618"/>
          </a:xfrm>
          <a:prstGeom prst="curv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MS Gothic" charset="0"/>
            </a:endParaRPr>
          </a:p>
        </p:txBody>
      </p:sp>
      <p:sp>
        <p:nvSpPr>
          <p:cNvPr id="11" name="Выгнутая вверх стрелка 10"/>
          <p:cNvSpPr/>
          <p:nvPr/>
        </p:nvSpPr>
        <p:spPr bwMode="auto">
          <a:xfrm rot="5400000">
            <a:off x="6248934" y="3931532"/>
            <a:ext cx="1626644" cy="731520"/>
          </a:xfrm>
          <a:prstGeom prst="curved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MS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92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6646" y="395461"/>
            <a:ext cx="9505057" cy="6961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1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.Расставьте пропущенные знаки препинания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их расстановку.</a:t>
            </a:r>
            <a:endParaRPr lang="ru-RU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Речь в передаче шла об Александре Демьяненко замечательном актере.</a:t>
            </a:r>
            <a:endParaRPr lang="ru-RU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Мои друзья Коля и Саша вернулись из лагеря</a:t>
            </a:r>
            <a:endParaRPr lang="ru-RU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 лесника он родился и вырос в лесу</a:t>
            </a: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0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Она известный 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 очень помогла. </a:t>
            </a:r>
            <a:endParaRPr lang="ru-RU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07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7764"/>
            <a:ext cx="9071634" cy="124179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1800" y="1043533"/>
            <a:ext cx="9289032" cy="123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2. 	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Расставьте знаки препинания. Укажите причину обособления.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общительный я умел живо рассказывать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она одна моя Родина высоко подняла знамя мира.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Мы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артиллеристы хлопотали около орудий.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7784" y="3059757"/>
            <a:ext cx="9433048" cy="3527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2.    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Расставьте знаки препинания. Укажите причину обособления.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Ухаживала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мной одна девушка полька.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товарищ тоже наблюдатель-охотник в это время спал.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Приближалась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ночь самое удобное для партизан время.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2.   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Расставьте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знаки препинания. Укажите причину обособления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  <a:tabLst>
                <a:tab pos="270510" algn="l"/>
              </a:tabLst>
            </a:pP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был Болекбаев завхоз нашей школы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Мой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 Артем всеми известный художник очень трудолюбив.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Вспомнил Абай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прекрасный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певец младшего брата Оралбая  .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510" algn="l"/>
              </a:tabLs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02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ПРИЛОЖЕНИЯ ОБОСОБЛЯЮТСЯ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 bwMode="auto">
          <a:xfrm rot="1659751">
            <a:off x="2454117" y="1501448"/>
            <a:ext cx="652932" cy="1454512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cs typeface="MS Gothic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193">
            <a:off x="6639847" y="1562101"/>
            <a:ext cx="783329" cy="186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239" y="1610723"/>
            <a:ext cx="517525" cy="1559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 bwMode="auto">
          <a:xfrm>
            <a:off x="359791" y="2845149"/>
            <a:ext cx="2771855" cy="3815008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charset="0"/>
                <a:cs typeface="MS Gothic" charset="0"/>
              </a:rPr>
              <a:t>1</a:t>
            </a: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</a:rPr>
              <a:t>Личные местоимения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504" y="3218899"/>
            <a:ext cx="2520280" cy="3877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961" y="3403462"/>
            <a:ext cx="2320229" cy="294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95059" y="3720427"/>
            <a:ext cx="2115131" cy="19241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2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После 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главного 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слова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31512" y="3892108"/>
            <a:ext cx="1994264" cy="1580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3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ИМЯ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СОБСТВЕН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НОЕ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58" y="160701"/>
            <a:ext cx="277704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82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 bwMode="auto">
          <a:xfrm>
            <a:off x="935856" y="824599"/>
            <a:ext cx="5040560" cy="187511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4000" b="1" u="sng" dirty="0">
              <a:solidFill>
                <a:srgbClr val="FF00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 bwMode="auto">
          <a:xfrm>
            <a:off x="611820" y="4643933"/>
            <a:ext cx="4428492" cy="2232248"/>
          </a:xfrm>
          <a:prstGeom prst="horizontalScroll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5400" b="1" u="sng" dirty="0">
              <a:solidFill>
                <a:srgbClr val="FFC000"/>
              </a:solidFill>
            </a:endParaRPr>
          </a:p>
        </p:txBody>
      </p:sp>
      <p:sp>
        <p:nvSpPr>
          <p:cNvPr id="6" name="Волна 5"/>
          <p:cNvSpPr/>
          <p:nvPr/>
        </p:nvSpPr>
        <p:spPr bwMode="auto">
          <a:xfrm>
            <a:off x="5040312" y="2699717"/>
            <a:ext cx="4104456" cy="2015686"/>
          </a:xfrm>
          <a:prstGeom prst="wav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4000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49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rgbClr val="7030A0"/>
                </a:solidFill>
              </a:rPr>
              <a:t/>
            </a:r>
            <a:br>
              <a:rPr lang="ru-RU" b="1" i="1" u="sng" dirty="0" smtClean="0">
                <a:solidFill>
                  <a:srgbClr val="7030A0"/>
                </a:solidFill>
              </a:rPr>
            </a:br>
            <a:r>
              <a:rPr lang="ru-RU" b="1" i="1" u="sng" dirty="0" smtClean="0">
                <a:solidFill>
                  <a:srgbClr val="7030A0"/>
                </a:solidFill>
              </a:rPr>
              <a:t>ОПРЕДЕЛИТЕ УСЛОВИЯ ОБОСОБЛЕНИЯ ПРИЛОЖЕНИЙ</a:t>
            </a:r>
            <a:endParaRPr lang="ru-RU" b="1" i="1" u="sng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0511" y="2339677"/>
            <a:ext cx="9159623" cy="31836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indent="-914400" algn="ctr">
              <a:buAutoNum type="arabicPeriod"/>
            </a:pPr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Нас, врачей, поражает 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это</a:t>
            </a:r>
          </a:p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поистине безграничное</a:t>
            </a:r>
          </a:p>
          <a:p>
            <a:pPr algn="ctr"/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</a:t>
            </a:r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ерпение.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95" y="5215867"/>
            <a:ext cx="2588389" cy="2134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3125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23972" y="1619597"/>
            <a:ext cx="7994816" cy="31836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2. Сосна, </a:t>
            </a: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как дерево смолистое,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 трудом  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поддается гниению.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422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54085" y="3401087"/>
            <a:ext cx="7356436" cy="24108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3. Мелкий дождик,</a:t>
            </a: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предвестник осени, </a:t>
            </a: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капает из тучки.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166" y="755501"/>
            <a:ext cx="2304256" cy="190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7215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7824" y="2143991"/>
            <a:ext cx="9069982" cy="24108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4. Моему спутнику,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старому охотнику, 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удалось найти  тропинку.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49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2944" y="2141824"/>
            <a:ext cx="9883027" cy="24108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5. Добряк, 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он не мог 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никому отказать в просьбе.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835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3555" y="2267669"/>
            <a:ext cx="9300175" cy="31836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6. Илюше, </a:t>
            </a:r>
          </a:p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как резвому мальчику, так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 хочется броситься 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 переделать все самому.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888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i="1" u="sng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9042" y="1835621"/>
            <a:ext cx="8240846" cy="2840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1группа – </a:t>
            </a:r>
            <a:r>
              <a:rPr lang="ru-RU" sz="4800" b="1" i="1" u="sng" dirty="0" smtClean="0">
                <a:solidFill>
                  <a:srgbClr val="FF0000"/>
                </a:solidFill>
              </a:rPr>
              <a:t>1</a:t>
            </a:r>
            <a:r>
              <a:rPr lang="ru-RU" sz="4800" b="1" dirty="0" smtClean="0">
                <a:solidFill>
                  <a:srgbClr val="00B050"/>
                </a:solidFill>
              </a:rPr>
              <a:t> предложения,</a:t>
            </a:r>
          </a:p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2 группа – </a:t>
            </a:r>
            <a:r>
              <a:rPr lang="ru-RU" sz="4800" b="1" i="1" u="sng" dirty="0" smtClean="0">
                <a:solidFill>
                  <a:srgbClr val="FF0000"/>
                </a:solidFill>
              </a:rPr>
              <a:t>2 </a:t>
            </a:r>
            <a:r>
              <a:rPr lang="ru-RU" sz="4800" b="1" dirty="0" smtClean="0">
                <a:solidFill>
                  <a:srgbClr val="00B050"/>
                </a:solidFill>
              </a:rPr>
              <a:t>предложения,</a:t>
            </a:r>
          </a:p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3 группа – </a:t>
            </a:r>
            <a:r>
              <a:rPr lang="ru-RU" sz="4800" b="1" i="1" u="sng" dirty="0" smtClean="0">
                <a:solidFill>
                  <a:srgbClr val="FF0000"/>
                </a:solidFill>
              </a:rPr>
              <a:t>3</a:t>
            </a:r>
            <a:r>
              <a:rPr lang="ru-RU" sz="4800" b="1" dirty="0" smtClean="0">
                <a:solidFill>
                  <a:srgbClr val="00B050"/>
                </a:solidFill>
              </a:rPr>
              <a:t> предложения,</a:t>
            </a:r>
          </a:p>
          <a:p>
            <a:pPr algn="ctr"/>
            <a:endParaRPr lang="ru-RU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30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rgbClr val="7030A0"/>
                </a:solidFill>
              </a:rPr>
              <a:t>Работа по учебнику</a:t>
            </a:r>
            <a:endParaRPr lang="ru-RU" b="1" i="1" u="sng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816" y="1547589"/>
            <a:ext cx="9073008" cy="5587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</a:rPr>
              <a:t>1гр.  Приём «Синквейн»  </a:t>
            </a:r>
          </a:p>
          <a:p>
            <a:pPr algn="just"/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         «Абай»</a:t>
            </a:r>
          </a:p>
          <a:p>
            <a:pPr algn="just"/>
            <a:endParaRPr lang="ru-RU" sz="3200" b="1" dirty="0">
              <a:solidFill>
                <a:srgbClr val="002060"/>
              </a:solidFill>
            </a:endParaRPr>
          </a:p>
          <a:p>
            <a:pPr algn="just"/>
            <a:endParaRPr lang="ru-RU" sz="32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</a:rPr>
              <a:t>2гр.  Приём  «Пирамидная история»</a:t>
            </a: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</a:rPr>
              <a:t>         «Обособленные приложения»</a:t>
            </a:r>
          </a:p>
          <a:p>
            <a:pPr algn="just"/>
            <a:endParaRPr lang="ru-RU" sz="3200" b="1" dirty="0">
              <a:solidFill>
                <a:srgbClr val="002060"/>
              </a:solidFill>
            </a:endParaRPr>
          </a:p>
          <a:p>
            <a:pPr algn="just"/>
            <a:endParaRPr lang="ru-RU" sz="3200" b="1" dirty="0" smtClean="0">
              <a:solidFill>
                <a:srgbClr val="002060"/>
              </a:solidFill>
            </a:endParaRPr>
          </a:p>
          <a:p>
            <a:pPr lvl="0" algn="just"/>
            <a:r>
              <a:rPr lang="ru-RU" sz="3200" b="1" dirty="0">
                <a:solidFill>
                  <a:srgbClr val="002060"/>
                </a:solidFill>
              </a:rPr>
              <a:t>2гр. Приём «</a:t>
            </a:r>
            <a:r>
              <a:rPr lang="ru-RU" sz="3200" b="1" dirty="0" err="1">
                <a:solidFill>
                  <a:srgbClr val="002060"/>
                </a:solidFill>
              </a:rPr>
              <a:t>Синектика</a:t>
            </a:r>
            <a:r>
              <a:rPr lang="ru-RU" sz="3200" b="1" dirty="0">
                <a:solidFill>
                  <a:srgbClr val="002060"/>
                </a:solidFill>
              </a:rPr>
              <a:t>»</a:t>
            </a:r>
          </a:p>
          <a:p>
            <a:pPr lvl="0" algn="just"/>
            <a:r>
              <a:rPr lang="ru-RU" sz="3200" b="1" dirty="0">
                <a:solidFill>
                  <a:srgbClr val="002060"/>
                </a:solidFill>
              </a:rPr>
              <a:t>         «Поэт»</a:t>
            </a:r>
          </a:p>
          <a:p>
            <a:pPr algn="just"/>
            <a:endParaRPr lang="ru-RU" sz="3200" b="1" dirty="0">
              <a:solidFill>
                <a:srgbClr val="002060"/>
              </a:solidFill>
            </a:endParaRPr>
          </a:p>
          <a:p>
            <a:pPr algn="just"/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32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0070C0"/>
                </a:solidFill>
              </a:rPr>
              <a:t>К  следующему  уроку:</a:t>
            </a:r>
            <a:endParaRPr lang="ru-RU" b="1" u="sng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686" y="4090179"/>
            <a:ext cx="3453680" cy="381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9832" y="1763613"/>
            <a:ext cx="8640960" cy="3355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70510" algn="l"/>
              </a:tabLst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5»- написать эссе  по теме. </a:t>
            </a:r>
            <a:b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«4»- Выписать из художественных произведений ОП</a:t>
            </a:r>
            <a:b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«3»- Упражнение 3, стр.219. </a:t>
            </a:r>
            <a:b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25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b="1" i="1" u="sng" dirty="0" smtClean="0">
                <a:solidFill>
                  <a:srgbClr val="00B050"/>
                </a:solidFill>
              </a:rPr>
              <a:t>Урок  окончен!</a:t>
            </a:r>
            <a:endParaRPr lang="ru-RU" sz="7200" b="1" i="1" u="sng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13243" y="2483693"/>
            <a:ext cx="5384231" cy="21531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 </a:t>
            </a:r>
          </a:p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 УРОК!</a:t>
            </a:r>
            <a:endParaRPr lang="ru-RU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28" y="3707829"/>
            <a:ext cx="245110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203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"/>
        <a:cs typeface="MS Gothic"/>
      </a:majorFont>
      <a:minorFont>
        <a:latin typeface="Arial"/>
        <a:ea typeface="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MS Gothic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MS Gothic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314</Words>
  <Application>Microsoft Office PowerPoint</Application>
  <PresentationFormat>Произвольный</PresentationFormat>
  <Paragraphs>105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 Unicode MS</vt:lpstr>
      <vt:lpstr>MS Gothic</vt:lpstr>
      <vt:lpstr>Arial</vt:lpstr>
      <vt:lpstr>Calibri</vt:lpstr>
      <vt:lpstr>Times New Roman</vt:lpstr>
      <vt:lpstr>Тема Office</vt:lpstr>
      <vt:lpstr>Презентация PowerPoint</vt:lpstr>
      <vt:lpstr>ЗАРЯДКА  ДЛЯ  УМА</vt:lpstr>
      <vt:lpstr>ПРОВЕРИМ!</vt:lpstr>
      <vt:lpstr>Презентация PowerPoint</vt:lpstr>
      <vt:lpstr>Презентация PowerPoint</vt:lpstr>
      <vt:lpstr>ПРИЛОЖЕНИЯ ОБОСОБЛЯЮТСЯ</vt:lpstr>
      <vt:lpstr>Презентация PowerPoint</vt:lpstr>
      <vt:lpstr> ОПРЕДЕЛИТЕ УСЛОВИЯ ОБОСОБЛЕНИЯ ПРИЛОЖЕНИЙ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по учебнику</vt:lpstr>
      <vt:lpstr>К  следующему  уроку:</vt:lpstr>
      <vt:lpstr>Урок  окончен!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galiya utebay</cp:lastModifiedBy>
  <cp:revision>52</cp:revision>
  <cp:lastPrinted>2016-10-13T15:32:12Z</cp:lastPrinted>
  <dcterms:created xsi:type="dcterms:W3CDTF">2011-01-05T16:30:12Z</dcterms:created>
  <dcterms:modified xsi:type="dcterms:W3CDTF">2016-10-13T15:33:07Z</dcterms:modified>
</cp:coreProperties>
</file>