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6C6B0D-24E0-49C0-8006-BDCFB9252215}" type="datetimeFigureOut">
              <a:rPr lang="ru-RU" smtClean="0"/>
              <a:pPr/>
              <a:t>28.08.2017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7C28FDA-A237-4991-A701-0EA28D34A290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png"/><Relationship Id="rId3" Type="http://schemas.openxmlformats.org/officeDocument/2006/relationships/audio" Target="file:///C:\Documents%20and%20Settings\Admin\&#1056;&#1072;&#1073;&#1086;&#1095;&#1080;&#1081;%20&#1089;&#1090;&#1086;&#1083;\&#1085;&#1072;&#1088;&#1077;&#1079;&#1082;&#1072;%20&#1084;&#1091;&#1079;&#1099;&#1082;&#1080;\12%20&#1084;&#1077;&#1089;&#1103;&#1094;&#1077;&#1074;%20(cut-mp3.com).mp3" TargetMode="Externa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0.jpeg"/><Relationship Id="rId17" Type="http://schemas.openxmlformats.org/officeDocument/2006/relationships/image" Target="../media/image25.png"/><Relationship Id="rId2" Type="http://schemas.openxmlformats.org/officeDocument/2006/relationships/audio" Target="file:///C:\Documents%20and%20Settings\Admin\&#1056;&#1072;&#1073;&#1086;&#1095;&#1080;&#1081;%20&#1089;&#1090;&#1086;&#1083;\&#1085;&#1072;&#1088;&#1077;&#1079;&#1082;&#1072;%20&#1084;&#1091;&#1079;&#1099;&#1082;&#1080;\&#1073;&#1072;&#1075;&#1072;&#1078;%20(cut-mp3.com).mp3" TargetMode="External"/><Relationship Id="rId16" Type="http://schemas.openxmlformats.org/officeDocument/2006/relationships/image" Target="../media/image24.png"/><Relationship Id="rId1" Type="http://schemas.openxmlformats.org/officeDocument/2006/relationships/audio" Target="file:///C:\Documents%20and%20Settings\Admin\&#1056;&#1072;&#1073;&#1086;&#1095;&#1080;&#1081;%20&#1089;&#1090;&#1086;&#1083;\&#1085;&#1072;&#1088;&#1077;&#1079;&#1082;&#1072;%20&#1084;&#1091;&#1079;&#1099;&#1082;&#1080;\&#1072;&#1074;&#1090;&#1086;&#1073;&#1091;&#1089;%20&#1085;&#1086;&#1084;&#1077;&#1088;%2026%20(cut-mp3.com).mp3" TargetMode="External"/><Relationship Id="rId6" Type="http://schemas.openxmlformats.org/officeDocument/2006/relationships/audio" Target="file:///C:\Documents%20and%20Settings\Admin\&#1056;&#1072;&#1073;&#1086;&#1095;&#1080;&#1081;%20&#1089;&#1090;&#1086;&#1083;\&#1085;&#1072;&#1088;&#1077;&#1079;&#1082;&#1072;%20&#1084;&#1091;&#1079;&#1099;&#1082;&#1080;\&#1089;&#1082;&#1072;&#1079;&#1082;&#1072;%20&#1086;%20&#1075;&#1083;&#1091;&#1087;&#1086;&#1084;%20&#1084;&#1099;&#1096;&#1086;&#1085;&#1082;&#1077;%20(cut-mp3.com).mp3" TargetMode="External"/><Relationship Id="rId11" Type="http://schemas.openxmlformats.org/officeDocument/2006/relationships/image" Target="../media/image19.jpeg"/><Relationship Id="rId5" Type="http://schemas.openxmlformats.org/officeDocument/2006/relationships/audio" Target="file:///C:\Documents%20and%20Settings\Admin\&#1056;&#1072;&#1073;&#1086;&#1095;&#1080;&#1081;%20&#1089;&#1090;&#1086;&#1083;\&#1085;&#1072;&#1088;&#1077;&#1079;&#1082;&#1072;%20&#1084;&#1091;&#1079;&#1099;&#1082;&#1080;\&#1087;&#1086;&#1095;&#1090;&#1072;%20(cut-mp3.com).mp3" TargetMode="External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19" Type="http://schemas.openxmlformats.org/officeDocument/2006/relationships/image" Target="../media/image27.png"/><Relationship Id="rId4" Type="http://schemas.openxmlformats.org/officeDocument/2006/relationships/audio" Target="file:///C:\Documents%20and%20Settings\Admin\&#1056;&#1072;&#1073;&#1086;&#1095;&#1080;&#1081;%20&#1089;&#1090;&#1086;&#1083;\&#1085;&#1072;&#1088;&#1077;&#1079;&#1082;&#1072;%20&#1084;&#1091;&#1079;&#1099;&#1082;&#1080;\&#1082;&#1086;&#1090;%20&#1080;%20&#1083;&#1086;&#1076;&#1099;&#1088;&#1080;%20(cut-mp3.com).mp3" TargetMode="External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2844" y="4500570"/>
            <a:ext cx="8643998" cy="20002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Викторина по произведениям С.Я. Маршака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http://s-marshak.ru/art/portraits/portraits0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071546"/>
            <a:ext cx="2428891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4071934" y="485891"/>
            <a:ext cx="3929090" cy="4284643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Исчезнет мир в тот самый час,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Когда исчезну я,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Как он угас для ваших глаз,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Ушедшие друзья.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Не станет солнца и луны,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Поблекнут все цветы.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Не будет даже тишины,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Не станет даже темноты…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Нет, будет мир существовать,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И пусть меняв нём нет,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Но я успел весь мир обнять,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Все миллионы лет.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Я думал, чувствовал, я жил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И все, что мог, постиг,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И в этом право заслужил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На свой бессмертный миг.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714480" y="928670"/>
            <a:ext cx="56436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/>
                </a:solidFill>
              </a:rPr>
              <a:t>Биография писателя</a:t>
            </a: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75783" name="Rectangle 7"/>
          <p:cNvSpPr>
            <a:spLocks noChangeArrowheads="1"/>
          </p:cNvSpPr>
          <p:nvPr/>
        </p:nvSpPr>
        <p:spPr bwMode="auto">
          <a:xfrm>
            <a:off x="1214414" y="1440694"/>
            <a:ext cx="6715172" cy="526297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524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Самуил Яковлевич Маршак (1887 - 1964) – поэт, переводчик, драматург.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1524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Родился Самуил Маршак 22 октября 1887 года в Воронеже в еврейской семье. Первое образование в биографии Маршака было получено в гимназии под Воронежем. Еще в школьные годы были написаны первые стихи Маршака. Известный критик Владимир Стасов, прочтя одну из поэтических тетрадей Самуила, помог ему поступить в гимназию Петербурга.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1524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После знакомства в 1904 году с Максимом Горьким, Маршак с 1904 по 1906 год прожил в Ялте у Горького на даче. В 1907 году были опубликованы первые произведения в биографии Маршака (сборник «Сиониды»).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1524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Следующей ступенькой в образовании стало обучение в университете Лондона. Проживая в Англии, Маршак начал переводить баллады на русский язык. Вернулся в Россию в 1914 году, а в 1920 организовал в Краснодаре несколько учреждений для детей (театров). За свою биографию Самуил Маршак сочинил много детских произведений. Например, сказки «Двенадцать месяцев», «Дом, который построил Джек». Затем некоторое время писал в жанре сатиры.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1524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  <a:ea typeface="Times New Roman" pitchFamily="18" charset="0"/>
              </a:rPr>
              <a:t>Наравне с детскими стихами, поэмами, Маршак трудится над серьезными вопросами (например, «Избранная лирика», «Лирические эпиграммы»). Писатель получил несколько премий, наград, орденов за свое творчество.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 descr="http://img1.labirint.ru/books/140559/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1701781" cy="2357454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928662" y="714356"/>
            <a:ext cx="7643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Самуил Яковлевич Маршак написал для детей много стихов и сказок.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02404" name="Picture 4" descr="http://vagrius.ru/uploads/posts/2010-10/1287591055_marsha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714488"/>
            <a:ext cx="3071834" cy="2214578"/>
          </a:xfrm>
          <a:prstGeom prst="rect">
            <a:avLst/>
          </a:prstGeom>
          <a:noFill/>
        </p:spPr>
      </p:pic>
      <p:pic>
        <p:nvPicPr>
          <p:cNvPr id="102406" name="Picture 6" descr="http://s-marshak.ru/books/z/z01/z01_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785926"/>
            <a:ext cx="1857388" cy="2143140"/>
          </a:xfrm>
          <a:prstGeom prst="rect">
            <a:avLst/>
          </a:prstGeom>
          <a:noFill/>
        </p:spPr>
      </p:pic>
      <p:pic>
        <p:nvPicPr>
          <p:cNvPr id="102408" name="Picture 8" descr="http://qiq.ru/media/npict/1211/big/marshak_samuil_karusel_sbornik_stihov_i_skazok_veniamin_smehov_2006_mp3_320_kbps_1557460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071942"/>
            <a:ext cx="2701913" cy="2643206"/>
          </a:xfrm>
          <a:prstGeom prst="rect">
            <a:avLst/>
          </a:prstGeom>
          <a:noFill/>
        </p:spPr>
      </p:pic>
      <p:pic>
        <p:nvPicPr>
          <p:cNvPr id="102410" name="Picture 10" descr="http://t3.gstatic.com/images?q=tbn:ANd9GcR_WsULOxxEfNoQSDoWWgZ3n5Cm0pkShGYgTq3CYvmtwvxZFo-j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1643050"/>
            <a:ext cx="1571636" cy="2357454"/>
          </a:xfrm>
          <a:prstGeom prst="rect">
            <a:avLst/>
          </a:prstGeom>
          <a:noFill/>
        </p:spPr>
      </p:pic>
      <p:pic>
        <p:nvPicPr>
          <p:cNvPr id="102412" name="Picture 12" descr="http://img2.labirint.ru/books/8096/big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00430" y="4071942"/>
            <a:ext cx="1785949" cy="2643206"/>
          </a:xfrm>
          <a:prstGeom prst="rect">
            <a:avLst/>
          </a:prstGeom>
          <a:noFill/>
        </p:spPr>
      </p:pic>
      <p:pic>
        <p:nvPicPr>
          <p:cNvPr id="102414" name="Picture 14" descr="http://img1.labirint.ru/books/319425/big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000760" y="4000504"/>
            <a:ext cx="2143140" cy="271464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000100" y="1071547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/>
                </a:solidFill>
              </a:rPr>
              <a:t>Пусть книги друзьями заходят в дома.</a:t>
            </a:r>
          </a:p>
          <a:p>
            <a:pPr algn="ctr"/>
            <a:r>
              <a:rPr lang="ru-RU" sz="1600" dirty="0" smtClean="0">
                <a:solidFill>
                  <a:schemeClr val="accent1"/>
                </a:solidFill>
              </a:rPr>
              <a:t>Читайте всю жизнь, набирайтесь ума!</a:t>
            </a:r>
            <a:endParaRPr lang="ru-RU" sz="1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1"/>
          <p:cNvSpPr>
            <a:spLocks noChangeArrowheads="1"/>
          </p:cNvSpPr>
          <p:nvPr/>
        </p:nvSpPr>
        <p:spPr bwMode="auto">
          <a:xfrm>
            <a:off x="357158" y="2428918"/>
            <a:ext cx="6929486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                                     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1 тур – Угадай произведение по иллюстрации.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2 тур – Доскажи словечко.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3 тур – Загадки.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4 тур – Аукцион.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5 тур – Музыкальная копилка.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6 тур – Чайнворд.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0" y="1273084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4F81BD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План викторины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714356"/>
            <a:ext cx="7358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1 тур – Угадай произведение по иллюстрации.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103428" name="Picture 4" descr="http://img3.imgbb.ru/d/7/e/d7ec3b8bd124ad50c7c7154a4e379a2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1071546"/>
            <a:ext cx="2357454" cy="2286016"/>
          </a:xfrm>
          <a:prstGeom prst="rect">
            <a:avLst/>
          </a:prstGeom>
          <a:noFill/>
        </p:spPr>
      </p:pic>
      <p:pic>
        <p:nvPicPr>
          <p:cNvPr id="103430" name="Picture 6" descr="http://www.telenir.net/literaturovedenie/yenciklopedija_literatura_i_jazyk_s_illyustracijami/i_3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1071546"/>
            <a:ext cx="2143140" cy="2286017"/>
          </a:xfrm>
          <a:prstGeom prst="rect">
            <a:avLst/>
          </a:prstGeom>
          <a:noFill/>
        </p:spPr>
      </p:pic>
      <p:pic>
        <p:nvPicPr>
          <p:cNvPr id="103432" name="Picture 8" descr="http://www.fairyroom.ru/wp-content/uploads/2012/07/p01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5574" y="3857628"/>
            <a:ext cx="2487599" cy="2571768"/>
          </a:xfrm>
          <a:prstGeom prst="rect">
            <a:avLst/>
          </a:prstGeom>
          <a:noFill/>
        </p:spPr>
      </p:pic>
      <p:pic>
        <p:nvPicPr>
          <p:cNvPr id="103434" name="Picture 10" descr="http://ocka3ke.ru/sites/default/files/styles/large_tale/public/vot_kakoy_rasseyannyy_1.png?itok=8z024KT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3714752"/>
            <a:ext cx="2643206" cy="2786082"/>
          </a:xfrm>
          <a:prstGeom prst="rect">
            <a:avLst/>
          </a:prstGeom>
          <a:noFill/>
        </p:spPr>
      </p:pic>
      <p:pic>
        <p:nvPicPr>
          <p:cNvPr id="103436" name="Picture 12" descr="http://s-marshak.ru/art/post/12/12_09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00760" y="4000504"/>
            <a:ext cx="2571768" cy="214314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42844" y="3500438"/>
            <a:ext cx="3500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Двенадцать месяцев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786182" y="3429000"/>
            <a:ext cx="23574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Сказка о глупом мышонке</a:t>
            </a:r>
            <a:endParaRPr lang="ru-RU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6357950" y="3500438"/>
            <a:ext cx="2357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/>
              <a:t>Багаж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928926" y="6488668"/>
            <a:ext cx="3000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Вот какой рассеянный</a:t>
            </a:r>
            <a:endParaRPr lang="ru-RU" sz="1400" dirty="0"/>
          </a:p>
        </p:txBody>
      </p:sp>
      <p:sp>
        <p:nvSpPr>
          <p:cNvPr id="16" name="TextBox 15"/>
          <p:cNvSpPr txBox="1"/>
          <p:nvPr/>
        </p:nvSpPr>
        <p:spPr>
          <a:xfrm>
            <a:off x="6072198" y="6215082"/>
            <a:ext cx="30003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Горя бояться – счастья не видать.</a:t>
            </a:r>
            <a:endParaRPr lang="ru-RU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214282" y="6500834"/>
            <a:ext cx="2428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Почтальон</a:t>
            </a:r>
            <a:endParaRPr lang="ru-RU" sz="1600" dirty="0"/>
          </a:p>
        </p:txBody>
      </p:sp>
      <p:pic>
        <p:nvPicPr>
          <p:cNvPr id="16386" name="Picture 2" descr="http://www.prostokniga.com.ua/var/corporate_site/storage/images/media/images/prostokniga_com_ua/fotogalerei/illyustratsii_k_novogodnim_skazkam/dvenadtsat_mesyatsev/210565-1-rus-RU/dvenadtsat_mesyatsev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5575" y="1071546"/>
            <a:ext cx="3416293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785794"/>
            <a:ext cx="6715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2 тур – Отгадай загадки</a:t>
            </a:r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1530392"/>
            <a:ext cx="2428892" cy="1708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Синий домик у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ворот.Угадай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, кто в нем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живет.Дверца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узкая под крышей -Не для белки, не для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мыши,Не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для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вешнего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жильца,Говорливого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скворца.В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эту дверь влетают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вести,Полчаса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проводят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вместе.Вести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долго не гостят -Во все стороны летят!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62" y="3286124"/>
            <a:ext cx="15001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chemeClr val="accent1"/>
                </a:solidFill>
              </a:rPr>
              <a:t>Почтовый ящик</a:t>
            </a:r>
            <a:endParaRPr lang="ru-RU" sz="1400" dirty="0">
              <a:solidFill>
                <a:schemeClr val="accent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428992" y="1660258"/>
            <a:ext cx="2571768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Он - ваш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портрет,Во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всем на вас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похожий.Смеетесь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вы -Он засмеется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тоже.Вы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скачете -Он вам навстречу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скачет.Заплачете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-Он вместе с вами плачет.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868" y="2714620"/>
            <a:ext cx="23574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1"/>
                </a:solidFill>
              </a:rPr>
              <a:t>Отражение в зеркале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6429388" y="1599471"/>
            <a:ext cx="1857388" cy="18928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Я твой товарищ,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капитан.Когда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разгневан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океанИ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ты скитаешься во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мглеНа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одиноком корабле, -Зажги фонарь во тьме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ночнойИ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посоветуйся со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мной:Я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закачаюсь, задрожу -И путь на север укажу.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500826" y="3571876"/>
            <a:ext cx="17859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/>
                </a:solidFill>
              </a:rPr>
              <a:t>Компас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00034" y="3967797"/>
            <a:ext cx="2357454" cy="15234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В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мастерской.Колочу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я что есть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мочиДень-деньской.Как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завижу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лежебоку,Что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валяется без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проку,Я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прижму его к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доскеДа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как стукну по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башке!В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доску спрячется бедняжка -Чуть видна его фуражка.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1472" y="5572140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/>
                </a:solidFill>
              </a:rPr>
              <a:t>Молоток и гвоздь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3214678" y="4022857"/>
            <a:ext cx="2571768" cy="7848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В Полотняной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странеПо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реке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ПростынеПлывет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пароходТо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назад, то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вперед.А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за ним такая гладь -Ни морщинки не видать!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7554" y="5000636"/>
            <a:ext cx="2428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/>
                </a:solidFill>
              </a:rPr>
              <a:t>Утюг</a:t>
            </a:r>
            <a:endParaRPr lang="ru-RU" sz="1600" dirty="0">
              <a:solidFill>
                <a:schemeClr val="accent1"/>
              </a:solidFill>
            </a:endParaRPr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6000760" y="4009126"/>
            <a:ext cx="2286016" cy="9694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Мы ходим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ночью,Ходим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днем,Но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никудаМы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не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уйдем.Мы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бьем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исправноКаждый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час.А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вы,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друзья,Не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Unicode MS" pitchFamily="34" charset="-128"/>
                <a:ea typeface="Times New Roman" pitchFamily="18" charset="0"/>
                <a:cs typeface="Courier New" pitchFamily="49" charset="0"/>
              </a:rPr>
              <a:t> бейте нас!</a:t>
            </a:r>
            <a:r>
              <a:rPr kumimoji="0" lang="ru-RU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72198" y="5072074"/>
            <a:ext cx="22145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chemeClr val="accent1"/>
                </a:solidFill>
              </a:rPr>
              <a:t>Часы</a:t>
            </a:r>
            <a:endParaRPr lang="ru-RU" sz="16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5852" y="928670"/>
            <a:ext cx="6572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</a:rPr>
              <a:t> 3 тур - Доскажи словечко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5720" y="1714488"/>
            <a:ext cx="2857520" cy="584775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Выдали даме на станции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Четыре зеленых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86116" y="1785926"/>
            <a:ext cx="1571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квитанции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5720" y="2786058"/>
            <a:ext cx="2643206" cy="584775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Вместо шапки на ходу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Он надел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143240" y="2857496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сковороду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3438" y="3143248"/>
            <a:ext cx="2714644" cy="1815882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Кто стучится в дверь ко мне 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С толстой сумкой на ремне,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С цифрой 5 на медной бляшке,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В синей форменной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5206" y="3643314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фуражке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720" y="3857628"/>
            <a:ext cx="2357454" cy="584775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Где обедал воробей?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В зоопарке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28926" y="4000504"/>
            <a:ext cx="1428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у зверей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472" y="53578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85720" y="5072074"/>
            <a:ext cx="2928958" cy="1077218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Глупый маленький мышонок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Отвечает ей спросонок: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-Нет, твой голос нехорош.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Слишком громко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86116" y="5286388"/>
            <a:ext cx="1571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C00000"/>
                </a:solidFill>
              </a:rPr>
              <a:t>ты поешь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29190" y="1785926"/>
            <a:ext cx="2000264" cy="1077218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Собирались лодыри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На урок,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А попали лодыри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72330" y="2214554"/>
            <a:ext cx="16430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на каток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29190" y="5286388"/>
            <a:ext cx="2000264" cy="584775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Вот тебе под ушки</a:t>
            </a:r>
          </a:p>
          <a:p>
            <a:r>
              <a:rPr lang="ru-RU" sz="1600" dirty="0" smtClean="0">
                <a:solidFill>
                  <a:srgbClr val="C00000"/>
                </a:solidFill>
              </a:rPr>
              <a:t>Белые</a:t>
            </a:r>
            <a:endParaRPr lang="ru-RU" sz="1600" dirty="0">
              <a:solidFill>
                <a:srgbClr val="C0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286644" y="5357826"/>
            <a:ext cx="13573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C00000"/>
                </a:solidFill>
              </a:rPr>
              <a:t>подушки</a:t>
            </a:r>
            <a:endParaRPr lang="ru-RU" sz="1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9" grpId="0"/>
      <p:bldP spid="12" grpId="0"/>
      <p:bldP spid="15" grpId="0"/>
      <p:bldP spid="18" grpId="0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43042" y="571480"/>
            <a:ext cx="5072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4 тур - Аукцион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1285860"/>
            <a:ext cx="42148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B050"/>
                </a:solidFill>
              </a:rPr>
              <a:t>1. Что дама сдавала в багаж?</a:t>
            </a:r>
            <a:endParaRPr lang="ru-RU" sz="1600" dirty="0">
              <a:solidFill>
                <a:srgbClr val="00B05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643570" y="1000108"/>
            <a:ext cx="2857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B050"/>
                </a:solidFill>
              </a:rPr>
              <a:t>Диван, чемодан, саквояж, картину, корзину, картонку и маленькую собачонку.</a:t>
            </a:r>
            <a:endParaRPr lang="ru-RU" sz="16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4348" y="1714488"/>
            <a:ext cx="27146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70C0"/>
                </a:solidFill>
              </a:rPr>
              <a:t>2.Где жил человек рассеянный?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15008" y="1785926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на улице Бассеянной.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14348" y="2285992"/>
            <a:ext cx="2857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 smtClean="0">
                <a:solidFill>
                  <a:srgbClr val="7030A0"/>
                </a:solidFill>
              </a:rPr>
              <a:t>з.За</a:t>
            </a:r>
            <a:r>
              <a:rPr lang="ru-RU" sz="1600" dirty="0" smtClean="0">
                <a:solidFill>
                  <a:srgbClr val="7030A0"/>
                </a:solidFill>
              </a:rPr>
              <a:t> чем послала мачеха свою падчерицу в лес?</a:t>
            </a:r>
            <a:endParaRPr lang="ru-RU" sz="1600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5008" y="228599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за подснежниками.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4348" y="2857496"/>
            <a:ext cx="25717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4. Куда попали лодыри вместо школы?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2928934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на каток.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4348" y="3429000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chemeClr val="accent3"/>
                </a:solidFill>
              </a:rPr>
              <a:t>5. Что собирался сделать мастер – </a:t>
            </a:r>
            <a:r>
              <a:rPr lang="ru-RU" sz="1600" dirty="0" err="1" smtClean="0">
                <a:solidFill>
                  <a:schemeClr val="accent3"/>
                </a:solidFill>
              </a:rPr>
              <a:t>ломастер</a:t>
            </a:r>
            <a:r>
              <a:rPr lang="ru-RU" sz="1600" dirty="0" smtClean="0">
                <a:solidFill>
                  <a:schemeClr val="accent3"/>
                </a:solidFill>
              </a:rPr>
              <a:t>?</a:t>
            </a:r>
            <a:endParaRPr lang="ru-RU" sz="1600" dirty="0">
              <a:solidFill>
                <a:schemeClr val="accent3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15008" y="3429000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3"/>
                </a:solidFill>
              </a:rPr>
              <a:t>буфет, табурет, рамку для портрета.</a:t>
            </a:r>
            <a:endParaRPr lang="ru-RU" dirty="0">
              <a:solidFill>
                <a:schemeClr val="accent3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2910" y="4286256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6. Кому было адресовано письмо из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стихотворения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Почта?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715008" y="442913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Борису Житкову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2910" y="5214950"/>
            <a:ext cx="3071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B0F0"/>
                </a:solidFill>
              </a:rPr>
              <a:t>7.Чего боялся Петя?</a:t>
            </a:r>
            <a:endParaRPr lang="ru-RU" sz="1600" dirty="0">
              <a:solidFill>
                <a:srgbClr val="00B0F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86446" y="5143512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</a:rPr>
              <a:t>темноты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2910" y="5857892"/>
            <a:ext cx="278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FF0000"/>
                </a:solidFill>
              </a:rPr>
              <a:t>8.Кого приглашала мышка –мать в няньки своему ребенку?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86446" y="5786454"/>
            <a:ext cx="2357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утку, жабу, лошадь, курицу, щуку, кошку.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4414" y="714356"/>
            <a:ext cx="6357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5 тур – </a:t>
            </a:r>
            <a:r>
              <a:rPr lang="ru-RU" sz="2400" dirty="0" smtClean="0">
                <a:solidFill>
                  <a:srgbClr val="FF0000"/>
                </a:solidFill>
              </a:rPr>
              <a:t>М</a:t>
            </a:r>
            <a:r>
              <a:rPr lang="ru-RU" sz="2400" dirty="0" smtClean="0">
                <a:solidFill>
                  <a:srgbClr val="00B050"/>
                </a:solidFill>
              </a:rPr>
              <a:t>у</a:t>
            </a:r>
            <a:r>
              <a:rPr lang="ru-RU" sz="2400" dirty="0" smtClean="0">
                <a:solidFill>
                  <a:srgbClr val="0070C0"/>
                </a:solidFill>
              </a:rPr>
              <a:t>з</a:t>
            </a:r>
            <a:r>
              <a:rPr lang="ru-RU" sz="2400" dirty="0" smtClean="0">
                <a:solidFill>
                  <a:srgbClr val="FFC000"/>
                </a:solidFill>
              </a:rPr>
              <a:t>ы</a:t>
            </a:r>
            <a:r>
              <a:rPr lang="ru-RU" sz="2400" dirty="0" smtClean="0">
                <a:solidFill>
                  <a:srgbClr val="FF0000"/>
                </a:solidFill>
              </a:rPr>
              <a:t>к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ru-RU" sz="2400" dirty="0" smtClean="0">
                <a:solidFill>
                  <a:srgbClr val="00B050"/>
                </a:solidFill>
              </a:rPr>
              <a:t>л</a:t>
            </a:r>
            <a:r>
              <a:rPr lang="ru-RU" sz="2400" dirty="0" smtClean="0">
                <a:solidFill>
                  <a:srgbClr val="C00000"/>
                </a:solidFill>
              </a:rPr>
              <a:t>ь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н</a:t>
            </a:r>
            <a:r>
              <a:rPr lang="ru-RU" sz="2400" dirty="0" smtClean="0">
                <a:solidFill>
                  <a:srgbClr val="C00000"/>
                </a:solidFill>
              </a:rPr>
              <a:t>а</a:t>
            </a:r>
            <a:r>
              <a:rPr lang="ru-RU" sz="2400" dirty="0" smtClean="0">
                <a:solidFill>
                  <a:srgbClr val="00B0F0"/>
                </a:solidFill>
              </a:rPr>
              <a:t>я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с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т</a:t>
            </a:r>
            <a:r>
              <a:rPr lang="ru-RU" sz="2400" dirty="0" smtClean="0">
                <a:solidFill>
                  <a:srgbClr val="00B050"/>
                </a:solidFill>
              </a:rPr>
              <a:t>р</a:t>
            </a:r>
            <a:r>
              <a:rPr lang="ru-RU" sz="2400" dirty="0" smtClean="0">
                <a:solidFill>
                  <a:srgbClr val="7030A0"/>
                </a:solidFill>
              </a:rPr>
              <a:t>а</a:t>
            </a:r>
            <a:r>
              <a:rPr lang="ru-RU" sz="2400" dirty="0" smtClean="0">
                <a:solidFill>
                  <a:srgbClr val="FF0000"/>
                </a:solidFill>
              </a:rPr>
              <a:t>н</a:t>
            </a:r>
            <a:r>
              <a:rPr lang="ru-RU" sz="2400" dirty="0" smtClean="0">
                <a:solidFill>
                  <a:srgbClr val="FFC000"/>
                </a:solidFill>
              </a:rPr>
              <a:t>и</a:t>
            </a:r>
            <a:r>
              <a:rPr lang="ru-RU" sz="2400" dirty="0" smtClean="0">
                <a:solidFill>
                  <a:srgbClr val="002060"/>
                </a:solidFill>
              </a:rPr>
              <a:t>ч</a:t>
            </a:r>
            <a:r>
              <a:rPr lang="ru-RU" sz="2400" dirty="0" smtClean="0">
                <a:solidFill>
                  <a:srgbClr val="FF0000"/>
                </a:solidFill>
              </a:rPr>
              <a:t>к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а.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1500174"/>
            <a:ext cx="1428760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>
                <a:solidFill>
                  <a:srgbClr val="FF0000"/>
                </a:solidFill>
              </a:rPr>
              <a:t>1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357554" y="1500174"/>
            <a:ext cx="1428760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>
                <a:solidFill>
                  <a:srgbClr val="FF0000"/>
                </a:solidFill>
              </a:rPr>
              <a:t>2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857884" y="1500174"/>
            <a:ext cx="1428760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>
                <a:solidFill>
                  <a:srgbClr val="FF0000"/>
                </a:solidFill>
              </a:rPr>
              <a:t>3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3929066"/>
            <a:ext cx="1428760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>
                <a:solidFill>
                  <a:srgbClr val="FF0000"/>
                </a:solidFill>
              </a:rPr>
              <a:t>5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57884" y="3929066"/>
            <a:ext cx="1428760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>
                <a:solidFill>
                  <a:srgbClr val="FF0000"/>
                </a:solidFill>
              </a:rPr>
              <a:t>6</a:t>
            </a:r>
            <a:endParaRPr lang="ru-RU" sz="9600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1538" y="3929066"/>
            <a:ext cx="1428760" cy="22145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 smtClean="0">
                <a:solidFill>
                  <a:srgbClr val="FF0000"/>
                </a:solidFill>
              </a:rPr>
              <a:t>4</a:t>
            </a:r>
            <a:endParaRPr lang="ru-RU" sz="9600" dirty="0">
              <a:solidFill>
                <a:srgbClr val="FF0000"/>
              </a:solidFill>
            </a:endParaRPr>
          </a:p>
        </p:txBody>
      </p:sp>
      <p:pic>
        <p:nvPicPr>
          <p:cNvPr id="21506" name="Picture 2" descr="Обложка книги С.Я. Маршак Багаж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86116" y="1428736"/>
            <a:ext cx="1643074" cy="2357454"/>
          </a:xfrm>
          <a:prstGeom prst="rect">
            <a:avLst/>
          </a:prstGeom>
          <a:noFill/>
        </p:spPr>
      </p:pic>
      <p:pic>
        <p:nvPicPr>
          <p:cNvPr id="21508" name="Picture 4" descr="http://publ.lib.ru/ARCHIVES/M/MARSHAK_Samuil_Yakovlevich/.Online/DvemesO1.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786446" y="1500174"/>
            <a:ext cx="1571636" cy="2286016"/>
          </a:xfrm>
          <a:prstGeom prst="rect">
            <a:avLst/>
          </a:prstGeom>
          <a:noFill/>
        </p:spPr>
      </p:pic>
      <p:pic>
        <p:nvPicPr>
          <p:cNvPr id="21510" name="Picture 6" descr="http://publ.lib.ru/ARCHIVES/M/MARSHAK_Samuil_Yakovlevich/.Online/Poch80O1.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86116" y="3929066"/>
            <a:ext cx="1643074" cy="2286016"/>
          </a:xfrm>
          <a:prstGeom prst="rect">
            <a:avLst/>
          </a:prstGeom>
          <a:noFill/>
        </p:spPr>
      </p:pic>
      <p:pic>
        <p:nvPicPr>
          <p:cNvPr id="21512" name="Picture 8" descr="http://skazki-cdb.ru/project/book-game/cover/53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71538" y="3929066"/>
            <a:ext cx="1428760" cy="2214578"/>
          </a:xfrm>
          <a:prstGeom prst="rect">
            <a:avLst/>
          </a:prstGeom>
          <a:noFill/>
        </p:spPr>
      </p:pic>
      <p:pic>
        <p:nvPicPr>
          <p:cNvPr id="21514" name="Picture 10" descr="http://www.planetaskazok.ru/images/stories/marshak/skazka_o_glupom_misonke/img_01_1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715008" y="3929066"/>
            <a:ext cx="1714512" cy="2286016"/>
          </a:xfrm>
          <a:prstGeom prst="rect">
            <a:avLst/>
          </a:prstGeom>
          <a:noFill/>
        </p:spPr>
      </p:pic>
      <p:pic>
        <p:nvPicPr>
          <p:cNvPr id="21516" name="Picture 12" descr="С.Маршак.&amp;quot;Автобус номер двадцать шесть&amp;quot;1968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42910" y="1428736"/>
            <a:ext cx="2428892" cy="2286016"/>
          </a:xfrm>
          <a:prstGeom prst="rect">
            <a:avLst/>
          </a:prstGeom>
          <a:noFill/>
        </p:spPr>
      </p:pic>
      <p:pic>
        <p:nvPicPr>
          <p:cNvPr id="21520" name="Picture 16" descr="http://t1.gstatic.com/images?q=tbn:ANd9GcSUhw8wJSCSx4FL0CzSM_5YlHN_H3YAT2JggskAOm0sO9XBm5NdeQ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286388"/>
            <a:ext cx="928662" cy="1428784"/>
          </a:xfrm>
          <a:prstGeom prst="rect">
            <a:avLst/>
          </a:prstGeom>
          <a:noFill/>
        </p:spPr>
      </p:pic>
      <p:pic>
        <p:nvPicPr>
          <p:cNvPr id="21522" name="Picture 18" descr="http://images.vector-images.com/clp/185941/clp356694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4282" y="142852"/>
            <a:ext cx="857256" cy="1214422"/>
          </a:xfrm>
          <a:prstGeom prst="rect">
            <a:avLst/>
          </a:prstGeom>
          <a:noFill/>
        </p:spPr>
      </p:pic>
      <p:pic>
        <p:nvPicPr>
          <p:cNvPr id="26" name="Picture 16" descr="http://t1.gstatic.com/images?q=tbn:ANd9GcSUhw8wJSCSx4FL0CzSM_5YlHN_H3YAT2JggskAOm0sO9XBm5NdeQ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72462" y="214290"/>
            <a:ext cx="928662" cy="1500198"/>
          </a:xfrm>
          <a:prstGeom prst="rect">
            <a:avLst/>
          </a:prstGeom>
          <a:noFill/>
        </p:spPr>
      </p:pic>
      <p:pic>
        <p:nvPicPr>
          <p:cNvPr id="27" name="Picture 18" descr="http://images.vector-images.com/clp/185941/clp356694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8072462" y="5429264"/>
            <a:ext cx="857256" cy="1214422"/>
          </a:xfrm>
          <a:prstGeom prst="rect">
            <a:avLst/>
          </a:prstGeom>
          <a:noFill/>
        </p:spPr>
      </p:pic>
      <p:pic>
        <p:nvPicPr>
          <p:cNvPr id="33" name="автобус номер 26 (cut-mp3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6" cstate="print"/>
          <a:stretch>
            <a:fillRect/>
          </a:stretch>
        </p:blipFill>
        <p:spPr>
          <a:xfrm>
            <a:off x="1285852" y="1643050"/>
            <a:ext cx="304800" cy="304800"/>
          </a:xfrm>
          <a:prstGeom prst="rect">
            <a:avLst/>
          </a:prstGeom>
        </p:spPr>
      </p:pic>
      <p:pic>
        <p:nvPicPr>
          <p:cNvPr id="34" name="багаж (cut-mp3.com)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7" cstate="print"/>
          <a:stretch>
            <a:fillRect/>
          </a:stretch>
        </p:blipFill>
        <p:spPr>
          <a:xfrm>
            <a:off x="3428992" y="1643050"/>
            <a:ext cx="304800" cy="304800"/>
          </a:xfrm>
          <a:prstGeom prst="rect">
            <a:avLst/>
          </a:prstGeom>
        </p:spPr>
      </p:pic>
      <p:pic>
        <p:nvPicPr>
          <p:cNvPr id="35" name="12 месяцев (cut-mp3.com)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8" cstate="print"/>
          <a:stretch>
            <a:fillRect/>
          </a:stretch>
        </p:blipFill>
        <p:spPr>
          <a:xfrm>
            <a:off x="6000760" y="1571612"/>
            <a:ext cx="304800" cy="304800"/>
          </a:xfrm>
          <a:prstGeom prst="rect">
            <a:avLst/>
          </a:prstGeom>
        </p:spPr>
      </p:pic>
      <p:pic>
        <p:nvPicPr>
          <p:cNvPr id="36" name="кот и лодыри (cut-mp3.com)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6" cstate="print"/>
          <a:stretch>
            <a:fillRect/>
          </a:stretch>
        </p:blipFill>
        <p:spPr>
          <a:xfrm>
            <a:off x="1214414" y="4071942"/>
            <a:ext cx="304800" cy="304800"/>
          </a:xfrm>
          <a:prstGeom prst="rect">
            <a:avLst/>
          </a:prstGeom>
        </p:spPr>
      </p:pic>
      <p:pic>
        <p:nvPicPr>
          <p:cNvPr id="37" name="почта (cut-mp3.com)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19" cstate="print"/>
          <a:stretch>
            <a:fillRect/>
          </a:stretch>
        </p:blipFill>
        <p:spPr>
          <a:xfrm>
            <a:off x="3571868" y="4000504"/>
            <a:ext cx="304800" cy="304800"/>
          </a:xfrm>
          <a:prstGeom prst="rect">
            <a:avLst/>
          </a:prstGeom>
        </p:spPr>
      </p:pic>
      <p:pic>
        <p:nvPicPr>
          <p:cNvPr id="38" name="сказка о глупом мышонке (cut-mp3.com).mp3">
            <a:hlinkClick r:id="" action="ppaction://media"/>
          </p:cNvPr>
          <p:cNvPicPr>
            <a:picLocks noRot="1" noChangeAspect="1"/>
          </p:cNvPicPr>
          <p:nvPr>
            <a:audioFile r:link="rId6"/>
          </p:nvPr>
        </p:nvPicPr>
        <p:blipFill>
          <a:blip r:embed="rId19" cstate="print"/>
          <a:stretch>
            <a:fillRect/>
          </a:stretch>
        </p:blipFill>
        <p:spPr>
          <a:xfrm>
            <a:off x="5929322" y="407194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8304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>
                <p:cTn id="3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8454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>
                <p:cTn id="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40962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>
                <p:cTn id="5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3174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>
                <p:cTn id="5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23365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>
                <p:cTn id="6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8365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audio>
              <p:cMediaNode>
                <p:cTn id="6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28794" y="785794"/>
            <a:ext cx="46434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6 тур - Чайнворд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ё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928794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ж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28860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928926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428992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929058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29124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929190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929322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з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29388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ё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929454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л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429256" y="17144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934259" y="2268900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929454" y="278605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6929454" y="3286124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929454" y="3786190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с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6929454" y="4286256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6929454" y="4786322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6929454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357950" y="5286388"/>
            <a:ext cx="576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5857884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5357818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4857752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у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4357686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д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1" name="Прямоугольник 40"/>
          <p:cNvSpPr>
            <a:spLocks noChangeAspect="1"/>
          </p:cNvSpPr>
          <p:nvPr/>
        </p:nvSpPr>
        <p:spPr>
          <a:xfrm>
            <a:off x="3857620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3357554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в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6" name="Прямоугольник 45"/>
          <p:cNvSpPr>
            <a:spLocks noChangeAspect="1"/>
          </p:cNvSpPr>
          <p:nvPr/>
        </p:nvSpPr>
        <p:spPr>
          <a:xfrm>
            <a:off x="2857488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2357422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н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1857356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357290" y="528638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с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1357290" y="4786322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1357290" y="4286256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357290" y="3786190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0000"/>
                </a:solidFill>
              </a:rPr>
              <a:t>н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3" name="Прямоугольник 52"/>
          <p:cNvSpPr/>
          <p:nvPr/>
        </p:nvSpPr>
        <p:spPr>
          <a:xfrm>
            <a:off x="1357290" y="3286124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1357290" y="278605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ч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857356" y="278605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л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2357422" y="278605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е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2857488" y="2786058"/>
            <a:ext cx="540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г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3357554" y="2786058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и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3929058" y="2786058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00562" y="2786058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5072066" y="2786058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5643570" y="2786058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п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5643570" y="3286124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5643570" y="3786190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т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643570" y="4286256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а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5000628" y="4286256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7" name="Прямоугольник 66"/>
          <p:cNvSpPr/>
          <p:nvPr/>
        </p:nvSpPr>
        <p:spPr>
          <a:xfrm>
            <a:off x="4357686" y="4286256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о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714744" y="4286256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р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3071802" y="4286256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я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2500298" y="4286256"/>
            <a:ext cx="648000" cy="540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к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7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2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7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2" dur="5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2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7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7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2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7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2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7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2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7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2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2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7" dur="5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2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7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2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7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2" dur="5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7" dur="500"/>
                                        <p:tgtEl>
                                          <p:spTgt spid="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2" dur="500"/>
                                        <p:tgtEl>
                                          <p:spTgt spid="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7" dur="500"/>
                                        <p:tgtEl>
                                          <p:spTgt spid="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628" y="1028343"/>
            <a:ext cx="3071834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ПОЖЕЛАНИЯ ДРУЗЬЯМ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Желаю вам цвести, расти,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Копить, крепить здоровье.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Оно для дальнего пути —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Главнейшее условье.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Пусть каждый день и каждый час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Вам новое добудет.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Пусть добрым будет ум у вас,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А сердце умным будет.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Вам от души желаю я,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Друзья, всего хорошего.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А всё хорошее, друзья,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Дается нам недешево!</a:t>
            </a:r>
          </a:p>
          <a:p>
            <a:pPr algn="just"/>
            <a:r>
              <a:rPr lang="ru-RU" dirty="0" smtClean="0">
                <a:solidFill>
                  <a:srgbClr val="C00000"/>
                </a:solidFill>
              </a:rPr>
              <a:t> 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3554" name="Picture 2" descr="http://comstol.info/wp-content/uploads/2012/11/marshak_s_j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28802"/>
            <a:ext cx="3905250" cy="27908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942</TotalTime>
  <Words>850</Words>
  <Application>Microsoft Office PowerPoint</Application>
  <PresentationFormat>Экран (4:3)</PresentationFormat>
  <Paragraphs>159</Paragraphs>
  <Slides>11</Slides>
  <Notes>0</Notes>
  <HiddenSlides>0</HiddenSlides>
  <MMClips>6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20" baseType="lpstr">
      <vt:lpstr>Arial Unicode MS</vt:lpstr>
      <vt:lpstr>Arial</vt:lpstr>
      <vt:lpstr>Calibri</vt:lpstr>
      <vt:lpstr>Constantia</vt:lpstr>
      <vt:lpstr>Courier New</vt:lpstr>
      <vt:lpstr>Times New Roman</vt:lpstr>
      <vt:lpstr>Verdana</vt:lpstr>
      <vt:lpstr>Wingdings 2</vt:lpstr>
      <vt:lpstr>Поток</vt:lpstr>
      <vt:lpstr>Викторина по произведениям С.Я. Маршака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89670281810@mail.ru</cp:lastModifiedBy>
  <cp:revision>97</cp:revision>
  <dcterms:created xsi:type="dcterms:W3CDTF">2013-07-11T07:48:54Z</dcterms:created>
  <dcterms:modified xsi:type="dcterms:W3CDTF">2017-08-27T22:30:35Z</dcterms:modified>
</cp:coreProperties>
</file>