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5" r:id="rId4"/>
    <p:sldId id="258" r:id="rId5"/>
    <p:sldId id="259" r:id="rId6"/>
    <p:sldId id="260" r:id="rId7"/>
    <p:sldId id="264" r:id="rId8"/>
    <p:sldId id="261" r:id="rId9"/>
    <p:sldId id="262" r:id="rId10"/>
    <p:sldId id="263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-1014" y="-7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Состав по полу</c:v>
                </c:pt>
              </c:strCache>
            </c:strRef>
          </c:tx>
          <c:dLbls>
            <c:showCatName val="1"/>
            <c:showPercent val="1"/>
          </c:dLbls>
          <c:cat>
            <c:strRef>
              <c:f>Лист1!$A$2:$A$3</c:f>
              <c:strCache>
                <c:ptCount val="2"/>
                <c:pt idx="0">
                  <c:v>Девочки</c:v>
                </c:pt>
                <c:pt idx="1">
                  <c:v>Мальчики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656</c:v>
                </c:pt>
                <c:pt idx="1">
                  <c:v>280</c:v>
                </c:pt>
              </c:numCache>
            </c:numRef>
          </c:val>
        </c:ser>
        <c:dLbls>
          <c:showCatName val="1"/>
          <c:showPercent val="1"/>
        </c:dLbls>
        <c:firstSliceAng val="0"/>
      </c:pieChart>
    </c:plotArea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sz="1100">
                <a:solidFill>
                  <a:srgbClr val="FF0000"/>
                </a:solidFill>
              </a:defRPr>
            </a:pPr>
            <a:r>
              <a:rPr lang="ru-RU" sz="1100" b="1" i="0" u="none" strike="noStrike" baseline="0">
                <a:solidFill>
                  <a:srgbClr val="FF0000"/>
                </a:solidFill>
              </a:rPr>
              <a:t>Образовательные программы ХЭО по годам реализации</a:t>
            </a:r>
            <a:endParaRPr lang="ru-RU" sz="1100">
              <a:solidFill>
                <a:srgbClr val="FF0000"/>
              </a:solidFill>
            </a:endParaRPr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Образование</c:v>
                </c:pt>
              </c:strCache>
            </c:strRef>
          </c:tx>
          <c:dLbls>
            <c:showPercent val="1"/>
          </c:dLbls>
          <c:cat>
            <c:strRef>
              <c:f>Лист1!$A$2:$A$5</c:f>
              <c:strCache>
                <c:ptCount val="4"/>
                <c:pt idx="0">
                  <c:v>1 год обучения </c:v>
                </c:pt>
                <c:pt idx="1">
                  <c:v>2 года обучения </c:v>
                </c:pt>
                <c:pt idx="2">
                  <c:v>3 года обучения </c:v>
                </c:pt>
                <c:pt idx="3">
                  <c:v>4 года обучения 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32</c:v>
                </c:pt>
                <c:pt idx="1">
                  <c:v>3</c:v>
                </c:pt>
                <c:pt idx="2">
                  <c:v>2</c:v>
                </c:pt>
                <c:pt idx="3">
                  <c:v>2</c:v>
                </c:pt>
              </c:numCache>
            </c:numRef>
          </c:val>
        </c:ser>
        <c:dLbls>
          <c:showPercent val="1"/>
        </c:dLbls>
      </c:pie3DChart>
    </c:plotArea>
    <c:legend>
      <c:legendPos val="t"/>
      <c:layout/>
      <c:txPr>
        <a:bodyPr/>
        <a:lstStyle/>
        <a:p>
          <a:pPr>
            <a:defRPr b="1" i="0">
              <a:solidFill>
                <a:srgbClr val="FF0000"/>
              </a:solidFill>
            </a:defRPr>
          </a:pPr>
          <a:endParaRPr lang="ru-RU"/>
        </a:p>
      </c:txPr>
    </c:legend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/>
    </c:title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Достижения детей ХЭО в конкурсах, смотрах, фестивалях</c:v>
                </c:pt>
              </c:strCache>
            </c:strRef>
          </c:tx>
          <c:dLbls>
            <c:showPercent val="1"/>
          </c:dLbls>
          <c:cat>
            <c:strRef>
              <c:f>Лист1!$A$2:$A$5</c:f>
              <c:strCache>
                <c:ptCount val="4"/>
                <c:pt idx="0">
                  <c:v>Международный уровень</c:v>
                </c:pt>
                <c:pt idx="1">
                  <c:v>Всероссийский уровень</c:v>
                </c:pt>
                <c:pt idx="2">
                  <c:v>Республиканский уровень</c:v>
                </c:pt>
                <c:pt idx="3">
                  <c:v>Городской уровень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206</c:v>
                </c:pt>
                <c:pt idx="1">
                  <c:v>99</c:v>
                </c:pt>
                <c:pt idx="2">
                  <c:v>115</c:v>
                </c:pt>
                <c:pt idx="3">
                  <c:v>153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r"/>
      <c:layout/>
    </c:legend>
    <c:plotVisOnly val="1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8"/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Коэффициент участия учащихся в конкурсах и фестивалях</a:t>
            </a:r>
            <a:endParaRPr lang="ru-RU" dirty="0"/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Достижения детей ХЭО в конкурсах, смотрах, фестивалях</c:v>
                </c:pt>
              </c:strCache>
            </c:strRef>
          </c:tx>
          <c:dLbls>
            <c:showVal val="1"/>
          </c:dLbls>
          <c:cat>
            <c:strRef>
              <c:f>Лист1!$A$2:$A$7</c:f>
              <c:strCache>
                <c:ptCount val="6"/>
                <c:pt idx="0">
                  <c:v>Объединение «Мир химии»</c:v>
                </c:pt>
                <c:pt idx="1">
                  <c:v>«Линия голоса»</c:v>
                </c:pt>
                <c:pt idx="2">
                  <c:v>Кукольный театр «Золотой ключик»</c:v>
                </c:pt>
                <c:pt idx="3">
                  <c:v>Детская хореографическая школа «Дружба.RU»</c:v>
                </c:pt>
                <c:pt idx="4">
                  <c:v>Студия  эстрадного исполнительства «Contrast»</c:v>
                </c:pt>
                <c:pt idx="5">
                  <c:v>Вокальная  студия «Йэйгор»</c:v>
                </c:pt>
              </c:strCache>
            </c:strRef>
          </c:cat>
          <c:val>
            <c:numRef>
              <c:f>Лист1!$B$2:$B$7</c:f>
              <c:numCache>
                <c:formatCode>0.00</c:formatCode>
                <c:ptCount val="6"/>
                <c:pt idx="0">
                  <c:v>0.76595744680851108</c:v>
                </c:pt>
                <c:pt idx="1">
                  <c:v>1.2631578947368427</c:v>
                </c:pt>
                <c:pt idx="2">
                  <c:v>3.1111111111111112</c:v>
                </c:pt>
                <c:pt idx="3">
                  <c:v>0.39007092198581611</c:v>
                </c:pt>
                <c:pt idx="4">
                  <c:v>8.4074074074074066</c:v>
                </c:pt>
                <c:pt idx="5">
                  <c:v>0.45454545454545453</c:v>
                </c:pt>
              </c:numCache>
            </c:numRef>
          </c:val>
        </c:ser>
        <c:gapWidth val="100"/>
        <c:axId val="43046016"/>
        <c:axId val="43047552"/>
      </c:barChart>
      <c:catAx>
        <c:axId val="43046016"/>
        <c:scaling>
          <c:orientation val="minMax"/>
        </c:scaling>
        <c:axPos val="b"/>
        <c:tickLblPos val="nextTo"/>
        <c:crossAx val="43047552"/>
        <c:crosses val="autoZero"/>
        <c:auto val="1"/>
        <c:lblAlgn val="ctr"/>
        <c:lblOffset val="100"/>
      </c:catAx>
      <c:valAx>
        <c:axId val="43047552"/>
        <c:scaling>
          <c:orientation val="minMax"/>
        </c:scaling>
        <c:axPos val="l"/>
        <c:majorGridlines/>
        <c:numFmt formatCode="0.00" sourceLinked="1"/>
        <c:tickLblPos val="nextTo"/>
        <c:crossAx val="43046016"/>
        <c:crosses val="autoZero"/>
        <c:crossBetween val="between"/>
      </c:valAx>
    </c:plotArea>
    <c:legend>
      <c:legendPos val="r"/>
      <c:layout/>
    </c:legend>
    <c:plotVisOnly val="1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участников</c:v>
                </c:pt>
              </c:strCache>
            </c:strRef>
          </c:tx>
          <c:dLbls>
            <c:showVal val="1"/>
            <c:showCatName val="1"/>
          </c:dLbls>
          <c:cat>
            <c:strRef>
              <c:f>Лист1!$A$2:$A$3</c:f>
              <c:strCache>
                <c:ptCount val="2"/>
                <c:pt idx="0">
                  <c:v>Всего</c:v>
                </c:pt>
                <c:pt idx="1">
                  <c:v>ДД(Ю)Т 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98</c:v>
                </c:pt>
                <c:pt idx="1">
                  <c:v>29</c:v>
                </c:pt>
              </c:numCache>
            </c:numRef>
          </c:val>
        </c:ser>
        <c:dLbls>
          <c:showVal val="1"/>
          <c:showCatName val="1"/>
        </c:dLbls>
        <c:firstSliceAng val="0"/>
      </c:pieChart>
    </c:plotArea>
    <c:plotVisOnly val="1"/>
  </c:chart>
  <c:spPr>
    <a:ln>
      <a:solidFill>
        <a:schemeClr val="bg1"/>
      </a:solidFill>
    </a:ln>
  </c:sp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участников</c:v>
                </c:pt>
              </c:strCache>
            </c:strRef>
          </c:tx>
          <c:dLbls>
            <c:showVal val="1"/>
            <c:showCatName val="1"/>
          </c:dLbls>
          <c:cat>
            <c:strRef>
              <c:f>Лист1!$A$2:$A$3</c:f>
              <c:strCache>
                <c:ptCount val="2"/>
                <c:pt idx="0">
                  <c:v>Всего</c:v>
                </c:pt>
                <c:pt idx="1">
                  <c:v>ДД(Ю)Т 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39</c:v>
                </c:pt>
                <c:pt idx="1">
                  <c:v>9</c:v>
                </c:pt>
              </c:numCache>
            </c:numRef>
          </c:val>
        </c:ser>
        <c:dLbls>
          <c:showVal val="1"/>
          <c:showCatName val="1"/>
        </c:dLbls>
        <c:firstSliceAng val="0"/>
      </c:pieChart>
    </c:plotArea>
    <c:plotVisOnly val="1"/>
  </c:chart>
  <c:spPr>
    <a:ln>
      <a:solidFill>
        <a:schemeClr val="bg1"/>
      </a:solidFill>
    </a:ln>
  </c:sp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участников</c:v>
                </c:pt>
              </c:strCache>
            </c:strRef>
          </c:tx>
          <c:dLbls>
            <c:showVal val="1"/>
            <c:showCatName val="1"/>
          </c:dLbls>
          <c:cat>
            <c:strRef>
              <c:f>Лист1!$A$2:$A$3</c:f>
              <c:strCache>
                <c:ptCount val="2"/>
                <c:pt idx="0">
                  <c:v>Всего</c:v>
                </c:pt>
                <c:pt idx="1">
                  <c:v>ДД(Ю)Т 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102</c:v>
                </c:pt>
                <c:pt idx="1">
                  <c:v>17</c:v>
                </c:pt>
              </c:numCache>
            </c:numRef>
          </c:val>
        </c:ser>
        <c:dLbls>
          <c:showVal val="1"/>
          <c:showCatName val="1"/>
        </c:dLbls>
        <c:firstSliceAng val="0"/>
      </c:pieChart>
    </c:plotArea>
    <c:plotVisOnly val="1"/>
  </c:chart>
  <c:spPr>
    <a:ln>
      <a:solidFill>
        <a:schemeClr val="bg1"/>
      </a:solidFill>
    </a:ln>
  </c:spPr>
  <c:externalData r:id="rId1"/>
</c:chartSpac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9427D6C-06B9-4DF3-B873-0AE27426D9D0}" type="datetimeFigureOut">
              <a:rPr lang="ru-RU" smtClean="0"/>
              <a:pPr/>
              <a:t>30.08.2017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A20DEBE-1001-4308-89E1-6A01E7D285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9427D6C-06B9-4DF3-B873-0AE27426D9D0}" type="datetimeFigureOut">
              <a:rPr lang="ru-RU" smtClean="0"/>
              <a:pPr/>
              <a:t>30.08.2017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20DEBE-1001-4308-89E1-6A01E7D285C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9427D6C-06B9-4DF3-B873-0AE27426D9D0}" type="datetimeFigureOut">
              <a:rPr lang="ru-RU" smtClean="0"/>
              <a:pPr/>
              <a:t>30.08.2017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20DEBE-1001-4308-89E1-6A01E7D285C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9427D6C-06B9-4DF3-B873-0AE27426D9D0}" type="datetimeFigureOut">
              <a:rPr lang="ru-RU" smtClean="0"/>
              <a:pPr/>
              <a:t>30.08.2017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20DEBE-1001-4308-89E1-6A01E7D285C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9427D6C-06B9-4DF3-B873-0AE27426D9D0}" type="datetimeFigureOut">
              <a:rPr lang="ru-RU" smtClean="0"/>
              <a:pPr/>
              <a:t>30.08.2017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20DEBE-1001-4308-89E1-6A01E7D285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9427D6C-06B9-4DF3-B873-0AE27426D9D0}" type="datetimeFigureOut">
              <a:rPr lang="ru-RU" smtClean="0"/>
              <a:pPr/>
              <a:t>30.08.2017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20DEBE-1001-4308-89E1-6A01E7D285C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9427D6C-06B9-4DF3-B873-0AE27426D9D0}" type="datetimeFigureOut">
              <a:rPr lang="ru-RU" smtClean="0"/>
              <a:pPr/>
              <a:t>30.08.2017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20DEBE-1001-4308-89E1-6A01E7D285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99427D6C-06B9-4DF3-B873-0AE27426D9D0}" type="datetimeFigureOut">
              <a:rPr lang="ru-RU" smtClean="0"/>
              <a:pPr/>
              <a:t>30.08.2017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20DEBE-1001-4308-89E1-6A01E7D285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9427D6C-06B9-4DF3-B873-0AE27426D9D0}" type="datetimeFigureOut">
              <a:rPr lang="ru-RU" smtClean="0"/>
              <a:pPr/>
              <a:t>30.08.2017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CA20DEBE-1001-4308-89E1-6A01E7D285C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9427D6C-06B9-4DF3-B873-0AE27426D9D0}" type="datetimeFigureOut">
              <a:rPr lang="ru-RU" smtClean="0"/>
              <a:pPr/>
              <a:t>30.08.2017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20DEBE-1001-4308-89E1-6A01E7D285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9427D6C-06B9-4DF3-B873-0AE27426D9D0}" type="datetimeFigureOut">
              <a:rPr lang="ru-RU" smtClean="0"/>
              <a:pPr/>
              <a:t>30.08.2017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20DEBE-1001-4308-89E1-6A01E7D285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99427D6C-06B9-4DF3-B873-0AE27426D9D0}" type="datetimeFigureOut">
              <a:rPr lang="ru-RU" smtClean="0"/>
              <a:pPr/>
              <a:t>30.08.2017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CA20DEBE-1001-4308-89E1-6A01E7D285C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428604"/>
            <a:ext cx="7772400" cy="1829761"/>
          </a:xfrm>
        </p:spPr>
        <p:txBody>
          <a:bodyPr/>
          <a:lstStyle/>
          <a:p>
            <a:r>
              <a:rPr lang="ru-RU" dirty="0" smtClean="0"/>
              <a:t>Художественно-эстетический отдел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4348" y="4071942"/>
            <a:ext cx="7772400" cy="603211"/>
          </a:xfrm>
        </p:spPr>
        <p:txBody>
          <a:bodyPr/>
          <a:lstStyle/>
          <a:p>
            <a:r>
              <a:rPr lang="ru-RU" sz="2800" dirty="0" smtClean="0">
                <a:solidFill>
                  <a:prstClr val="black"/>
                </a:solidFill>
              </a:rPr>
              <a:t> Заведующий отделом Туманова О.М.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0184038">
            <a:off x="357158" y="500042"/>
            <a:ext cx="3550825" cy="2382364"/>
          </a:xfrm>
          <a:prstGeom prst="rect">
            <a:avLst/>
          </a:prstGeom>
        </p:spPr>
      </p:pic>
      <p:pic>
        <p:nvPicPr>
          <p:cNvPr id="6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3407" r="6136"/>
          <a:stretch>
            <a:fillRect/>
          </a:stretch>
        </p:blipFill>
        <p:spPr bwMode="auto">
          <a:xfrm rot="1815485">
            <a:off x="3898122" y="588488"/>
            <a:ext cx="3880923" cy="3617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Объект 5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 rot="19958952">
            <a:off x="5125824" y="2920549"/>
            <a:ext cx="3509196" cy="3069520"/>
          </a:xfrm>
          <a:prstGeom prst="rect">
            <a:avLst/>
          </a:prstGeom>
        </p:spPr>
      </p:pic>
      <p:pic>
        <p:nvPicPr>
          <p:cNvPr id="8" name="Объект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776522">
            <a:off x="642910" y="3286124"/>
            <a:ext cx="4216310" cy="254884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5997" r="27153" b="23241"/>
          <a:stretch>
            <a:fillRect/>
          </a:stretch>
        </p:blipFill>
        <p:spPr>
          <a:xfrm rot="17776237">
            <a:off x="3634787" y="1198294"/>
            <a:ext cx="3964860" cy="294738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17807"/>
          <a:stretch/>
        </p:blipFill>
        <p:spPr>
          <a:xfrm rot="19732282">
            <a:off x="428596" y="714356"/>
            <a:ext cx="4072407" cy="251042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1"/>
          <p:cNvSpPr>
            <a:spLocks noChangeArrowheads="1"/>
          </p:cNvSpPr>
          <p:nvPr/>
        </p:nvSpPr>
        <p:spPr bwMode="auto">
          <a:xfrm>
            <a:off x="785786" y="285728"/>
            <a:ext cx="799347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Состав обучающихся, занимающихся в объединениях ХЭО  МБУ ДО ДД(Ю)Т г. Салавата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7158" y="1000108"/>
            <a:ext cx="4572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b="1" dirty="0">
                <a:latin typeface="Arial" pitchFamily="34" charset="0"/>
                <a:cs typeface="Arial" pitchFamily="34" charset="0"/>
              </a:rPr>
              <a:t>Количество учащихся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-  _956_  чел.</a:t>
            </a:r>
          </a:p>
          <a:p>
            <a:r>
              <a:rPr lang="ru-RU" sz="1400" b="1" dirty="0" smtClean="0">
                <a:latin typeface="Arial" pitchFamily="34" charset="0"/>
                <a:cs typeface="Arial" pitchFamily="34" charset="0"/>
              </a:rPr>
              <a:t>Девочки 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-  656   чел.</a:t>
            </a:r>
          </a:p>
          <a:p>
            <a:r>
              <a:rPr lang="ru-RU" sz="1400" b="1" dirty="0" smtClean="0">
                <a:latin typeface="Arial" pitchFamily="34" charset="0"/>
                <a:cs typeface="Arial" pitchFamily="34" charset="0"/>
              </a:rPr>
              <a:t>Мальчики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- 280  чел.</a:t>
            </a:r>
          </a:p>
        </p:txBody>
      </p:sp>
      <p:graphicFrame>
        <p:nvGraphicFramePr>
          <p:cNvPr id="7" name="Диаграмма 6"/>
          <p:cNvGraphicFramePr/>
          <p:nvPr/>
        </p:nvGraphicFramePr>
        <p:xfrm>
          <a:off x="285720" y="1785926"/>
          <a:ext cx="4286280" cy="30003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 t="62932" b="3070"/>
          <a:stretch>
            <a:fillRect/>
          </a:stretch>
        </p:blipFill>
        <p:spPr bwMode="auto">
          <a:xfrm>
            <a:off x="1451164" y="4500570"/>
            <a:ext cx="7283720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 cstate="print"/>
          <a:srcRect l="16862" t="24815" r="21311" b="4933"/>
          <a:stretch>
            <a:fillRect/>
          </a:stretch>
        </p:blipFill>
        <p:spPr bwMode="auto">
          <a:xfrm>
            <a:off x="4714876" y="1071546"/>
            <a:ext cx="3604286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1"/>
          <p:cNvSpPr>
            <a:spLocks noChangeArrowheads="1"/>
          </p:cNvSpPr>
          <p:nvPr/>
        </p:nvSpPr>
        <p:spPr bwMode="auto">
          <a:xfrm>
            <a:off x="214282" y="214290"/>
            <a:ext cx="821537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Образовательная деятельность объединений ХЭО в 2016 – 2017 учебном году включает в себя  42 дополнительных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общеразвивающих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программ.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146" name="Picture 2" descr="F:\фото\2017\апрель\Открытые занятия март-апрель 2017\Усм\IMG_20170407_153047.jpg"/>
          <p:cNvPicPr>
            <a:picLocks noChangeAspect="1" noChangeArrowheads="1"/>
          </p:cNvPicPr>
          <p:nvPr/>
        </p:nvPicPr>
        <p:blipFill>
          <a:blip r:embed="rId2" cstate="print"/>
          <a:srcRect t="14099" r="13894" b="5334"/>
          <a:stretch>
            <a:fillRect/>
          </a:stretch>
        </p:blipFill>
        <p:spPr bwMode="auto">
          <a:xfrm>
            <a:off x="214282" y="857232"/>
            <a:ext cx="4071966" cy="2857520"/>
          </a:xfrm>
          <a:prstGeom prst="rect">
            <a:avLst/>
          </a:prstGeom>
          <a:noFill/>
        </p:spPr>
      </p:pic>
      <p:graphicFrame>
        <p:nvGraphicFramePr>
          <p:cNvPr id="5" name="Диаграмма 4"/>
          <p:cNvGraphicFramePr/>
          <p:nvPr/>
        </p:nvGraphicFramePr>
        <p:xfrm>
          <a:off x="3143240" y="3000372"/>
          <a:ext cx="5643602" cy="3357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/>
        </p:nvGraphicFramePr>
        <p:xfrm>
          <a:off x="357158" y="214290"/>
          <a:ext cx="5000660" cy="3643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098" name="Picture 2" descr="F:\фото\2017\апрель\Открытые занятия март-апрель 2017\Музафарова Г.М\IMG_20170401_11494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9322" y="214290"/>
            <a:ext cx="3000364" cy="4000485"/>
          </a:xfrm>
          <a:prstGeom prst="rect">
            <a:avLst/>
          </a:prstGeom>
          <a:noFill/>
        </p:spPr>
      </p:pic>
      <p:pic>
        <p:nvPicPr>
          <p:cNvPr id="4099" name="Picture 3" descr="F:\фото\2017\апрель\Открытые занятия март-апрель 2017\Карт\IMG_20170425_182107.jpg"/>
          <p:cNvPicPr>
            <a:picLocks noChangeAspect="1" noChangeArrowheads="1"/>
          </p:cNvPicPr>
          <p:nvPr/>
        </p:nvPicPr>
        <p:blipFill>
          <a:blip r:embed="rId4" cstate="print"/>
          <a:srcRect t="25911" b="29601"/>
          <a:stretch>
            <a:fillRect/>
          </a:stretch>
        </p:blipFill>
        <p:spPr bwMode="auto">
          <a:xfrm>
            <a:off x="1071538" y="4286256"/>
            <a:ext cx="6372116" cy="21261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/>
        </p:nvGraphicFramePr>
        <p:xfrm>
          <a:off x="214282" y="142852"/>
          <a:ext cx="8429684" cy="46434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122" name="Picture 2" descr="F:\фото\2017\апрель\Открытые занятия март-апрель 2017\Саф\IMG_20170413_1539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800000" flipV="1">
            <a:off x="4943267" y="4000504"/>
            <a:ext cx="4057889" cy="26002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1"/>
          <p:cNvSpPr>
            <a:spLocks noChangeArrowheads="1"/>
          </p:cNvSpPr>
          <p:nvPr/>
        </p:nvSpPr>
        <p:spPr bwMode="auto">
          <a:xfrm>
            <a:off x="142844" y="214290"/>
            <a:ext cx="6000792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20-21 марта 2017 года в МБУ ДО ДД(Ю)Т г. Салавата состоялся  </a:t>
            </a:r>
          </a:p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IX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Открытый городской конкурс вокальных фольклорных коллективов и солистов «Фольклорная радуга-2017».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</p:txBody>
      </p:sp>
      <p:pic>
        <p:nvPicPr>
          <p:cNvPr id="1026" name="Picture 2" descr="F:\фото\2017\март\21.03 фолклорная радуга\DSCN3883.JPG"/>
          <p:cNvPicPr>
            <a:picLocks noChangeAspect="1" noChangeArrowheads="1"/>
          </p:cNvPicPr>
          <p:nvPr/>
        </p:nvPicPr>
        <p:blipFill>
          <a:blip r:embed="rId2" cstate="print"/>
          <a:srcRect t="15191" b="15367"/>
          <a:stretch>
            <a:fillRect/>
          </a:stretch>
        </p:blipFill>
        <p:spPr bwMode="auto">
          <a:xfrm>
            <a:off x="2643174" y="3429000"/>
            <a:ext cx="6357982" cy="3311632"/>
          </a:xfrm>
          <a:prstGeom prst="rect">
            <a:avLst/>
          </a:prstGeom>
          <a:noFill/>
        </p:spPr>
      </p:pic>
      <p:graphicFrame>
        <p:nvGraphicFramePr>
          <p:cNvPr id="6" name="Диаграмма 5"/>
          <p:cNvGraphicFramePr/>
          <p:nvPr/>
        </p:nvGraphicFramePr>
        <p:xfrm>
          <a:off x="5048250" y="714356"/>
          <a:ext cx="4095750" cy="325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027" name="Picture 3" descr="F:\фото\2017\март\21.03 фолклорная радуга\DSCN3901.JPG"/>
          <p:cNvPicPr>
            <a:picLocks noChangeAspect="1" noChangeArrowheads="1"/>
          </p:cNvPicPr>
          <p:nvPr/>
        </p:nvPicPr>
        <p:blipFill>
          <a:blip r:embed="rId4" cstate="print"/>
          <a:srcRect l="15276" t="18887" r="15276" b="22520"/>
          <a:stretch>
            <a:fillRect/>
          </a:stretch>
        </p:blipFill>
        <p:spPr bwMode="auto">
          <a:xfrm>
            <a:off x="214282" y="1643050"/>
            <a:ext cx="4714876" cy="298365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1"/>
          <p:cNvSpPr>
            <a:spLocks noChangeArrowheads="1"/>
          </p:cNvSpPr>
          <p:nvPr/>
        </p:nvSpPr>
        <p:spPr bwMode="auto">
          <a:xfrm>
            <a:off x="214282" y="214290"/>
            <a:ext cx="521497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</a:rPr>
              <a:t>28 марта 2017 года в МБУ ДО ДД(Ю)Т г. Салавата состоялся 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</a:rPr>
              <a:t>VIII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</a:rPr>
              <a:t>  </a:t>
            </a:r>
            <a:r>
              <a:rPr kumimoji="0" lang="be-BY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</a:rPr>
              <a:t>Открытый г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</a:rPr>
              <a:t>ородской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</a:rPr>
              <a:t> фестиваль джазовой вокальной музыки </a:t>
            </a:r>
          </a:p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</a:rPr>
              <a:t>«Блюз души-201</a:t>
            </a:r>
            <a:r>
              <a:rPr kumimoji="0" lang="be-BY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</a:rPr>
              <a:t>7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</a:rPr>
              <a:t>»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</a:rPr>
              <a:t>. 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Calibri" pitchFamily="34" charset="0"/>
            </a:endParaRPr>
          </a:p>
        </p:txBody>
      </p:sp>
      <p:pic>
        <p:nvPicPr>
          <p:cNvPr id="2050" name="Picture 2" descr="F:\фото\2017\март\28.03.17 блюз души\DSCN4039.JPG"/>
          <p:cNvPicPr>
            <a:picLocks noChangeAspect="1" noChangeArrowheads="1"/>
          </p:cNvPicPr>
          <p:nvPr/>
        </p:nvPicPr>
        <p:blipFill>
          <a:blip r:embed="rId2" cstate="print"/>
          <a:srcRect l="23957" t="11654" r="5510" b="5883"/>
          <a:stretch>
            <a:fillRect/>
          </a:stretch>
        </p:blipFill>
        <p:spPr bwMode="auto">
          <a:xfrm>
            <a:off x="5286380" y="214290"/>
            <a:ext cx="3665898" cy="3214710"/>
          </a:xfrm>
          <a:prstGeom prst="rect">
            <a:avLst/>
          </a:prstGeom>
          <a:noFill/>
        </p:spPr>
      </p:pic>
      <p:pic>
        <p:nvPicPr>
          <p:cNvPr id="2051" name="Picture 3" descr="F:\фото\2017\март\28.03.17 блюз души\DSCN4072.JPG"/>
          <p:cNvPicPr>
            <a:picLocks noChangeAspect="1" noChangeArrowheads="1"/>
          </p:cNvPicPr>
          <p:nvPr/>
        </p:nvPicPr>
        <p:blipFill>
          <a:blip r:embed="rId3" cstate="print"/>
          <a:srcRect l="11478" t="23228" r="15276" b="8776"/>
          <a:stretch>
            <a:fillRect/>
          </a:stretch>
        </p:blipFill>
        <p:spPr bwMode="auto">
          <a:xfrm>
            <a:off x="3000364" y="3000372"/>
            <a:ext cx="5143504" cy="3581415"/>
          </a:xfrm>
          <a:prstGeom prst="rect">
            <a:avLst/>
          </a:prstGeom>
          <a:noFill/>
        </p:spPr>
      </p:pic>
      <p:graphicFrame>
        <p:nvGraphicFramePr>
          <p:cNvPr id="3" name="Диаграмма 2"/>
          <p:cNvGraphicFramePr/>
          <p:nvPr/>
        </p:nvGraphicFramePr>
        <p:xfrm>
          <a:off x="285720" y="1214422"/>
          <a:ext cx="3714776" cy="3357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1"/>
          <p:cNvSpPr>
            <a:spLocks noChangeArrowheads="1"/>
          </p:cNvSpPr>
          <p:nvPr/>
        </p:nvSpPr>
        <p:spPr bwMode="auto">
          <a:xfrm>
            <a:off x="642910" y="285728"/>
            <a:ext cx="8215338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4 апреля 2017 года в МБУ ДО ДД(Ю)Т г. Салавата состоялся 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VIII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be-BY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открытый г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ородской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конкурс театрального искусства и актёрского мастерства </a:t>
            </a:r>
          </a:p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«Театр без границ - 201</a:t>
            </a:r>
            <a:r>
              <a:rPr kumimoji="0" lang="be-BY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7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».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3" name="Диаграмма 2"/>
          <p:cNvGraphicFramePr/>
          <p:nvPr/>
        </p:nvGraphicFramePr>
        <p:xfrm>
          <a:off x="214282" y="2357430"/>
          <a:ext cx="4286280" cy="4000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 l="15734" t="41955" r="20243" b="21154"/>
          <a:stretch>
            <a:fillRect/>
          </a:stretch>
        </p:blipFill>
        <p:spPr bwMode="auto">
          <a:xfrm>
            <a:off x="3786182" y="1357298"/>
            <a:ext cx="5000660" cy="2161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/>
          <a:srcRect l="11382" r="21340"/>
          <a:stretch>
            <a:fillRect/>
          </a:stretch>
        </p:blipFill>
        <p:spPr bwMode="auto">
          <a:xfrm>
            <a:off x="4714876" y="3143248"/>
            <a:ext cx="3010203" cy="335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F:\фото\2017\апрель\19.04 лучики таланта\DSCN4736.JPG"/>
          <p:cNvPicPr>
            <a:picLocks noChangeAspect="1" noChangeArrowheads="1"/>
          </p:cNvPicPr>
          <p:nvPr/>
        </p:nvPicPr>
        <p:blipFill>
          <a:blip r:embed="rId2" cstate="print"/>
          <a:srcRect l="10393" t="48545" r="13106"/>
          <a:stretch>
            <a:fillRect/>
          </a:stretch>
        </p:blipFill>
        <p:spPr bwMode="auto">
          <a:xfrm>
            <a:off x="214282" y="214290"/>
            <a:ext cx="5143536" cy="2594854"/>
          </a:xfrm>
          <a:prstGeom prst="rect">
            <a:avLst/>
          </a:prstGeom>
          <a:noFill/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3214686"/>
            <a:ext cx="3357586" cy="251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 cstate="print"/>
          <a:srcRect l="5328" t="26044" r="4103"/>
          <a:stretch>
            <a:fillRect/>
          </a:stretch>
        </p:blipFill>
        <p:spPr bwMode="auto">
          <a:xfrm>
            <a:off x="4236643" y="3786190"/>
            <a:ext cx="4693075" cy="28744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5429256" y="285728"/>
            <a:ext cx="342899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19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апреля 2017 года в МБУ ДО ДД(Ю)Т г. Салавата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состоялось награждение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«Лучики таланта -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201</a:t>
            </a:r>
            <a:r>
              <a:rPr kumimoji="0" lang="be-BY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7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».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388</TotalTime>
  <Words>179</Words>
  <Application>Microsoft Office PowerPoint</Application>
  <PresentationFormat>Экран (4:3)</PresentationFormat>
  <Paragraphs>18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Открытая</vt:lpstr>
      <vt:lpstr>Художественно-эстетический отдел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Художественно-эстетический отдел</dc:title>
  <dc:creator>Пользователь</dc:creator>
  <cp:lastModifiedBy>Пользователь</cp:lastModifiedBy>
  <cp:revision>38</cp:revision>
  <dcterms:created xsi:type="dcterms:W3CDTF">2017-08-28T10:47:22Z</dcterms:created>
  <dcterms:modified xsi:type="dcterms:W3CDTF">2017-08-30T06:40:08Z</dcterms:modified>
</cp:coreProperties>
</file>