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3" r:id="rId2"/>
    <p:sldId id="272" r:id="rId3"/>
    <p:sldId id="274" r:id="rId4"/>
    <p:sldId id="275" r:id="rId5"/>
    <p:sldId id="276" r:id="rId6"/>
    <p:sldId id="277" r:id="rId7"/>
    <p:sldId id="258" r:id="rId8"/>
    <p:sldId id="257" r:id="rId9"/>
    <p:sldId id="278" r:id="rId10"/>
    <p:sldId id="259" r:id="rId11"/>
    <p:sldId id="261" r:id="rId12"/>
    <p:sldId id="260" r:id="rId13"/>
    <p:sldId id="262" r:id="rId14"/>
    <p:sldId id="263" r:id="rId15"/>
    <p:sldId id="280" r:id="rId16"/>
    <p:sldId id="281" r:id="rId17"/>
    <p:sldId id="282" r:id="rId18"/>
    <p:sldId id="267" r:id="rId19"/>
    <p:sldId id="268" r:id="rId20"/>
    <p:sldId id="269" r:id="rId21"/>
    <p:sldId id="270" r:id="rId22"/>
    <p:sldId id="283" r:id="rId23"/>
    <p:sldId id="285" r:id="rId24"/>
    <p:sldId id="284" r:id="rId25"/>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870"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8" name="Дата 27"/>
          <p:cNvSpPr>
            <a:spLocks noGrp="1"/>
          </p:cNvSpPr>
          <p:nvPr>
            <p:ph type="dt" sz="half" idx="10"/>
          </p:nvPr>
        </p:nvSpPr>
        <p:spPr/>
        <p:txBody>
          <a:bodyPr/>
          <a:lstStyle/>
          <a:p>
            <a:fld id="{7EAF463A-BC7C-46EE-9F1E-7F377CCA4891}" type="datetimeFigureOut">
              <a:rPr lang="en-US" smtClean="0"/>
              <a:pPr/>
              <a:t>9/12/2017</a:t>
            </a:fld>
            <a:endParaRPr lang="en-US"/>
          </a:p>
        </p:txBody>
      </p:sp>
      <p:sp>
        <p:nvSpPr>
          <p:cNvPr id="17" name="Нижний колонтитул 16"/>
          <p:cNvSpPr>
            <a:spLocks noGrp="1"/>
          </p:cNvSpPr>
          <p:nvPr>
            <p:ph type="ftr" sz="quarter" idx="11"/>
          </p:nvPr>
        </p:nvSpPr>
        <p:spPr/>
        <p:txBody>
          <a:bodyPr/>
          <a:lstStyle/>
          <a:p>
            <a:endParaRPr lang="en-US"/>
          </a:p>
        </p:txBody>
      </p:sp>
      <p:sp>
        <p:nvSpPr>
          <p:cNvPr id="29" name="Номер слайда 28"/>
          <p:cNvSpPr>
            <a:spLocks noGrp="1"/>
          </p:cNvSpPr>
          <p:nvPr>
            <p:ph type="sldNum" sz="quarter" idx="12"/>
          </p:nvPr>
        </p:nvSpPr>
        <p:spPr/>
        <p:txBody>
          <a:bodyPr/>
          <a:lstStyle/>
          <a:p>
            <a:fld id="{A483448D-3A78-4528-A469-B745A65DA480}" type="slidenum">
              <a:rPr lang="en-US" smtClean="0"/>
              <a:pPr/>
              <a:t>‹#›</a:t>
            </a:fld>
            <a:endParaRPr lang="en-US"/>
          </a:p>
        </p:txBody>
      </p:sp>
      <p:sp>
        <p:nvSpPr>
          <p:cNvPr id="32" name="Прямоугольник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Прямоугольник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Прямоугольник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Прямоугольник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Заголовок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ru-RU"/>
              <a:t>Образец заголовка</a:t>
            </a:r>
            <a:endParaRPr kumimoji="0" lang="en-US"/>
          </a:p>
        </p:txBody>
      </p:sp>
      <p:sp>
        <p:nvSpPr>
          <p:cNvPr id="9" name="Подзаголовок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a:t>Образец подзаголовка</a:t>
            </a:r>
            <a:endParaRPr kumimoji="0" lang="en-US"/>
          </a:p>
        </p:txBody>
      </p:sp>
      <p:sp>
        <p:nvSpPr>
          <p:cNvPr id="56" name="Прямоугольник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Прямоугольник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Прямоугольник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Прямоугольник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14" name="Полилиния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олилиния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олилиния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олилиния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олилиния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олилиния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олилиния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Полилиния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олилиния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Полилиния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Полилиния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Полилиния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Полилиния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олилиния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Текст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a:t>Образец текста</a:t>
            </a:r>
          </a:p>
        </p:txBody>
      </p:sp>
      <p:sp>
        <p:nvSpPr>
          <p:cNvPr id="4" name="Дата 3"/>
          <p:cNvSpPr>
            <a:spLocks noGrp="1"/>
          </p:cNvSpPr>
          <p:nvPr>
            <p:ph type="dt" sz="half" idx="10"/>
          </p:nvPr>
        </p:nvSpPr>
        <p:spPr/>
        <p:txBody>
          <a:bodyPr/>
          <a:lstStyle/>
          <a:p>
            <a:fld id="{7EAF463A-BC7C-46EE-9F1E-7F377CCA4891}" type="datetimeFigureOut">
              <a:rPr lang="en-US" smtClean="0"/>
              <a:pPr/>
              <a:t>9/12/2017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
        <p:nvSpPr>
          <p:cNvPr id="7" name="Прямоугольник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ru-RU"/>
              <a:t>Образец заголовка</a:t>
            </a:r>
            <a:endParaRPr kumimoji="0" lang="en-US"/>
          </a:p>
        </p:txBody>
      </p:sp>
      <p:sp>
        <p:nvSpPr>
          <p:cNvPr id="8" name="Прямоугольник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Прямоугольник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Прямоугольник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2064"/>
            <a:ext cx="8229600" cy="914400"/>
          </a:xfrm>
        </p:spPr>
        <p:txBody>
          <a:bodyPr/>
          <a:lstStyle/>
          <a:p>
            <a:r>
              <a:rPr kumimoji="0" lang="ru-RU"/>
              <a:t>Образец заголовка</a:t>
            </a:r>
            <a:endParaRPr kumimoji="0" lang="en-US"/>
          </a:p>
        </p:txBody>
      </p:sp>
      <p:sp>
        <p:nvSpPr>
          <p:cNvPr id="3" name="Содержимое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9/12/2017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5" name="Прямоугольник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504824" y="512064"/>
            <a:ext cx="7772400" cy="914400"/>
          </a:xfrm>
        </p:spPr>
        <p:txBody>
          <a:bodyPr anchor="t"/>
          <a:lstStyle>
            <a:lvl1pPr>
              <a:defRPr sz="4000"/>
            </a:lvl1pPr>
            <a:extLst/>
          </a:lstStyle>
          <a:p>
            <a:r>
              <a:rPr kumimoji="0" lang="ru-RU"/>
              <a:t>Образец заголовка</a:t>
            </a:r>
            <a:endParaRPr kumimoji="0" lang="en-US"/>
          </a:p>
        </p:txBody>
      </p:sp>
      <p:sp>
        <p:nvSpPr>
          <p:cNvPr id="3" name="Текст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4" name="Текст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a:t>Образец текста</a:t>
            </a:r>
          </a:p>
        </p:txBody>
      </p:sp>
      <p:sp>
        <p:nvSpPr>
          <p:cNvPr id="5" name="Содержимое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p:txBody>
          <a:bodyPr/>
          <a:lstStyle/>
          <a:p>
            <a:fld id="{7EAF463A-BC7C-46EE-9F1E-7F377CCA4891}" type="datetimeFigureOut">
              <a:rPr lang="en-US" smtClean="0"/>
              <a:pPr/>
              <a:t>9/12/2017</a:t>
            </a:fld>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
        <p:nvSpPr>
          <p:cNvPr id="16" name="Прямоугольник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Прямоугольник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Прямоугольник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Прямоугольник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Прямоугольник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Прямоугольник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Прямоугольник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512064"/>
            <a:ext cx="7772400" cy="914400"/>
          </a:xfrm>
        </p:spPr>
        <p:txBody>
          <a:bodyPr/>
          <a:lstStyle>
            <a:lvl1pPr>
              <a:defRPr sz="4000" cap="none" baseline="0"/>
            </a:lvl1pPr>
            <a:extLst/>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7EAF463A-BC7C-46EE-9F1E-7F377CCA4891}" type="datetimeFigureOut">
              <a:rPr lang="en-US" smtClean="0"/>
              <a:pPr/>
              <a:t>9/12/2017</a:t>
            </a:fld>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EAF463A-BC7C-46EE-9F1E-7F377CCA4891}" type="datetimeFigureOut">
              <a:rPr lang="en-US" smtClean="0"/>
              <a:pPr/>
              <a:t>9/12/2017</a:t>
            </a:fld>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273050"/>
            <a:ext cx="8229600" cy="1162050"/>
          </a:xfrm>
        </p:spPr>
        <p:txBody>
          <a:bodyPr anchor="ctr"/>
          <a:lstStyle>
            <a:lvl1pPr algn="l">
              <a:buNone/>
              <a:defRPr sz="3600" b="0"/>
            </a:lvl1pPr>
            <a:extLst/>
          </a:lstStyle>
          <a:p>
            <a:r>
              <a:rPr kumimoji="0" lang="ru-RU"/>
              <a:t>Образец заголовка</a:t>
            </a:r>
            <a:endParaRPr kumimoji="0" lang="en-US"/>
          </a:p>
        </p:txBody>
      </p:sp>
      <p:sp>
        <p:nvSpPr>
          <p:cNvPr id="3" name="Текст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ru-RU"/>
              <a:t>Образец текста</a:t>
            </a:r>
          </a:p>
        </p:txBody>
      </p:sp>
      <p:sp>
        <p:nvSpPr>
          <p:cNvPr id="4" name="Содержимое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p:txBody>
          <a:bodyPr/>
          <a:lstStyle/>
          <a:p>
            <a:fld id="{7EAF463A-BC7C-46EE-9F1E-7F377CCA4891}" type="datetimeFigureOut">
              <a:rPr lang="en-US" smtClean="0"/>
              <a:pPr/>
              <a:t>9/12/2017</a:t>
            </a:fld>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8" name="Прямоугольник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Прямая соединительная линия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Группа 9"/>
          <p:cNvGrpSpPr/>
          <p:nvPr/>
        </p:nvGrpSpPr>
        <p:grpSpPr>
          <a:xfrm rot="5400000">
            <a:off x="8514581" y="1219200"/>
            <a:ext cx="132763" cy="128466"/>
            <a:chOff x="6668087" y="1297746"/>
            <a:chExt cx="161840" cy="156602"/>
          </a:xfrm>
        </p:grpSpPr>
        <p:cxnSp>
          <p:nvCxnSpPr>
            <p:cNvPr id="15" name="Прямая соединительная линия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Прямая соединительная линия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Прямая соединительная линия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Заголовок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ru-RU"/>
              <a:t>Образец заголовка</a:t>
            </a:r>
            <a:endParaRPr kumimoji="0" lang="en-US"/>
          </a:p>
        </p:txBody>
      </p:sp>
      <p:sp>
        <p:nvSpPr>
          <p:cNvPr id="3" name="Рисунок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ru-RU"/>
              <a:t>Вставка рисунка</a:t>
            </a:r>
            <a:endParaRPr kumimoji="0" lang="en-US"/>
          </a:p>
        </p:txBody>
      </p:sp>
      <p:sp>
        <p:nvSpPr>
          <p:cNvPr id="4" name="Текст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ru-RU"/>
              <a:t>Образец текста</a:t>
            </a:r>
          </a:p>
        </p:txBody>
      </p:sp>
      <p:grpSp>
        <p:nvGrpSpPr>
          <p:cNvPr id="14" name="Группа 13"/>
          <p:cNvGrpSpPr/>
          <p:nvPr/>
        </p:nvGrpSpPr>
        <p:grpSpPr>
          <a:xfrm rot="5400000">
            <a:off x="8666981" y="1371600"/>
            <a:ext cx="132763" cy="128466"/>
            <a:chOff x="6668087" y="1297746"/>
            <a:chExt cx="161840" cy="156602"/>
          </a:xfrm>
        </p:grpSpPr>
        <p:cxnSp>
          <p:nvCxnSpPr>
            <p:cNvPr id="11" name="Прямая соединительная линия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Прямая соединительная линия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Группа 17"/>
          <p:cNvGrpSpPr/>
          <p:nvPr/>
        </p:nvGrpSpPr>
        <p:grpSpPr>
          <a:xfrm rot="5400000">
            <a:off x="8320088" y="1474763"/>
            <a:ext cx="132763" cy="128466"/>
            <a:chOff x="6668087" y="1297746"/>
            <a:chExt cx="161840" cy="156602"/>
          </a:xfrm>
        </p:grpSpPr>
        <p:cxnSp>
          <p:nvCxnSpPr>
            <p:cNvPr id="19" name="Прямая соединительная линия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Прямая соединительная линия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Прямая соединительная линия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Дата 4"/>
          <p:cNvSpPr>
            <a:spLocks noGrp="1"/>
          </p:cNvSpPr>
          <p:nvPr>
            <p:ph type="dt" sz="half" idx="10"/>
          </p:nvPr>
        </p:nvSpPr>
        <p:spPr>
          <a:xfrm>
            <a:off x="6477000" y="55499"/>
            <a:ext cx="2133600" cy="365125"/>
          </a:xfrm>
        </p:spPr>
        <p:txBody>
          <a:bodyPr/>
          <a:lstStyle/>
          <a:p>
            <a:fld id="{7EAF463A-BC7C-46EE-9F1E-7F377CCA4891}" type="datetimeFigureOut">
              <a:rPr lang="en-US" smtClean="0"/>
              <a:pPr/>
              <a:t>9/12/2017</a:t>
            </a:fld>
            <a:endParaRPr lang="en-US"/>
          </a:p>
        </p:txBody>
      </p:sp>
      <p:sp>
        <p:nvSpPr>
          <p:cNvPr id="6" name="Нижний колонтитул 5"/>
          <p:cNvSpPr>
            <a:spLocks noGrp="1"/>
          </p:cNvSpPr>
          <p:nvPr>
            <p:ph type="ftr" sz="quarter" idx="11"/>
          </p:nvPr>
        </p:nvSpPr>
        <p:spPr>
          <a:xfrm>
            <a:off x="914400" y="55499"/>
            <a:ext cx="5562600" cy="365125"/>
          </a:xfrm>
        </p:spPr>
        <p:txBody>
          <a:bodyPr/>
          <a:lstStyle/>
          <a:p>
            <a:endParaRPr lang="en-US"/>
          </a:p>
        </p:txBody>
      </p:sp>
      <p:sp>
        <p:nvSpPr>
          <p:cNvPr id="7" name="Номер слайда 6"/>
          <p:cNvSpPr>
            <a:spLocks noGrp="1"/>
          </p:cNvSpPr>
          <p:nvPr>
            <p:ph type="sldNum" sz="quarter" idx="12"/>
          </p:nvPr>
        </p:nvSpPr>
        <p:spPr>
          <a:xfrm>
            <a:off x="8610600" y="55499"/>
            <a:ext cx="457200" cy="365125"/>
          </a:xfrm>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981200" cy="5851525"/>
          </a:xfrm>
        </p:spPr>
        <p:txBody>
          <a:bodyPr vert="eaVert" anchor="ct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609600" y="274639"/>
            <a:ext cx="5867400" cy="5851525"/>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7EAF463A-BC7C-46EE-9F1E-7F377CCA4891}" type="datetimeFigureOut">
              <a:rPr lang="en-US" smtClean="0"/>
              <a:pPr/>
              <a:t>9/12/2017</a:t>
            </a:fld>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Прямоугольник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Прямоугольник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Прямоугольник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Прямоугольник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Прямоугольник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914400" y="512064"/>
            <a:ext cx="7772400" cy="914400"/>
          </a:xfrm>
          <a:prstGeom prst="rect">
            <a:avLst/>
          </a:prstGeom>
        </p:spPr>
        <p:txBody>
          <a:bodyPr vert="horz" anchor="t">
            <a:noAutofit/>
          </a:bodyPr>
          <a:lstStyle/>
          <a:p>
            <a:r>
              <a:rPr kumimoji="0" lang="ru-RU"/>
              <a:t>Образец заголовка</a:t>
            </a:r>
            <a:endParaRPr kumimoji="0" lang="en-US"/>
          </a:p>
        </p:txBody>
      </p:sp>
      <p:sp>
        <p:nvSpPr>
          <p:cNvPr id="13" name="Текст 12"/>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7EAF463A-BC7C-46EE-9F1E-7F377CCA4891}" type="datetimeFigureOut">
              <a:rPr lang="en-US" smtClean="0"/>
              <a:pPr/>
              <a:t>9/12/2017</a:t>
            </a:fld>
            <a:endParaRPr lang="en-US"/>
          </a:p>
        </p:txBody>
      </p:sp>
      <p:sp>
        <p:nvSpPr>
          <p:cNvPr id="3" name="Нижний колонтитул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Номер слайда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A483448D-3A78-4528-A469-B745A65DA48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 Target="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gi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5.jf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мама\Мои рисунки\анимации\cat31.gif">
            <a:extLst>
              <a:ext uri="{FF2B5EF4-FFF2-40B4-BE49-F238E27FC236}">
                <a16:creationId xmlns:a16="http://schemas.microsoft.com/office/drawing/2014/main" id="{63843B1F-96C5-4398-82AF-7BD3D8B68C60}"/>
              </a:ext>
            </a:extLst>
          </p:cNvPr>
          <p:cNvPicPr>
            <a:picLocks noChangeAspect="1" noChangeArrowheads="1" noCrop="1"/>
          </p:cNvPicPr>
          <p:nvPr/>
        </p:nvPicPr>
        <p:blipFill>
          <a:blip r:embed="rId2" cstate="print"/>
          <a:srcRect/>
          <a:stretch>
            <a:fillRect/>
          </a:stretch>
        </p:blipFill>
        <p:spPr bwMode="auto">
          <a:xfrm>
            <a:off x="228600" y="2971800"/>
            <a:ext cx="3505200" cy="3457596"/>
          </a:xfrm>
          <a:prstGeom prst="rect">
            <a:avLst/>
          </a:prstGeom>
          <a:noFill/>
        </p:spPr>
      </p:pic>
      <p:sp>
        <p:nvSpPr>
          <p:cNvPr id="5" name="Прямоугольник 4">
            <a:extLst>
              <a:ext uri="{FF2B5EF4-FFF2-40B4-BE49-F238E27FC236}">
                <a16:creationId xmlns:a16="http://schemas.microsoft.com/office/drawing/2014/main" id="{27DEFE64-0D5D-4BCB-A891-376BD59DBB00}"/>
              </a:ext>
            </a:extLst>
          </p:cNvPr>
          <p:cNvSpPr/>
          <p:nvPr/>
        </p:nvSpPr>
        <p:spPr>
          <a:xfrm>
            <a:off x="1981200" y="547697"/>
            <a:ext cx="6062878" cy="2400657"/>
          </a:xfrm>
          <a:prstGeom prst="rect">
            <a:avLst/>
          </a:prstGeom>
          <a:noFill/>
        </p:spPr>
        <p:txBody>
          <a:bodyPr wrap="none" lIns="91440" tIns="45720" rIns="91440" bIns="45720">
            <a:spAutoFit/>
          </a:bodyPr>
          <a:lstStyle/>
          <a:p>
            <a:pPr algn="ctr"/>
            <a:r>
              <a:rPr lang="ru-RU" sz="9600" b="0" cap="none" spc="0" dirty="0" err="1">
                <a:ln w="0"/>
                <a:solidFill>
                  <a:schemeClr val="tx1"/>
                </a:solidFill>
                <a:effectLst>
                  <a:outerShdw blurRad="38100" dist="19050" dir="2700000" algn="tl" rotWithShape="0">
                    <a:schemeClr val="dk1">
                      <a:alpha val="40000"/>
                    </a:schemeClr>
                  </a:outerShdw>
                </a:effectLst>
              </a:rPr>
              <a:t>Блицопрос</a:t>
            </a:r>
            <a:r>
              <a:rPr lang="ru-RU" sz="5400" b="0" cap="none" spc="0" dirty="0">
                <a:ln w="0"/>
                <a:solidFill>
                  <a:schemeClr val="tx1"/>
                </a:solidFill>
                <a:effectLst>
                  <a:outerShdw blurRad="38100" dist="19050" dir="2700000" algn="tl" rotWithShape="0">
                    <a:schemeClr val="dk1">
                      <a:alpha val="40000"/>
                    </a:schemeClr>
                  </a:outerShdw>
                </a:effectLst>
              </a:rPr>
              <a:t> </a:t>
            </a:r>
          </a:p>
          <a:p>
            <a:pPr algn="ctr"/>
            <a:endParaRPr lang="ru-RU" sz="5400" b="0" cap="none" spc="0" dirty="0">
              <a:ln w="0"/>
              <a:solidFill>
                <a:schemeClr val="tx1"/>
              </a:solidFill>
              <a:effectLst>
                <a:outerShdw blurRad="38100" dist="19050" dir="2700000" algn="tl" rotWithShape="0">
                  <a:schemeClr val="dk1">
                    <a:alpha val="40000"/>
                  </a:schemeClr>
                </a:outerShdw>
              </a:effectLst>
            </a:endParaRPr>
          </a:p>
        </p:txBody>
      </p:sp>
      <p:sp>
        <p:nvSpPr>
          <p:cNvPr id="6" name="Прямоугольник 5">
            <a:extLst>
              <a:ext uri="{FF2B5EF4-FFF2-40B4-BE49-F238E27FC236}">
                <a16:creationId xmlns:a16="http://schemas.microsoft.com/office/drawing/2014/main" id="{2EF3D0CA-1555-4BE4-BBED-6D2E02EF77BE}"/>
              </a:ext>
            </a:extLst>
          </p:cNvPr>
          <p:cNvSpPr/>
          <p:nvPr/>
        </p:nvSpPr>
        <p:spPr>
          <a:xfrm>
            <a:off x="3505200" y="4191000"/>
            <a:ext cx="5504777" cy="1661993"/>
          </a:xfrm>
          <a:prstGeom prst="rect">
            <a:avLst/>
          </a:prstGeom>
          <a:noFill/>
        </p:spPr>
        <p:txBody>
          <a:bodyPr wrap="none" lIns="91440" tIns="45720" rIns="91440" bIns="45720">
            <a:spAutoFit/>
          </a:bodyPr>
          <a:lstStyle/>
          <a:p>
            <a:pPr algn="ctr"/>
            <a:r>
              <a:rPr lang="ru-RU" sz="4800" b="0" cap="none" spc="0" dirty="0">
                <a:ln w="0"/>
                <a:solidFill>
                  <a:schemeClr val="tx1"/>
                </a:solidFill>
                <a:effectLst>
                  <a:outerShdw blurRad="38100" dist="19050" dir="2700000" algn="tl" rotWithShape="0">
                    <a:schemeClr val="dk1">
                      <a:alpha val="40000"/>
                    </a:schemeClr>
                  </a:outerShdw>
                </a:effectLst>
              </a:rPr>
              <a:t>А теперь кроссворд </a:t>
            </a:r>
          </a:p>
          <a:p>
            <a:pPr algn="ctr"/>
            <a:endParaRPr lang="ru-RU" sz="5400" b="0" cap="none" spc="0" dirty="0">
              <a:ln w="0"/>
              <a:solidFill>
                <a:schemeClr val="tx1"/>
              </a:solidFill>
              <a:effectLst>
                <a:outerShdw blurRad="38100" dist="19050" dir="2700000" algn="tl" rotWithShape="0">
                  <a:schemeClr val="dk1">
                    <a:alpha val="40000"/>
                  </a:schemeClr>
                </a:outerShdw>
              </a:effectLst>
            </a:endParaRPr>
          </a:p>
        </p:txBody>
      </p:sp>
      <p:sp>
        <p:nvSpPr>
          <p:cNvPr id="7" name="Стрелка: вниз 6">
            <a:extLst>
              <a:ext uri="{FF2B5EF4-FFF2-40B4-BE49-F238E27FC236}">
                <a16:creationId xmlns:a16="http://schemas.microsoft.com/office/drawing/2014/main" id="{13F018EB-8592-4CA5-B58B-F553563D6E50}"/>
              </a:ext>
            </a:extLst>
          </p:cNvPr>
          <p:cNvSpPr/>
          <p:nvPr/>
        </p:nvSpPr>
        <p:spPr>
          <a:xfrm>
            <a:off x="5000288" y="4998195"/>
            <a:ext cx="2514600" cy="762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85761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rotWithShape="1">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5334000" y="838200"/>
            <a:ext cx="3810000" cy="5486400"/>
          </a:xfrm>
        </p:spPr>
        <p:txBody>
          <a:bodyPr/>
          <a:lstStyle/>
          <a:p>
            <a:r>
              <a:rPr lang="ru-RU" sz="2000" dirty="0">
                <a:solidFill>
                  <a:schemeClr val="bg1"/>
                </a:solidFill>
                <a:latin typeface="+mn-lt"/>
              </a:rPr>
              <a:t>1. Небесное тело, которое само светится. </a:t>
            </a:r>
            <a:br>
              <a:rPr lang="ru-RU" sz="2000" dirty="0">
                <a:solidFill>
                  <a:schemeClr val="bg1"/>
                </a:solidFill>
                <a:latin typeface="+mn-lt"/>
              </a:rPr>
            </a:br>
            <a:r>
              <a:rPr lang="ru-RU" sz="2000" dirty="0">
                <a:solidFill>
                  <a:schemeClr val="bg1"/>
                </a:solidFill>
                <a:latin typeface="+mn-lt"/>
              </a:rPr>
              <a:t>2. Звезда, вокруг которой вращается Земля. </a:t>
            </a:r>
            <a:br>
              <a:rPr lang="ru-RU" sz="2000" dirty="0">
                <a:solidFill>
                  <a:schemeClr val="bg1"/>
                </a:solidFill>
                <a:latin typeface="+mn-lt"/>
              </a:rPr>
            </a:br>
            <a:r>
              <a:rPr lang="ru-RU" sz="2000" dirty="0">
                <a:solidFill>
                  <a:schemeClr val="bg1"/>
                </a:solidFill>
                <a:latin typeface="+mn-lt"/>
              </a:rPr>
              <a:t>3. Небесное тело, вращающееся вокруг звезды. </a:t>
            </a:r>
            <a:br>
              <a:rPr lang="ru-RU" sz="2000" dirty="0">
                <a:solidFill>
                  <a:schemeClr val="bg1"/>
                </a:solidFill>
                <a:latin typeface="+mn-lt"/>
              </a:rPr>
            </a:br>
            <a:r>
              <a:rPr lang="ru-RU" sz="2000" dirty="0">
                <a:solidFill>
                  <a:schemeClr val="bg1"/>
                </a:solidFill>
                <a:latin typeface="+mn-lt"/>
              </a:rPr>
              <a:t>4. Планета Солнечной системы, следующая после Земли. </a:t>
            </a:r>
            <a:br>
              <a:rPr lang="ru-RU" sz="2000" dirty="0">
                <a:solidFill>
                  <a:schemeClr val="bg1"/>
                </a:solidFill>
                <a:latin typeface="+mn-lt"/>
              </a:rPr>
            </a:br>
            <a:r>
              <a:rPr lang="ru-RU" sz="2000" dirty="0">
                <a:solidFill>
                  <a:schemeClr val="bg1"/>
                </a:solidFill>
                <a:latin typeface="+mn-lt"/>
              </a:rPr>
              <a:t>5.Самая удаленная от Солнца планета. </a:t>
            </a:r>
            <a:br>
              <a:rPr lang="ru-RU" sz="2000" dirty="0">
                <a:solidFill>
                  <a:schemeClr val="bg1"/>
                </a:solidFill>
                <a:latin typeface="+mn-lt"/>
              </a:rPr>
            </a:br>
            <a:r>
              <a:rPr lang="ru-RU" sz="2000" dirty="0">
                <a:solidFill>
                  <a:schemeClr val="bg1"/>
                </a:solidFill>
                <a:latin typeface="+mn-lt"/>
              </a:rPr>
              <a:t>6. Естественный спутник, вращаю­щийся вокруг Земли. </a:t>
            </a:r>
            <a:br>
              <a:rPr lang="ru-RU" sz="2000" dirty="0">
                <a:solidFill>
                  <a:schemeClr val="bg1"/>
                </a:solidFill>
                <a:latin typeface="+mn-lt"/>
              </a:rPr>
            </a:br>
            <a:r>
              <a:rPr lang="ru-RU" sz="2000" dirty="0">
                <a:solidFill>
                  <a:schemeClr val="bg1"/>
                </a:solidFill>
                <a:latin typeface="+mn-lt"/>
              </a:rPr>
              <a:t>7. Пространство, окружающее Землю, звезды и планеты. </a:t>
            </a:r>
            <a:br>
              <a:rPr lang="ru-RU" sz="2000" dirty="0">
                <a:solidFill>
                  <a:schemeClr val="bg1"/>
                </a:solidFill>
                <a:latin typeface="+mn-lt"/>
              </a:rPr>
            </a:br>
            <a:r>
              <a:rPr lang="ru-RU" sz="2000" dirty="0">
                <a:solidFill>
                  <a:schemeClr val="bg1"/>
                </a:solidFill>
                <a:latin typeface="+mn-lt"/>
              </a:rPr>
              <a:t>8. Планета, названная в честь бога торговли.</a:t>
            </a:r>
            <a:br>
              <a:rPr lang="ru-RU" dirty="0"/>
            </a:br>
            <a:endParaRPr lang="ru-RU" dirty="0"/>
          </a:p>
        </p:txBody>
      </p:sp>
      <p:graphicFrame>
        <p:nvGraphicFramePr>
          <p:cNvPr id="23" name="Содержимое 8"/>
          <p:cNvGraphicFramePr>
            <a:graphicFrameLocks/>
          </p:cNvGraphicFramePr>
          <p:nvPr/>
        </p:nvGraphicFramePr>
        <p:xfrm>
          <a:off x="228600" y="914400"/>
          <a:ext cx="5105400" cy="4521957"/>
        </p:xfrm>
        <a:graphic>
          <a:graphicData uri="http://schemas.openxmlformats.org/drawingml/2006/table">
            <a:tbl>
              <a:tblPr/>
              <a:tblGrid>
                <a:gridCol w="638175">
                  <a:extLst>
                    <a:ext uri="{9D8B030D-6E8A-4147-A177-3AD203B41FA5}">
                      <a16:colId xmlns:a16="http://schemas.microsoft.com/office/drawing/2014/main" val="20000"/>
                    </a:ext>
                  </a:extLst>
                </a:gridCol>
                <a:gridCol w="638175">
                  <a:extLst>
                    <a:ext uri="{9D8B030D-6E8A-4147-A177-3AD203B41FA5}">
                      <a16:colId xmlns:a16="http://schemas.microsoft.com/office/drawing/2014/main" val="20001"/>
                    </a:ext>
                  </a:extLst>
                </a:gridCol>
                <a:gridCol w="638175">
                  <a:extLst>
                    <a:ext uri="{9D8B030D-6E8A-4147-A177-3AD203B41FA5}">
                      <a16:colId xmlns:a16="http://schemas.microsoft.com/office/drawing/2014/main" val="20002"/>
                    </a:ext>
                  </a:extLst>
                </a:gridCol>
                <a:gridCol w="638175">
                  <a:extLst>
                    <a:ext uri="{9D8B030D-6E8A-4147-A177-3AD203B41FA5}">
                      <a16:colId xmlns:a16="http://schemas.microsoft.com/office/drawing/2014/main" val="20003"/>
                    </a:ext>
                  </a:extLst>
                </a:gridCol>
                <a:gridCol w="638175">
                  <a:extLst>
                    <a:ext uri="{9D8B030D-6E8A-4147-A177-3AD203B41FA5}">
                      <a16:colId xmlns:a16="http://schemas.microsoft.com/office/drawing/2014/main" val="20004"/>
                    </a:ext>
                  </a:extLst>
                </a:gridCol>
                <a:gridCol w="638175">
                  <a:extLst>
                    <a:ext uri="{9D8B030D-6E8A-4147-A177-3AD203B41FA5}">
                      <a16:colId xmlns:a16="http://schemas.microsoft.com/office/drawing/2014/main" val="20005"/>
                    </a:ext>
                  </a:extLst>
                </a:gridCol>
                <a:gridCol w="638175">
                  <a:extLst>
                    <a:ext uri="{9D8B030D-6E8A-4147-A177-3AD203B41FA5}">
                      <a16:colId xmlns:a16="http://schemas.microsoft.com/office/drawing/2014/main" val="20006"/>
                    </a:ext>
                  </a:extLst>
                </a:gridCol>
                <a:gridCol w="638175">
                  <a:extLst>
                    <a:ext uri="{9D8B030D-6E8A-4147-A177-3AD203B41FA5}">
                      <a16:colId xmlns:a16="http://schemas.microsoft.com/office/drawing/2014/main" val="20007"/>
                    </a:ext>
                  </a:extLst>
                </a:gridCol>
              </a:tblGrid>
              <a:tr h="248160">
                <a:tc>
                  <a:txBody>
                    <a:bodyPr/>
                    <a:lstStyle/>
                    <a:p>
                      <a:pPr algn="just">
                        <a:lnSpc>
                          <a:spcPct val="150000"/>
                        </a:lnSpc>
                        <a:spcBef>
                          <a:spcPts val="195"/>
                        </a:spcBef>
                        <a:spcAft>
                          <a:spcPts val="195"/>
                        </a:spcAft>
                      </a:pPr>
                      <a:r>
                        <a:rPr lang="ru-RU" sz="1200" b="1" dirty="0">
                          <a:solidFill>
                            <a:srgbClr val="002060"/>
                          </a:solidFill>
                          <a:latin typeface="+mn-lt"/>
                          <a:ea typeface="Calibri"/>
                          <a:cs typeface="Times New Roman"/>
                        </a:rPr>
                        <a:t>1</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100" b="1" dirty="0">
                          <a:solidFill>
                            <a:schemeClr val="bg1"/>
                          </a:solidFill>
                          <a:latin typeface="Calibri"/>
                          <a:ea typeface="Calibri"/>
                          <a:cs typeface="Times New Roman"/>
                        </a:rPr>
                        <a:t>3</a:t>
                      </a: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43426">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100" b="1">
                          <a:solidFill>
                            <a:schemeClr val="bg1"/>
                          </a:solidFill>
                          <a:latin typeface="+mn-lt"/>
                          <a:ea typeface="Calibri"/>
                          <a:cs typeface="Times New Roman"/>
                        </a:rPr>
                        <a:t>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43426">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43426">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100" b="1">
                          <a:solidFill>
                            <a:schemeClr val="bg1"/>
                          </a:solidFill>
                          <a:latin typeface="+mn-lt"/>
                          <a:ea typeface="Calibri"/>
                          <a:cs typeface="Times New Roman"/>
                        </a:rPr>
                        <a:t>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100" b="1">
                          <a:solidFill>
                            <a:schemeClr val="bg1"/>
                          </a:solidFill>
                          <a:latin typeface="+mn-lt"/>
                          <a:ea typeface="Calibri"/>
                          <a:cs typeface="Times New Roman"/>
                        </a:rPr>
                        <a:t>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43426">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100" b="1">
                          <a:solidFill>
                            <a:schemeClr val="bg1"/>
                          </a:solidFill>
                          <a:latin typeface="+mn-lt"/>
                          <a:ea typeface="Calibri"/>
                          <a:cs typeface="Times New Roman"/>
                        </a:rPr>
                        <a:t>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9951">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600" b="1">
                          <a:solidFill>
                            <a:schemeClr val="bg1"/>
                          </a:solidFill>
                          <a:latin typeface="+mn-lt"/>
                          <a:ea typeface="Calibri"/>
                          <a:cs typeface="Times New Roman"/>
                        </a:rPr>
                        <a:t>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a:solidFill>
                            <a:schemeClr val="bg1"/>
                          </a:solidFill>
                          <a:latin typeface="+mn-lt"/>
                          <a:ea typeface="Calibri"/>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43426">
                <a:tc>
                  <a:txBody>
                    <a:bodyPr/>
                    <a:lstStyle/>
                    <a:p>
                      <a:pPr algn="l">
                        <a:lnSpc>
                          <a:spcPct val="150000"/>
                        </a:lnSpc>
                        <a:spcBef>
                          <a:spcPts val="195"/>
                        </a:spcBef>
                        <a:spcAft>
                          <a:spcPts val="195"/>
                        </a:spcAft>
                      </a:pPr>
                      <a:r>
                        <a:rPr lang="ru-RU" sz="1050" b="1">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43426">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2" name="Содержимое 8"/>
          <p:cNvGraphicFramePr>
            <a:graphicFrameLocks/>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600" b="1" dirty="0">
                          <a:solidFill>
                            <a:schemeClr val="bg1"/>
                          </a:solidFill>
                          <a:latin typeface="+mn-lt"/>
                          <a:ea typeface="Times New Roman"/>
                          <a:cs typeface="Times New Roman"/>
                        </a:rPr>
                        <a:t>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5" name="Содержимое 24"/>
          <p:cNvGraphicFramePr>
            <a:graphicFrameLocks noGrp="1"/>
          </p:cNvGraphicFramePr>
          <p:nvPr>
            <p:ph idx="1"/>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6" name="Таблица 25"/>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7" name="Таблица 26"/>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М         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        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     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Р</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8" name="Таблица 27"/>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П         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Л</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М         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        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Т</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       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Р</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Н</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29" name="Таблица 28"/>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П         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Л</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М         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Л         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Т</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       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Р</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Н</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Н</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30" name="Таблица 29"/>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П         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Л</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М         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Л         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Т</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К         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Р</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Н</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Н</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М</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О</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endParaRPr lang="ru-RU"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graphicFrame>
        <p:nvGraphicFramePr>
          <p:cNvPr id="31" name="Таблица 30"/>
          <p:cNvGraphicFramePr>
            <a:graphicFrameLocks noGrp="1"/>
          </p:cNvGraphicFramePr>
          <p:nvPr/>
        </p:nvGraphicFramePr>
        <p:xfrm>
          <a:off x="228600" y="914400"/>
          <a:ext cx="5105400" cy="4495800"/>
        </p:xfrm>
        <a:graphic>
          <a:graphicData uri="http://schemas.openxmlformats.org/drawingml/2006/table">
            <a:tbl>
              <a:tblPr/>
              <a:tblGrid>
                <a:gridCol w="628650">
                  <a:extLst>
                    <a:ext uri="{9D8B030D-6E8A-4147-A177-3AD203B41FA5}">
                      <a16:colId xmlns:a16="http://schemas.microsoft.com/office/drawing/2014/main" val="20000"/>
                    </a:ext>
                  </a:extLst>
                </a:gridCol>
                <a:gridCol w="628650">
                  <a:extLst>
                    <a:ext uri="{9D8B030D-6E8A-4147-A177-3AD203B41FA5}">
                      <a16:colId xmlns:a16="http://schemas.microsoft.com/office/drawing/2014/main" val="20001"/>
                    </a:ext>
                  </a:extLst>
                </a:gridCol>
                <a:gridCol w="628650">
                  <a:extLst>
                    <a:ext uri="{9D8B030D-6E8A-4147-A177-3AD203B41FA5}">
                      <a16:colId xmlns:a16="http://schemas.microsoft.com/office/drawing/2014/main" val="20002"/>
                    </a:ext>
                  </a:extLst>
                </a:gridCol>
                <a:gridCol w="628650">
                  <a:extLst>
                    <a:ext uri="{9D8B030D-6E8A-4147-A177-3AD203B41FA5}">
                      <a16:colId xmlns:a16="http://schemas.microsoft.com/office/drawing/2014/main" val="20003"/>
                    </a:ext>
                  </a:extLst>
                </a:gridCol>
                <a:gridCol w="628650">
                  <a:extLst>
                    <a:ext uri="{9D8B030D-6E8A-4147-A177-3AD203B41FA5}">
                      <a16:colId xmlns:a16="http://schemas.microsoft.com/office/drawing/2014/main" val="20004"/>
                    </a:ext>
                  </a:extLst>
                </a:gridCol>
                <a:gridCol w="628650">
                  <a:extLst>
                    <a:ext uri="{9D8B030D-6E8A-4147-A177-3AD203B41FA5}">
                      <a16:colId xmlns:a16="http://schemas.microsoft.com/office/drawing/2014/main" val="20005"/>
                    </a:ext>
                  </a:extLst>
                </a:gridCol>
                <a:gridCol w="628650">
                  <a:extLst>
                    <a:ext uri="{9D8B030D-6E8A-4147-A177-3AD203B41FA5}">
                      <a16:colId xmlns:a16="http://schemas.microsoft.com/office/drawing/2014/main" val="20006"/>
                    </a:ext>
                  </a:extLst>
                </a:gridCol>
                <a:gridCol w="704850">
                  <a:extLst>
                    <a:ext uri="{9D8B030D-6E8A-4147-A177-3AD203B41FA5}">
                      <a16:colId xmlns:a16="http://schemas.microsoft.com/office/drawing/2014/main" val="20007"/>
                    </a:ext>
                  </a:extLst>
                </a:gridCol>
              </a:tblGrid>
              <a:tr h="336300">
                <a:tc>
                  <a:txBody>
                    <a:bodyPr/>
                    <a:lstStyle/>
                    <a:p>
                      <a:pPr algn="just">
                        <a:lnSpc>
                          <a:spcPct val="150000"/>
                        </a:lnSpc>
                        <a:spcBef>
                          <a:spcPts val="195"/>
                        </a:spcBef>
                        <a:spcAft>
                          <a:spcPts val="195"/>
                        </a:spcAft>
                      </a:pPr>
                      <a:r>
                        <a:rPr lang="ru-RU" sz="1200" b="1" dirty="0">
                          <a:solidFill>
                            <a:schemeClr val="bg1"/>
                          </a:solidFill>
                          <a:latin typeface="+mn-lt"/>
                          <a:ea typeface="Times New Roman"/>
                          <a:cs typeface="Times New Roman"/>
                        </a:rPr>
                        <a:t>З  </a:t>
                      </a:r>
                      <a:r>
                        <a:rPr lang="ru-RU" sz="1050" b="1" dirty="0">
                          <a:solidFill>
                            <a:schemeClr val="bg1"/>
                          </a:solidFill>
                          <a:latin typeface="+mn-lt"/>
                          <a:ea typeface="Times New Roman"/>
                          <a:cs typeface="Times New Roman"/>
                        </a:rPr>
                        <a:t>        </a:t>
                      </a:r>
                      <a:r>
                        <a:rPr lang="ru-RU" sz="1050" b="1" dirty="0">
                          <a:solidFill>
                            <a:srgbClr val="002060"/>
                          </a:solidFill>
                          <a:latin typeface="+mn-lt"/>
                          <a:ea typeface="Times New Roman"/>
                          <a:cs typeface="Times New Roman"/>
                        </a:rPr>
                        <a:t>1</a:t>
                      </a:r>
                      <a:endParaRPr lang="ru-RU" sz="1200" b="1" dirty="0">
                        <a:solidFill>
                          <a:srgbClr val="002060"/>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Arial CYR"/>
                          <a:ea typeface="Times New Roman"/>
                          <a:cs typeface="Times New Roman"/>
                        </a:rPr>
                        <a:t>П         3</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В</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Л</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П         5</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Л</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2"/>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З</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Н</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М         4</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Л         6</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extLst>
                  <a:ext uri="{0D108BD9-81ED-4DB2-BD59-A6C34878D82A}">
                    <a16:rowId xmlns:a16="http://schemas.microsoft.com/office/drawing/2014/main" val="10003"/>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Д</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Bef>
                          <a:spcPts val="195"/>
                        </a:spcBef>
                        <a:spcAft>
                          <a:spcPts val="195"/>
                        </a:spcAft>
                      </a:pPr>
                      <a:r>
                        <a:rPr lang="ru-RU" sz="1000" b="1" dirty="0">
                          <a:solidFill>
                            <a:schemeClr val="bg1"/>
                          </a:solidFill>
                          <a:latin typeface="Arial CYR"/>
                          <a:ea typeface="Times New Roman"/>
                          <a:cs typeface="Times New Roman"/>
                        </a:rPr>
                        <a:t> </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Е</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Т</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У</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r">
                        <a:lnSpc>
                          <a:spcPct val="150000"/>
                        </a:lnSpc>
                        <a:spcBef>
                          <a:spcPts val="195"/>
                        </a:spcBef>
                        <a:spcAft>
                          <a:spcPts val="195"/>
                        </a:spcAft>
                      </a:pPr>
                      <a:r>
                        <a:rPr lang="ru-RU" sz="1000" b="1" dirty="0">
                          <a:solidFill>
                            <a:schemeClr val="bg1"/>
                          </a:solidFill>
                          <a:latin typeface="+mn-lt"/>
                          <a:ea typeface="Times New Roman"/>
                          <a:cs typeface="Times New Roman"/>
                        </a:rPr>
                        <a:t>К         7</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60200">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А</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1800" b="1" dirty="0">
                          <a:solidFill>
                            <a:schemeClr val="bg1"/>
                          </a:solidFill>
                          <a:latin typeface="+mn-lt"/>
                          <a:ea typeface="Times New Roman"/>
                          <a:cs typeface="Times New Roman"/>
                        </a:rPr>
                        <a:t>С</a:t>
                      </a:r>
                      <a:r>
                        <a:rPr lang="ru-RU" sz="1600" b="1" dirty="0">
                          <a:solidFill>
                            <a:schemeClr val="bg1"/>
                          </a:solidFill>
                          <a:latin typeface="+mn-lt"/>
                          <a:ea typeface="Times New Roman"/>
                          <a:cs typeface="Times New Roman"/>
                        </a:rPr>
                        <a:t>    2</a:t>
                      </a:r>
                      <a:endParaRPr lang="ru-RU" sz="16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Т</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Р</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Н</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l">
                        <a:lnSpc>
                          <a:spcPct val="150000"/>
                        </a:lnSpc>
                        <a:spcBef>
                          <a:spcPts val="195"/>
                        </a:spcBef>
                        <a:spcAft>
                          <a:spcPts val="195"/>
                        </a:spcAft>
                      </a:pPr>
                      <a:r>
                        <a:rPr lang="ru-RU" sz="1800" b="1" dirty="0">
                          <a:solidFill>
                            <a:schemeClr val="bg1"/>
                          </a:solidFill>
                          <a:latin typeface="+mn-lt"/>
                          <a:ea typeface="Times New Roman"/>
                          <a:cs typeface="Times New Roman"/>
                        </a:rPr>
                        <a:t> О</a:t>
                      </a:r>
                      <a:endParaRPr lang="ru-RU" sz="18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algn="r">
                        <a:lnSpc>
                          <a:spcPct val="150000"/>
                        </a:lnSpc>
                        <a:spcBef>
                          <a:spcPts val="195"/>
                        </a:spcBef>
                        <a:spcAft>
                          <a:spcPts val="195"/>
                        </a:spcAft>
                      </a:pPr>
                      <a:r>
                        <a:rPr lang="ru-RU" sz="2000" b="1" dirty="0">
                          <a:solidFill>
                            <a:schemeClr val="bg1"/>
                          </a:solidFill>
                          <a:latin typeface="+mn-lt"/>
                          <a:ea typeface="Times New Roman"/>
                          <a:cs typeface="Times New Roman"/>
                        </a:rPr>
                        <a:t>М8</a:t>
                      </a:r>
                      <a:endParaRPr lang="ru-RU" sz="20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0005"/>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О</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Arial CYR"/>
                          <a:ea typeface="Times New Roman"/>
                          <a:cs typeface="Times New Roman"/>
                        </a:rPr>
                        <a:t> А</a:t>
                      </a:r>
                      <a:endParaRPr lang="ru-RU" sz="1100" b="1" dirty="0">
                        <a:solidFill>
                          <a:schemeClr val="bg1"/>
                        </a:solidFill>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Н</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А</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Е</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Л</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latin typeface="Arial CYR"/>
                          <a:ea typeface="Times New Roman"/>
                          <a:cs typeface="Times New Roman"/>
                        </a:rPr>
                        <a:t> </a:t>
                      </a:r>
                      <a:endParaRPr lang="ru-RU" sz="1100" b="1" dirty="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М</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Р</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7"/>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Н</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О</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К</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Ц</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00" b="1" dirty="0">
                          <a:solidFill>
                            <a:schemeClr val="bg1"/>
                          </a:solidFill>
                          <a:latin typeface="+mn-lt"/>
                          <a:ea typeface="Times New Roman"/>
                          <a:cs typeface="Times New Roman"/>
                        </a:rPr>
                        <a:t> С</a:t>
                      </a:r>
                      <a:endParaRPr lang="ru-RU" sz="11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У</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09"/>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Е</a:t>
                      </a:r>
                      <a:endParaRPr lang="ru-RU" sz="1200" b="1"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Р</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0"/>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a:latin typeface="Arial CYR"/>
                          <a:ea typeface="Times New Roman"/>
                          <a:cs typeface="Times New Roman"/>
                        </a:rPr>
                        <a:t> </a:t>
                      </a:r>
                      <a:endParaRPr lang="ru-RU" sz="110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И</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1"/>
                  </a:ext>
                </a:extLst>
              </a:tr>
              <a:tr h="336300">
                <a:tc>
                  <a:txBody>
                    <a:bodyPr/>
                    <a:lstStyle/>
                    <a:p>
                      <a:pPr algn="l">
                        <a:lnSpc>
                          <a:spcPct val="150000"/>
                        </a:lnSpc>
                        <a:spcBef>
                          <a:spcPts val="195"/>
                        </a:spcBef>
                        <a:spcAft>
                          <a:spcPts val="195"/>
                        </a:spcAft>
                      </a:pPr>
                      <a:r>
                        <a:rPr lang="ru-RU" sz="1050" b="1" dirty="0">
                          <a:solidFill>
                            <a:schemeClr val="bg1"/>
                          </a:solidFill>
                          <a:latin typeface="+mn-lt"/>
                          <a:ea typeface="Times New Roman"/>
                          <a:cs typeface="Times New Roman"/>
                        </a:rPr>
                        <a:t> </a:t>
                      </a:r>
                      <a:endParaRPr lang="ru-RU" sz="1200" b="1" dirty="0">
                        <a:solidFill>
                          <a:schemeClr val="bg1"/>
                        </a:solidFill>
                        <a:latin typeface="+mn-lt"/>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a:noFill/>
                    </a:lnR>
                    <a:lnT>
                      <a:noFill/>
                    </a:lnT>
                    <a:lnB>
                      <a:noFill/>
                    </a:lnB>
                    <a:solidFill>
                      <a:schemeClr val="bg1"/>
                    </a:solidFill>
                  </a:tcPr>
                </a:tc>
                <a:tc>
                  <a:txBody>
                    <a:bodyPr/>
                    <a:lstStyle/>
                    <a:p>
                      <a:pPr algn="l">
                        <a:lnSpc>
                          <a:spcPct val="150000"/>
                        </a:lnSpc>
                        <a:spcBef>
                          <a:spcPts val="195"/>
                        </a:spcBef>
                        <a:spcAft>
                          <a:spcPts val="195"/>
                        </a:spcAft>
                      </a:pPr>
                      <a:r>
                        <a:rPr lang="ru-RU" sz="1000" dirty="0">
                          <a:latin typeface="Arial CYR"/>
                          <a:ea typeface="Times New Roman"/>
                          <a:cs typeface="Times New Roman"/>
                        </a:rPr>
                        <a:t> </a:t>
                      </a:r>
                      <a:endParaRPr lang="ru-RU" sz="1100" dirty="0">
                        <a:latin typeface="Calibri"/>
                        <a:ea typeface="Calibri"/>
                        <a:cs typeface="Times New Roman"/>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solidFill>
                      <a:schemeClr val="bg1"/>
                    </a:solidFill>
                  </a:tcPr>
                </a:tc>
                <a:tc>
                  <a:txBody>
                    <a:bodyPr/>
                    <a:lstStyle/>
                    <a:p>
                      <a:pPr algn="l">
                        <a:lnSpc>
                          <a:spcPct val="150000"/>
                        </a:lnSpc>
                        <a:spcBef>
                          <a:spcPts val="195"/>
                        </a:spcBef>
                        <a:spcAft>
                          <a:spcPts val="195"/>
                        </a:spcAft>
                      </a:pPr>
                      <a:r>
                        <a:rPr lang="ru-RU" sz="1050" dirty="0">
                          <a:solidFill>
                            <a:schemeClr val="bg1"/>
                          </a:solidFill>
                          <a:latin typeface="+mn-lt"/>
                          <a:ea typeface="Times New Roman"/>
                          <a:cs typeface="Times New Roman"/>
                        </a:rPr>
                        <a:t> Й</a:t>
                      </a:r>
                      <a:endParaRPr lang="ru-RU" sz="1200" dirty="0">
                        <a:solidFill>
                          <a:schemeClr val="bg1"/>
                        </a:solidFill>
                        <a:latin typeface="+mn-lt"/>
                        <a:ea typeface="Calibri"/>
                        <a:cs typeface="Times New Roman"/>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001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29" presetClass="entr" presetSubtype="0" fill="hold"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1000" fill="hold"/>
                                        <p:tgtEl>
                                          <p:spTgt spid="25"/>
                                        </p:tgtEl>
                                        <p:attrNameLst>
                                          <p:attrName>ppt_x</p:attrName>
                                        </p:attrNameLst>
                                      </p:cBhvr>
                                      <p:tavLst>
                                        <p:tav tm="0">
                                          <p:val>
                                            <p:strVal val="#ppt_x-.2"/>
                                          </p:val>
                                        </p:tav>
                                        <p:tav tm="100000">
                                          <p:val>
                                            <p:strVal val="#ppt_x"/>
                                          </p:val>
                                        </p:tav>
                                      </p:tavLst>
                                    </p:anim>
                                    <p:anim calcmode="lin" valueType="num">
                                      <p:cBhvr>
                                        <p:cTn id="15"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6" dur="1000"/>
                                        <p:tgtEl>
                                          <p:spTgt spid="25"/>
                                        </p:tgtEl>
                                      </p:cBhvr>
                                    </p:animEffect>
                                  </p:childTnLst>
                                </p:cTn>
                              </p:par>
                            </p:childTnLst>
                          </p:cTn>
                        </p:par>
                      </p:childTnLst>
                    </p:cTn>
                  </p:par>
                  <p:par>
                    <p:cTn id="17" fill="hold">
                      <p:stCondLst>
                        <p:cond delay="indefinite"/>
                      </p:stCondLst>
                      <p:childTnLst>
                        <p:par>
                          <p:cTn id="18" fill="hold">
                            <p:stCondLst>
                              <p:cond delay="0"/>
                            </p:stCondLst>
                            <p:childTnLst>
                              <p:par>
                                <p:cTn id="19" presetID="29" presetClass="entr" presetSubtype="0" fill="hold"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1000" fill="hold"/>
                                        <p:tgtEl>
                                          <p:spTgt spid="26"/>
                                        </p:tgtEl>
                                        <p:attrNameLst>
                                          <p:attrName>ppt_x</p:attrName>
                                        </p:attrNameLst>
                                      </p:cBhvr>
                                      <p:tavLst>
                                        <p:tav tm="0">
                                          <p:val>
                                            <p:strVal val="#ppt_x-.2"/>
                                          </p:val>
                                        </p:tav>
                                        <p:tav tm="100000">
                                          <p:val>
                                            <p:strVal val="#ppt_x"/>
                                          </p:val>
                                        </p:tav>
                                      </p:tavLst>
                                    </p:anim>
                                    <p:anim calcmode="lin" valueType="num">
                                      <p:cBhvr>
                                        <p:cTn id="22"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23" dur="1000"/>
                                        <p:tgtEl>
                                          <p:spTgt spid="26"/>
                                        </p:tgtEl>
                                      </p:cBhvr>
                                    </p:animEffect>
                                  </p:childTnLst>
                                </p:cTn>
                              </p:par>
                            </p:childTnLst>
                          </p:cTn>
                        </p:par>
                      </p:childTnLst>
                    </p:cTn>
                  </p:par>
                  <p:par>
                    <p:cTn id="24" fill="hold">
                      <p:stCondLst>
                        <p:cond delay="indefinite"/>
                      </p:stCondLst>
                      <p:childTnLst>
                        <p:par>
                          <p:cTn id="25" fill="hold">
                            <p:stCondLst>
                              <p:cond delay="0"/>
                            </p:stCondLst>
                            <p:childTnLst>
                              <p:par>
                                <p:cTn id="26" presetID="29" presetClass="entr" presetSubtype="0" fill="hold" nodeType="click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1000" fill="hold"/>
                                        <p:tgtEl>
                                          <p:spTgt spid="27"/>
                                        </p:tgtEl>
                                        <p:attrNameLst>
                                          <p:attrName>ppt_x</p:attrName>
                                        </p:attrNameLst>
                                      </p:cBhvr>
                                      <p:tavLst>
                                        <p:tav tm="0">
                                          <p:val>
                                            <p:strVal val="#ppt_x-.2"/>
                                          </p:val>
                                        </p:tav>
                                        <p:tav tm="100000">
                                          <p:val>
                                            <p:strVal val="#ppt_x"/>
                                          </p:val>
                                        </p:tav>
                                      </p:tavLst>
                                    </p:anim>
                                    <p:anim calcmode="lin" valueType="num">
                                      <p:cBhvr>
                                        <p:cTn id="29"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0" dur="1000"/>
                                        <p:tgtEl>
                                          <p:spTgt spid="27"/>
                                        </p:tgtEl>
                                      </p:cBhvr>
                                    </p:animEffect>
                                  </p:childTnLst>
                                </p:cTn>
                              </p:par>
                            </p:childTnLst>
                          </p:cTn>
                        </p:par>
                      </p:childTnLst>
                    </p:cTn>
                  </p:par>
                  <p:par>
                    <p:cTn id="31" fill="hold">
                      <p:stCondLst>
                        <p:cond delay="indefinite"/>
                      </p:stCondLst>
                      <p:childTnLst>
                        <p:par>
                          <p:cTn id="32" fill="hold">
                            <p:stCondLst>
                              <p:cond delay="0"/>
                            </p:stCondLst>
                            <p:childTnLst>
                              <p:par>
                                <p:cTn id="33" presetID="29"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p:cTn id="35" dur="1000" fill="hold"/>
                                        <p:tgtEl>
                                          <p:spTgt spid="28"/>
                                        </p:tgtEl>
                                        <p:attrNameLst>
                                          <p:attrName>ppt_x</p:attrName>
                                        </p:attrNameLst>
                                      </p:cBhvr>
                                      <p:tavLst>
                                        <p:tav tm="0">
                                          <p:val>
                                            <p:strVal val="#ppt_x-.2"/>
                                          </p:val>
                                        </p:tav>
                                        <p:tav tm="100000">
                                          <p:val>
                                            <p:strVal val="#ppt_x"/>
                                          </p:val>
                                        </p:tav>
                                      </p:tavLst>
                                    </p:anim>
                                    <p:anim calcmode="lin" valueType="num">
                                      <p:cBhvr>
                                        <p:cTn id="36" dur="1000" fill="hold"/>
                                        <p:tgtEl>
                                          <p:spTgt spid="2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28"/>
                                        </p:tgtEl>
                                      </p:cBhvr>
                                    </p:animEffect>
                                  </p:childTnLst>
                                </p:cTn>
                              </p:par>
                            </p:childTnLst>
                          </p:cTn>
                        </p:par>
                      </p:childTnLst>
                    </p:cTn>
                  </p:par>
                  <p:par>
                    <p:cTn id="38" fill="hold">
                      <p:stCondLst>
                        <p:cond delay="indefinite"/>
                      </p:stCondLst>
                      <p:childTnLst>
                        <p:par>
                          <p:cTn id="39" fill="hold">
                            <p:stCondLst>
                              <p:cond delay="0"/>
                            </p:stCondLst>
                            <p:childTnLst>
                              <p:par>
                                <p:cTn id="40" presetID="29"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1000" fill="hold"/>
                                        <p:tgtEl>
                                          <p:spTgt spid="29"/>
                                        </p:tgtEl>
                                        <p:attrNameLst>
                                          <p:attrName>ppt_x</p:attrName>
                                        </p:attrNameLst>
                                      </p:cBhvr>
                                      <p:tavLst>
                                        <p:tav tm="0">
                                          <p:val>
                                            <p:strVal val="#ppt_x-.2"/>
                                          </p:val>
                                        </p:tav>
                                        <p:tav tm="100000">
                                          <p:val>
                                            <p:strVal val="#ppt_x"/>
                                          </p:val>
                                        </p:tav>
                                      </p:tavLst>
                                    </p:anim>
                                    <p:anim calcmode="lin" valueType="num">
                                      <p:cBhvr>
                                        <p:cTn id="43"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9"/>
                                        </p:tgtEl>
                                      </p:cBhvr>
                                    </p:animEffect>
                                  </p:childTnLst>
                                </p:cTn>
                              </p:par>
                            </p:childTnLst>
                          </p:cTn>
                        </p:par>
                      </p:childTnLst>
                    </p:cTn>
                  </p:par>
                  <p:par>
                    <p:cTn id="45" fill="hold">
                      <p:stCondLst>
                        <p:cond delay="indefinite"/>
                      </p:stCondLst>
                      <p:childTnLst>
                        <p:par>
                          <p:cTn id="46" fill="hold">
                            <p:stCondLst>
                              <p:cond delay="0"/>
                            </p:stCondLst>
                            <p:childTnLst>
                              <p:par>
                                <p:cTn id="47" presetID="29"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1000" fill="hold"/>
                                        <p:tgtEl>
                                          <p:spTgt spid="30"/>
                                        </p:tgtEl>
                                        <p:attrNameLst>
                                          <p:attrName>ppt_x</p:attrName>
                                        </p:attrNameLst>
                                      </p:cBhvr>
                                      <p:tavLst>
                                        <p:tav tm="0">
                                          <p:val>
                                            <p:strVal val="#ppt_x-.2"/>
                                          </p:val>
                                        </p:tav>
                                        <p:tav tm="100000">
                                          <p:val>
                                            <p:strVal val="#ppt_x"/>
                                          </p:val>
                                        </p:tav>
                                      </p:tavLst>
                                    </p:anim>
                                    <p:anim calcmode="lin" valueType="num">
                                      <p:cBhvr>
                                        <p:cTn id="50"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0"/>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nodeType="click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1000" fill="hold"/>
                                        <p:tgtEl>
                                          <p:spTgt spid="31"/>
                                        </p:tgtEl>
                                        <p:attrNameLst>
                                          <p:attrName>ppt_x</p:attrName>
                                        </p:attrNameLst>
                                      </p:cBhvr>
                                      <p:tavLst>
                                        <p:tav tm="0">
                                          <p:val>
                                            <p:strVal val="#ppt_x-.2"/>
                                          </p:val>
                                        </p:tav>
                                        <p:tav tm="100000">
                                          <p:val>
                                            <p:strVal val="#ppt_x"/>
                                          </p:val>
                                        </p:tav>
                                      </p:tavLst>
                                    </p:anim>
                                    <p:anim calcmode="lin" valueType="num">
                                      <p:cBhvr>
                                        <p:cTn id="57"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58"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F2EC3A69-8F24-40E4-8C14-DA6B332AB0A3}"/>
              </a:ext>
            </a:extLst>
          </p:cNvPr>
          <p:cNvSpPr/>
          <p:nvPr/>
        </p:nvSpPr>
        <p:spPr>
          <a:xfrm>
            <a:off x="304800" y="152400"/>
            <a:ext cx="4929426" cy="3046988"/>
          </a:xfrm>
          <a:prstGeom prst="rect">
            <a:avLst/>
          </a:prstGeom>
          <a:noFill/>
        </p:spPr>
        <p:txBody>
          <a:bodyPr wrap="none" lIns="91440" tIns="45720" rIns="91440" bIns="45720">
            <a:spAutoFit/>
          </a:bodyPr>
          <a:lstStyle/>
          <a:p>
            <a:pPr algn="ctr"/>
            <a:r>
              <a:rPr lang="ru-RU" sz="3200" b="0" cap="none" spc="0" dirty="0">
                <a:ln w="0"/>
                <a:solidFill>
                  <a:schemeClr val="tx1"/>
                </a:solidFill>
                <a:effectLst>
                  <a:outerShdw blurRad="38100" dist="19050" dir="2700000" algn="tl" rotWithShape="0">
                    <a:schemeClr val="dk1">
                      <a:alpha val="40000"/>
                    </a:schemeClr>
                  </a:outerShdw>
                </a:effectLst>
              </a:rPr>
              <a:t>Это что за потолок?</a:t>
            </a:r>
          </a:p>
          <a:p>
            <a:pPr algn="ctr"/>
            <a:r>
              <a:rPr lang="ru-RU" sz="3200" dirty="0">
                <a:ln w="0"/>
                <a:effectLst>
                  <a:outerShdw blurRad="38100" dist="19050" dir="2700000" algn="tl" rotWithShape="0">
                    <a:schemeClr val="dk1">
                      <a:alpha val="40000"/>
                    </a:schemeClr>
                  </a:outerShdw>
                </a:effectLst>
              </a:rPr>
              <a:t>Он то низок, то высок,</a:t>
            </a:r>
          </a:p>
          <a:p>
            <a:pPr algn="ctr"/>
            <a:r>
              <a:rPr lang="ru-RU" sz="3200" b="0" cap="none" spc="0" dirty="0">
                <a:ln w="0"/>
                <a:solidFill>
                  <a:schemeClr val="tx1"/>
                </a:solidFill>
                <a:effectLst>
                  <a:outerShdw blurRad="38100" dist="19050" dir="2700000" algn="tl" rotWithShape="0">
                    <a:schemeClr val="dk1">
                      <a:alpha val="40000"/>
                    </a:schemeClr>
                  </a:outerShdw>
                </a:effectLst>
              </a:rPr>
              <a:t>Он то сер, то беловат,</a:t>
            </a:r>
          </a:p>
          <a:p>
            <a:pPr algn="ctr"/>
            <a:r>
              <a:rPr lang="ru-RU" sz="3200" dirty="0">
                <a:ln w="0"/>
                <a:effectLst>
                  <a:outerShdw blurRad="38100" dist="19050" dir="2700000" algn="tl" rotWithShape="0">
                    <a:schemeClr val="dk1">
                      <a:alpha val="40000"/>
                    </a:schemeClr>
                  </a:outerShdw>
                </a:effectLst>
              </a:rPr>
              <a:t>То чуть-чуть голубоват.</a:t>
            </a:r>
          </a:p>
          <a:p>
            <a:pPr algn="ctr"/>
            <a:r>
              <a:rPr lang="ru-RU" sz="3200" b="0" cap="none" spc="0" dirty="0">
                <a:ln w="0"/>
                <a:solidFill>
                  <a:schemeClr val="tx1"/>
                </a:solidFill>
                <a:effectLst>
                  <a:outerShdw blurRad="38100" dist="19050" dir="2700000" algn="tl" rotWithShape="0">
                    <a:schemeClr val="dk1">
                      <a:alpha val="40000"/>
                    </a:schemeClr>
                  </a:outerShdw>
                </a:effectLst>
              </a:rPr>
              <a:t>А порой такой красивый – </a:t>
            </a:r>
          </a:p>
          <a:p>
            <a:pPr algn="ctr"/>
            <a:r>
              <a:rPr lang="ru-RU" sz="3200" dirty="0">
                <a:ln w="0"/>
                <a:effectLst>
                  <a:outerShdw blurRad="38100" dist="19050" dir="2700000" algn="tl" rotWithShape="0">
                    <a:schemeClr val="dk1">
                      <a:alpha val="40000"/>
                    </a:schemeClr>
                  </a:outerShdw>
                </a:effectLst>
              </a:rPr>
              <a:t>Кружевной и тёмно-синий.</a:t>
            </a:r>
            <a:endParaRPr lang="ru-RU" sz="3200" b="0" cap="none" spc="0" dirty="0">
              <a:ln w="0"/>
              <a:solidFill>
                <a:schemeClr val="tx1"/>
              </a:solidFill>
              <a:effectLst>
                <a:outerShdw blurRad="38100" dist="19050" dir="2700000" algn="tl" rotWithShape="0">
                  <a:schemeClr val="dk1">
                    <a:alpha val="40000"/>
                  </a:schemeClr>
                </a:outerShdw>
              </a:effectLst>
            </a:endParaRPr>
          </a:p>
        </p:txBody>
      </p:sp>
      <p:sp>
        <p:nvSpPr>
          <p:cNvPr id="5" name="Прямоугольник 4">
            <a:extLst>
              <a:ext uri="{FF2B5EF4-FFF2-40B4-BE49-F238E27FC236}">
                <a16:creationId xmlns:a16="http://schemas.microsoft.com/office/drawing/2014/main" id="{217057A3-78DD-4A12-B8DE-1DDCE19F194B}"/>
              </a:ext>
            </a:extLst>
          </p:cNvPr>
          <p:cNvSpPr/>
          <p:nvPr/>
        </p:nvSpPr>
        <p:spPr>
          <a:xfrm>
            <a:off x="4947904" y="4876800"/>
            <a:ext cx="4196096" cy="1569660"/>
          </a:xfrm>
          <a:prstGeom prst="rect">
            <a:avLst/>
          </a:prstGeom>
          <a:noFill/>
        </p:spPr>
        <p:txBody>
          <a:bodyPr wrap="square" lIns="91440" tIns="45720" rIns="91440" bIns="45720">
            <a:spAutoFit/>
          </a:bodyPr>
          <a:lstStyle/>
          <a:p>
            <a:pPr algn="ctr"/>
            <a:r>
              <a:rPr lang="ru-RU" sz="3200" b="0" cap="none" spc="0" dirty="0">
                <a:ln w="0"/>
                <a:solidFill>
                  <a:schemeClr val="tx1"/>
                </a:solidFill>
                <a:effectLst>
                  <a:outerShdw blurRad="38100" dist="19050" dir="2700000" algn="tl" rotWithShape="0">
                    <a:schemeClr val="dk1">
                      <a:alpha val="40000"/>
                    </a:schemeClr>
                  </a:outerShdw>
                </a:effectLst>
              </a:rPr>
              <a:t>Яркие цветочки вечером расцветают, </a:t>
            </a:r>
          </a:p>
          <a:p>
            <a:pPr algn="ctr"/>
            <a:r>
              <a:rPr lang="ru-RU" sz="3200" dirty="0">
                <a:ln w="0"/>
                <a:effectLst>
                  <a:outerShdw blurRad="38100" dist="19050" dir="2700000" algn="tl" rotWithShape="0">
                    <a:schemeClr val="dk1">
                      <a:alpha val="40000"/>
                    </a:schemeClr>
                  </a:outerShdw>
                </a:effectLst>
              </a:rPr>
              <a:t>а утром увядают.</a:t>
            </a:r>
            <a:endParaRPr lang="ru-RU" sz="3200" b="0" cap="none" spc="0" dirty="0">
              <a:ln w="0"/>
              <a:solidFill>
                <a:schemeClr val="tx1"/>
              </a:solidFill>
              <a:effectLst>
                <a:outerShdw blurRad="38100" dist="19050" dir="2700000" algn="tl" rotWithShape="0">
                  <a:schemeClr val="dk1">
                    <a:alpha val="40000"/>
                  </a:schemeClr>
                </a:outerShdw>
              </a:effectLst>
            </a:endParaRPr>
          </a:p>
        </p:txBody>
      </p:sp>
      <p:pic>
        <p:nvPicPr>
          <p:cNvPr id="7" name="Рисунок 6">
            <a:extLst>
              <a:ext uri="{FF2B5EF4-FFF2-40B4-BE49-F238E27FC236}">
                <a16:creationId xmlns:a16="http://schemas.microsoft.com/office/drawing/2014/main" id="{8FDB9FA4-BCCC-4C1A-87EA-0134574A04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0871" y="457201"/>
            <a:ext cx="3940729" cy="2636706"/>
          </a:xfrm>
          <a:prstGeom prst="rect">
            <a:avLst/>
          </a:prstGeom>
          <a:ln>
            <a:noFill/>
          </a:ln>
          <a:effectLst>
            <a:softEdge rad="112500"/>
          </a:effectLst>
        </p:spPr>
      </p:pic>
      <p:pic>
        <p:nvPicPr>
          <p:cNvPr id="9" name="Рисунок 8">
            <a:extLst>
              <a:ext uri="{FF2B5EF4-FFF2-40B4-BE49-F238E27FC236}">
                <a16:creationId xmlns:a16="http://schemas.microsoft.com/office/drawing/2014/main" id="{C3D65C53-2A93-4C70-8739-8509C2947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677" y="4001889"/>
            <a:ext cx="4761549" cy="2543629"/>
          </a:xfrm>
          <a:prstGeom prst="rect">
            <a:avLst/>
          </a:prstGeom>
          <a:ln>
            <a:noFill/>
          </a:ln>
          <a:effectLst>
            <a:softEdge rad="112500"/>
          </a:effectLst>
        </p:spPr>
      </p:pic>
    </p:spTree>
    <p:extLst>
      <p:ext uri="{BB962C8B-B14F-4D97-AF65-F5344CB8AC3E}">
        <p14:creationId xmlns:p14="http://schemas.microsoft.com/office/powerpoint/2010/main" val="97072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6706731-17A9-4B62-A7A2-84A50985DB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5000" y="2286000"/>
            <a:ext cx="2915034" cy="3810000"/>
          </a:xfrm>
          <a:prstGeom prst="rect">
            <a:avLst/>
          </a:prstGeom>
          <a:ln>
            <a:noFill/>
          </a:ln>
          <a:effectLst>
            <a:softEdge rad="112500"/>
          </a:effectLst>
        </p:spPr>
      </p:pic>
      <p:sp>
        <p:nvSpPr>
          <p:cNvPr id="4" name="Прямоугольник 3">
            <a:extLst>
              <a:ext uri="{FF2B5EF4-FFF2-40B4-BE49-F238E27FC236}">
                <a16:creationId xmlns:a16="http://schemas.microsoft.com/office/drawing/2014/main" id="{1E7AF596-809F-40D5-8BEE-8DB665B3C557}"/>
              </a:ext>
            </a:extLst>
          </p:cNvPr>
          <p:cNvSpPr/>
          <p:nvPr/>
        </p:nvSpPr>
        <p:spPr>
          <a:xfrm>
            <a:off x="1066800" y="228600"/>
            <a:ext cx="3725828" cy="2585323"/>
          </a:xfrm>
          <a:prstGeom prst="rect">
            <a:avLst/>
          </a:prstGeom>
          <a:noFill/>
        </p:spPr>
        <p:txBody>
          <a:bodyPr wrap="none" lIns="91440" tIns="45720" rIns="91440" bIns="45720">
            <a:spAutoFit/>
          </a:bodyPr>
          <a:lstStyle/>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Тема урока</a:t>
            </a:r>
          </a:p>
          <a:p>
            <a:pPr algn="ctr"/>
            <a:endParaRPr lang="ru-RU"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 16</a:t>
            </a:r>
          </a:p>
        </p:txBody>
      </p:sp>
    </p:spTree>
    <p:extLst>
      <p:ext uri="{BB962C8B-B14F-4D97-AF65-F5344CB8AC3E}">
        <p14:creationId xmlns:p14="http://schemas.microsoft.com/office/powerpoint/2010/main" val="597484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multyashki-2274">
            <a:hlinkClick r:id="rId2" action="ppaction://hlinksldjump"/>
            <a:extLst>
              <a:ext uri="{FF2B5EF4-FFF2-40B4-BE49-F238E27FC236}">
                <a16:creationId xmlns:a16="http://schemas.microsoft.com/office/drawing/2014/main" id="{D4560CF4-84E5-4DA1-8050-F888E1ACC96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2514600"/>
            <a:ext cx="3059112" cy="367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42ABC360-69A7-47E8-836E-63E4BAF9A022}"/>
              </a:ext>
            </a:extLst>
          </p:cNvPr>
          <p:cNvSpPr/>
          <p:nvPr/>
        </p:nvSpPr>
        <p:spPr>
          <a:xfrm>
            <a:off x="29029" y="609600"/>
            <a:ext cx="8990159" cy="2585323"/>
          </a:xfrm>
          <a:prstGeom prst="rect">
            <a:avLst/>
          </a:prstGeom>
          <a:noFill/>
        </p:spPr>
        <p:txBody>
          <a:bodyPr wrap="square" lIns="91440" tIns="45720" rIns="91440" bIns="45720">
            <a:spAutoFit/>
          </a:bodyPr>
          <a:lstStyle/>
          <a:p>
            <a:pPr algn="ctr"/>
            <a:r>
              <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Как ты думаешь, почему </a:t>
            </a:r>
            <a:r>
              <a:rPr lang="ru-RU" sz="5400" b="1" cap="none" spc="0" dirty="0" err="1">
                <a:ln w="9525">
                  <a:solidFill>
                    <a:schemeClr val="bg1"/>
                  </a:solidFill>
                  <a:prstDash val="solid"/>
                </a:ln>
                <a:solidFill>
                  <a:schemeClr val="tx1"/>
                </a:solidFill>
                <a:effectLst>
                  <a:outerShdw blurRad="12700" dist="38100" dir="2700000" algn="tl" rotWithShape="0">
                    <a:schemeClr val="bg1">
                      <a:lumMod val="50000"/>
                    </a:schemeClr>
                  </a:outerShdw>
                </a:effectLst>
              </a:rPr>
              <a:t>звёзное</a:t>
            </a:r>
            <a:r>
              <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 небо – великая книга природы ?</a:t>
            </a:r>
          </a:p>
        </p:txBody>
      </p:sp>
    </p:spTree>
    <p:extLst>
      <p:ext uri="{BB962C8B-B14F-4D97-AF65-F5344CB8AC3E}">
        <p14:creationId xmlns:p14="http://schemas.microsoft.com/office/powerpoint/2010/main" val="3111473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2" descr="0_80302_a3fba2ca_XL.png">
            <a:extLst>
              <a:ext uri="{FF2B5EF4-FFF2-40B4-BE49-F238E27FC236}">
                <a16:creationId xmlns:a16="http://schemas.microsoft.com/office/drawing/2014/main" id="{175F53B6-89C9-4B68-B274-B0D049ABFF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352800"/>
            <a:ext cx="3962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a:extLst>
              <a:ext uri="{FF2B5EF4-FFF2-40B4-BE49-F238E27FC236}">
                <a16:creationId xmlns:a16="http://schemas.microsoft.com/office/drawing/2014/main" id="{96E05646-20DC-4595-95D6-6719171CDB5B}"/>
              </a:ext>
            </a:extLst>
          </p:cNvPr>
          <p:cNvSpPr/>
          <p:nvPr/>
        </p:nvSpPr>
        <p:spPr>
          <a:xfrm>
            <a:off x="153841" y="1295400"/>
            <a:ext cx="8990159" cy="923330"/>
          </a:xfrm>
          <a:prstGeom prst="rect">
            <a:avLst/>
          </a:prstGeom>
          <a:noFill/>
        </p:spPr>
        <p:txBody>
          <a:bodyPr wrap="square" lIns="91440" tIns="45720" rIns="91440" bIns="45720">
            <a:spAutoFit/>
          </a:bodyPr>
          <a:lstStyle/>
          <a:p>
            <a:pPr algn="ctr"/>
            <a:r>
              <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Давайте проверим с.219</a:t>
            </a:r>
          </a:p>
        </p:txBody>
      </p:sp>
    </p:spTree>
    <p:extLst>
      <p:ext uri="{BB962C8B-B14F-4D97-AF65-F5344CB8AC3E}">
        <p14:creationId xmlns:p14="http://schemas.microsoft.com/office/powerpoint/2010/main" val="1506591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4" name="Picture 6" descr="http://s41.radikal.ru/i093/1106/d1/6f42c252f145.gif"/>
          <p:cNvPicPr>
            <a:picLocks noChangeAspect="1" noChangeArrowheads="1" noCrop="1"/>
          </p:cNvPicPr>
          <p:nvPr/>
        </p:nvPicPr>
        <p:blipFill>
          <a:blip r:embed="rId2" cstate="print"/>
          <a:srcRect/>
          <a:stretch>
            <a:fillRect/>
          </a:stretch>
        </p:blipFill>
        <p:spPr bwMode="auto">
          <a:xfrm>
            <a:off x="0" y="533400"/>
            <a:ext cx="1905000" cy="1828800"/>
          </a:xfrm>
          <a:prstGeom prst="rect">
            <a:avLst/>
          </a:prstGeom>
          <a:noFill/>
        </p:spPr>
      </p:pic>
      <p:pic>
        <p:nvPicPr>
          <p:cNvPr id="27652" name="Picture 4" descr="http://s41.radikal.ru/i093/1106/d1/6f42c252f145.gif"/>
          <p:cNvPicPr>
            <a:picLocks noChangeAspect="1" noChangeArrowheads="1" noCrop="1"/>
          </p:cNvPicPr>
          <p:nvPr/>
        </p:nvPicPr>
        <p:blipFill>
          <a:blip r:embed="rId2" cstate="print"/>
          <a:srcRect/>
          <a:stretch>
            <a:fillRect/>
          </a:stretch>
        </p:blipFill>
        <p:spPr bwMode="auto">
          <a:xfrm>
            <a:off x="4267200" y="0"/>
            <a:ext cx="1905000" cy="1676400"/>
          </a:xfrm>
          <a:prstGeom prst="rect">
            <a:avLst/>
          </a:prstGeom>
          <a:noFill/>
        </p:spPr>
      </p:pic>
      <p:pic>
        <p:nvPicPr>
          <p:cNvPr id="27650" name="Picture 2" descr="http://s41.radikal.ru/i093/1106/d1/6f42c252f145.gif"/>
          <p:cNvPicPr>
            <a:picLocks noChangeAspect="1" noChangeArrowheads="1" noCrop="1"/>
          </p:cNvPicPr>
          <p:nvPr/>
        </p:nvPicPr>
        <p:blipFill>
          <a:blip r:embed="rId2" cstate="print"/>
          <a:srcRect/>
          <a:stretch>
            <a:fillRect/>
          </a:stretch>
        </p:blipFill>
        <p:spPr bwMode="auto">
          <a:xfrm>
            <a:off x="7239000" y="457200"/>
            <a:ext cx="1905000" cy="1905000"/>
          </a:xfrm>
          <a:prstGeom prst="rect">
            <a:avLst/>
          </a:prstGeom>
          <a:noFill/>
        </p:spPr>
      </p:pic>
      <p:sp>
        <p:nvSpPr>
          <p:cNvPr id="2" name="Заголовок 1"/>
          <p:cNvSpPr>
            <a:spLocks noGrp="1"/>
          </p:cNvSpPr>
          <p:nvPr>
            <p:ph type="title"/>
          </p:nvPr>
        </p:nvSpPr>
        <p:spPr>
          <a:xfrm>
            <a:off x="0" y="0"/>
            <a:ext cx="9372600" cy="2209800"/>
          </a:xfrm>
        </p:spPr>
        <p:txBody>
          <a:bodyPr/>
          <a:lstStyle/>
          <a:p>
            <a:r>
              <a:rPr lang="ru-RU" sz="4400" dirty="0">
                <a:solidFill>
                  <a:srgbClr val="FFFF00"/>
                </a:solidFill>
                <a:latin typeface="Times New Roman" pitchFamily="18" charset="0"/>
                <a:cs typeface="Times New Roman" pitchFamily="18" charset="0"/>
              </a:rPr>
              <a:t>Звезда </a:t>
            </a:r>
            <a:r>
              <a:rPr lang="ru-RU" sz="4400" dirty="0">
                <a:solidFill>
                  <a:schemeClr val="accent3">
                    <a:lumMod val="40000"/>
                    <a:lumOff val="60000"/>
                  </a:schemeClr>
                </a:solidFill>
                <a:latin typeface="Times New Roman" pitchFamily="18" charset="0"/>
                <a:cs typeface="Times New Roman" pitchFamily="18" charset="0"/>
              </a:rPr>
              <a:t>– небесное тело (раскаленный газовый шар), ночью видимое как светящаяся точка. (словарь)</a:t>
            </a:r>
          </a:p>
        </p:txBody>
      </p:sp>
      <p:sp>
        <p:nvSpPr>
          <p:cNvPr id="3" name="Содержимое 2"/>
          <p:cNvSpPr>
            <a:spLocks noGrp="1"/>
          </p:cNvSpPr>
          <p:nvPr>
            <p:ph idx="1"/>
          </p:nvPr>
        </p:nvSpPr>
        <p:spPr>
          <a:xfrm>
            <a:off x="228600" y="2743200"/>
            <a:ext cx="9144000" cy="4114800"/>
          </a:xfrm>
        </p:spPr>
        <p:txBody>
          <a:bodyPr/>
          <a:lstStyle/>
          <a:p>
            <a:endParaRPr lang="ru-RU" dirty="0"/>
          </a:p>
        </p:txBody>
      </p:sp>
      <p:pic>
        <p:nvPicPr>
          <p:cNvPr id="27656" name="Picture 8" descr="http://www.stihi.ru/pics/2009/02/06/4230.jpg"/>
          <p:cNvPicPr>
            <a:picLocks noChangeAspect="1" noChangeArrowheads="1"/>
          </p:cNvPicPr>
          <p:nvPr/>
        </p:nvPicPr>
        <p:blipFill>
          <a:blip r:embed="rId3" cstate="print"/>
          <a:srcRect/>
          <a:stretch>
            <a:fillRect/>
          </a:stretch>
        </p:blipFill>
        <p:spPr bwMode="auto">
          <a:xfrm>
            <a:off x="0" y="2667001"/>
            <a:ext cx="5181600" cy="4191000"/>
          </a:xfrm>
          <a:prstGeom prst="rect">
            <a:avLst/>
          </a:prstGeom>
          <a:noFill/>
        </p:spPr>
      </p:pic>
      <p:pic>
        <p:nvPicPr>
          <p:cNvPr id="27658" name="Picture 10" descr="http://compulenta.computerra.ru/upload/iblock/b4c/b4c3e32ef4c09a0d868d284040b96687_resized_width_5021478c85ac6e147766959f643267cb_500_q95.jpg"/>
          <p:cNvPicPr>
            <a:picLocks noChangeAspect="1" noChangeArrowheads="1"/>
          </p:cNvPicPr>
          <p:nvPr/>
        </p:nvPicPr>
        <p:blipFill>
          <a:blip r:embed="rId4" cstate="print"/>
          <a:srcRect/>
          <a:stretch>
            <a:fillRect/>
          </a:stretch>
        </p:blipFill>
        <p:spPr bwMode="auto">
          <a:xfrm>
            <a:off x="5105400" y="2209800"/>
            <a:ext cx="4191000" cy="4648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rgbClr val="FFFFFF"/>
            </a:gs>
            <a:gs pos="7001">
              <a:srgbClr val="E6E6E6"/>
            </a:gs>
            <a:gs pos="32001">
              <a:srgbClr val="7D8496"/>
            </a:gs>
            <a:gs pos="47000">
              <a:srgbClr val="E6E6E6"/>
            </a:gs>
            <a:gs pos="85001">
              <a:srgbClr val="7D8496"/>
            </a:gs>
            <a:gs pos="100000">
              <a:srgbClr val="E6E6E6"/>
            </a:gs>
          </a:gsLst>
          <a:lin ang="27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2400" y="152400"/>
            <a:ext cx="8991600" cy="1524000"/>
          </a:xfrm>
        </p:spPr>
        <p:txBody>
          <a:bodyPr/>
          <a:lstStyle/>
          <a:p>
            <a:pPr algn="ctr"/>
            <a:r>
              <a:rPr lang="ru-RU" sz="6000" dirty="0">
                <a:solidFill>
                  <a:srgbClr val="002060"/>
                </a:solidFill>
                <a:latin typeface="Times New Roman" pitchFamily="18" charset="0"/>
                <a:cs typeface="Times New Roman" pitchFamily="18" charset="0"/>
              </a:rPr>
              <a:t>ГАЛИЛЕО ГАЛИЛЕЙ</a:t>
            </a:r>
          </a:p>
        </p:txBody>
      </p:sp>
      <p:pic>
        <p:nvPicPr>
          <p:cNvPr id="26626" name="Picture 2" descr="http://spacereal.ru/wp-content/uploads/2011/02/galileo-galilej.jpg"/>
          <p:cNvPicPr>
            <a:picLocks noChangeAspect="1" noChangeArrowheads="1"/>
          </p:cNvPicPr>
          <p:nvPr/>
        </p:nvPicPr>
        <p:blipFill>
          <a:blip r:embed="rId2" cstate="print"/>
          <a:srcRect/>
          <a:stretch>
            <a:fillRect/>
          </a:stretch>
        </p:blipFill>
        <p:spPr bwMode="auto">
          <a:xfrm>
            <a:off x="152400" y="2891169"/>
            <a:ext cx="3297702" cy="3615901"/>
          </a:xfrm>
          <a:prstGeom prst="rect">
            <a:avLst/>
          </a:prstGeom>
          <a:noFill/>
        </p:spPr>
      </p:pic>
      <p:sp>
        <p:nvSpPr>
          <p:cNvPr id="5" name="Прямоугольник 4">
            <a:extLst>
              <a:ext uri="{FF2B5EF4-FFF2-40B4-BE49-F238E27FC236}">
                <a16:creationId xmlns:a16="http://schemas.microsoft.com/office/drawing/2014/main" id="{8FBA5F38-6012-4ADF-9C08-DE0A68BCED17}"/>
              </a:ext>
            </a:extLst>
          </p:cNvPr>
          <p:cNvSpPr/>
          <p:nvPr/>
        </p:nvSpPr>
        <p:spPr>
          <a:xfrm>
            <a:off x="1780149" y="1066800"/>
            <a:ext cx="7074693" cy="1477328"/>
          </a:xfrm>
          <a:prstGeom prst="rect">
            <a:avLst/>
          </a:prstGeom>
          <a:noFill/>
        </p:spPr>
        <p:txBody>
          <a:bodyPr wrap="none" lIns="91440" tIns="45720" rIns="91440" bIns="45720">
            <a:spAutoFit/>
          </a:bodyPr>
          <a:lstStyle/>
          <a:p>
            <a:pPr algn="ctr"/>
            <a:r>
              <a:rPr lang="ru-RU" sz="3600" b="1" spc="50" dirty="0">
                <a:ln w="0"/>
                <a:solidFill>
                  <a:schemeClr val="bg2"/>
                </a:solidFill>
                <a:effectLst>
                  <a:innerShdw blurRad="63500" dist="50800" dir="13500000">
                    <a:srgbClr val="000000">
                      <a:alpha val="50000"/>
                    </a:srgbClr>
                  </a:innerShdw>
                </a:effectLst>
              </a:rPr>
              <a:t>Изготовил небольшой телескоп.</a:t>
            </a:r>
          </a:p>
          <a:p>
            <a:pPr algn="ctr"/>
            <a:endParaRPr lang="ru-RU" sz="5400" b="1" spc="50" dirty="0">
              <a:ln w="0"/>
              <a:solidFill>
                <a:schemeClr val="bg2"/>
              </a:solidFill>
              <a:effectLst>
                <a:innerShdw blurRad="63500" dist="50800" dir="13500000">
                  <a:srgbClr val="000000">
                    <a:alpha val="50000"/>
                  </a:srgbClr>
                </a:innerShdw>
              </a:effectLst>
            </a:endParaRPr>
          </a:p>
        </p:txBody>
      </p:sp>
      <p:sp>
        <p:nvSpPr>
          <p:cNvPr id="7" name="Прямоугольник 6">
            <a:extLst>
              <a:ext uri="{FF2B5EF4-FFF2-40B4-BE49-F238E27FC236}">
                <a16:creationId xmlns:a16="http://schemas.microsoft.com/office/drawing/2014/main" id="{85468AA8-917E-47A7-A0F2-F51336907240}"/>
              </a:ext>
            </a:extLst>
          </p:cNvPr>
          <p:cNvSpPr/>
          <p:nvPr/>
        </p:nvSpPr>
        <p:spPr>
          <a:xfrm>
            <a:off x="1589235" y="1622474"/>
            <a:ext cx="7249036" cy="1477328"/>
          </a:xfrm>
          <a:prstGeom prst="rect">
            <a:avLst/>
          </a:prstGeom>
          <a:noFill/>
        </p:spPr>
        <p:txBody>
          <a:bodyPr wrap="none" lIns="91440" tIns="45720" rIns="91440" bIns="45720">
            <a:spAutoFit/>
          </a:bodyPr>
          <a:lstStyle/>
          <a:p>
            <a:pPr algn="ctr"/>
            <a:r>
              <a:rPr lang="ru-RU" sz="3600" b="1" spc="50" dirty="0">
                <a:ln w="0"/>
                <a:solidFill>
                  <a:schemeClr val="bg2"/>
                </a:solidFill>
                <a:effectLst>
                  <a:innerShdw blurRad="63500" dist="50800" dir="13500000">
                    <a:srgbClr val="000000">
                      <a:alpha val="50000"/>
                    </a:srgbClr>
                  </a:innerShdw>
                </a:effectLst>
              </a:rPr>
              <a:t>Земля вращается вокруг солнца.</a:t>
            </a:r>
          </a:p>
          <a:p>
            <a:pPr algn="ctr"/>
            <a:endParaRPr lang="ru-RU" sz="5400" b="1" spc="50" dirty="0">
              <a:ln w="0"/>
              <a:solidFill>
                <a:schemeClr val="bg2"/>
              </a:solidFill>
              <a:effectLst>
                <a:innerShdw blurRad="63500" dist="50800" dir="13500000">
                  <a:srgbClr val="000000">
                    <a:alpha val="50000"/>
                  </a:srgbClr>
                </a:innerShdw>
              </a:effectLst>
            </a:endParaRPr>
          </a:p>
        </p:txBody>
      </p:sp>
      <p:sp>
        <p:nvSpPr>
          <p:cNvPr id="8" name="Прямоугольник 7">
            <a:extLst>
              <a:ext uri="{FF2B5EF4-FFF2-40B4-BE49-F238E27FC236}">
                <a16:creationId xmlns:a16="http://schemas.microsoft.com/office/drawing/2014/main" id="{6F5BA355-56F0-4C5E-A940-5115634929D4}"/>
              </a:ext>
            </a:extLst>
          </p:cNvPr>
          <p:cNvSpPr/>
          <p:nvPr/>
        </p:nvSpPr>
        <p:spPr>
          <a:xfrm>
            <a:off x="2270362" y="2117159"/>
            <a:ext cx="5721823" cy="1477328"/>
          </a:xfrm>
          <a:prstGeom prst="rect">
            <a:avLst/>
          </a:prstGeom>
          <a:noFill/>
        </p:spPr>
        <p:txBody>
          <a:bodyPr wrap="none" lIns="91440" tIns="45720" rIns="91440" bIns="45720">
            <a:spAutoFit/>
          </a:bodyPr>
          <a:lstStyle/>
          <a:p>
            <a:pPr algn="ctr"/>
            <a:r>
              <a:rPr lang="ru-RU" sz="3600" b="1" spc="50" dirty="0">
                <a:ln w="0"/>
                <a:solidFill>
                  <a:schemeClr val="bg2"/>
                </a:solidFill>
                <a:effectLst>
                  <a:innerShdw blurRad="63500" dist="50800" dir="13500000">
                    <a:srgbClr val="000000">
                      <a:alpha val="50000"/>
                    </a:srgbClr>
                  </a:innerShdw>
                </a:effectLst>
              </a:rPr>
              <a:t>Обнаружил горы на луне.</a:t>
            </a:r>
          </a:p>
          <a:p>
            <a:pPr algn="ctr"/>
            <a:endParaRPr lang="ru-RU" sz="5400" b="1" spc="50" dirty="0">
              <a:ln w="0"/>
              <a:solidFill>
                <a:schemeClr val="bg2"/>
              </a:solidFill>
              <a:effectLst>
                <a:innerShdw blurRad="63500" dist="50800" dir="13500000">
                  <a:srgbClr val="000000">
                    <a:alpha val="50000"/>
                  </a:srgbClr>
                </a:innerShdw>
              </a:effectLst>
            </a:endParaRPr>
          </a:p>
        </p:txBody>
      </p:sp>
      <p:sp>
        <p:nvSpPr>
          <p:cNvPr id="9" name="Прямоугольник 8">
            <a:extLst>
              <a:ext uri="{FF2B5EF4-FFF2-40B4-BE49-F238E27FC236}">
                <a16:creationId xmlns:a16="http://schemas.microsoft.com/office/drawing/2014/main" id="{F9A9E599-F783-43C3-9D2E-C296C56DD06C}"/>
              </a:ext>
            </a:extLst>
          </p:cNvPr>
          <p:cNvSpPr/>
          <p:nvPr/>
        </p:nvSpPr>
        <p:spPr>
          <a:xfrm>
            <a:off x="3065561" y="2813751"/>
            <a:ext cx="6078439" cy="2585323"/>
          </a:xfrm>
          <a:prstGeom prst="rect">
            <a:avLst/>
          </a:prstGeom>
          <a:noFill/>
        </p:spPr>
        <p:txBody>
          <a:bodyPr wrap="square" lIns="91440" tIns="45720" rIns="91440" bIns="45720">
            <a:spAutoFit/>
          </a:bodyPr>
          <a:lstStyle/>
          <a:p>
            <a:pPr algn="ctr"/>
            <a:r>
              <a:rPr lang="ru-RU" sz="3600" b="1" spc="50" dirty="0">
                <a:ln w="0"/>
                <a:solidFill>
                  <a:schemeClr val="bg2"/>
                </a:solidFill>
                <a:effectLst>
                  <a:innerShdw blurRad="63500" dist="50800" dir="13500000">
                    <a:srgbClr val="000000">
                      <a:alpha val="50000"/>
                    </a:srgbClr>
                  </a:innerShdw>
                </a:effectLst>
              </a:rPr>
              <a:t>Доказал, что солнце вращается вокруг своей оси и многое другое…</a:t>
            </a:r>
          </a:p>
          <a:p>
            <a:pPr algn="ctr"/>
            <a:endParaRPr lang="ru-RU" sz="5400" b="1" spc="50" dirty="0">
              <a:ln w="0"/>
              <a:solidFill>
                <a:schemeClr val="bg2"/>
              </a:solidFill>
              <a:effectLst>
                <a:innerShdw blurRad="63500" dist="50800" dir="13500000">
                  <a:srgbClr val="000000">
                    <a:alpha val="50000"/>
                  </a:srgbClr>
                </a:inn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6626"/>
                                        </p:tgtEl>
                                        <p:attrNameLst>
                                          <p:attrName>style.visibility</p:attrName>
                                        </p:attrNameLst>
                                      </p:cBhvr>
                                      <p:to>
                                        <p:strVal val="visible"/>
                                      </p:to>
                                    </p:set>
                                    <p:animEffect transition="in" filter="fade">
                                      <p:cBhvr>
                                        <p:cTn id="14" dur="1000"/>
                                        <p:tgtEl>
                                          <p:spTgt spid="26626"/>
                                        </p:tgtEl>
                                      </p:cBhvr>
                                    </p:animEffect>
                                    <p:anim calcmode="lin" valueType="num">
                                      <p:cBhvr>
                                        <p:cTn id="15" dur="1000" fill="hold"/>
                                        <p:tgtEl>
                                          <p:spTgt spid="26626"/>
                                        </p:tgtEl>
                                        <p:attrNameLst>
                                          <p:attrName>ppt_x</p:attrName>
                                        </p:attrNameLst>
                                      </p:cBhvr>
                                      <p:tavLst>
                                        <p:tav tm="0">
                                          <p:val>
                                            <p:strVal val="#ppt_x"/>
                                          </p:val>
                                        </p:tav>
                                        <p:tav tm="100000">
                                          <p:val>
                                            <p:strVal val="#ppt_x"/>
                                          </p:val>
                                        </p:tav>
                                      </p:tavLst>
                                    </p:anim>
                                    <p:anim calcmode="lin" valueType="num">
                                      <p:cBhvr>
                                        <p:cTn id="16" dur="1000" fill="hold"/>
                                        <p:tgtEl>
                                          <p:spTgt spid="266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Космическая прогулка">
            <a:hlinkClick r:id="" action="ppaction://media"/>
            <a:extLst>
              <a:ext uri="{FF2B5EF4-FFF2-40B4-BE49-F238E27FC236}">
                <a16:creationId xmlns:a16="http://schemas.microsoft.com/office/drawing/2014/main" id="{4B38B3E3-F23B-4FA2-8439-FDF13ACBA57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8135" y="0"/>
            <a:ext cx="9101667" cy="6629400"/>
          </a:xfrm>
          <a:prstGeom prst="rect">
            <a:avLst/>
          </a:prstGeom>
        </p:spPr>
      </p:pic>
    </p:spTree>
    <p:extLst>
      <p:ext uri="{BB962C8B-B14F-4D97-AF65-F5344CB8AC3E}">
        <p14:creationId xmlns:p14="http://schemas.microsoft.com/office/powerpoint/2010/main" val="20073919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6" name="Picture 4" descr="http://d1jqu7g1y74ds1.cloudfront.net/wp-content/uploads/2013/06/2.09.jpg"/>
          <p:cNvPicPr>
            <a:picLocks noChangeAspect="1" noChangeArrowheads="1"/>
          </p:cNvPicPr>
          <p:nvPr/>
        </p:nvPicPr>
        <p:blipFill>
          <a:blip r:embed="rId2" cstate="print"/>
          <a:srcRect/>
          <a:stretch>
            <a:fillRect/>
          </a:stretch>
        </p:blipFill>
        <p:spPr bwMode="auto">
          <a:xfrm rot="5400000">
            <a:off x="4343400" y="2057403"/>
            <a:ext cx="5029200" cy="4572000"/>
          </a:xfrm>
          <a:prstGeom prst="rect">
            <a:avLst/>
          </a:prstGeom>
          <a:noFill/>
        </p:spPr>
      </p:pic>
      <p:sp>
        <p:nvSpPr>
          <p:cNvPr id="2" name="Заголовок 1"/>
          <p:cNvSpPr>
            <a:spLocks noGrp="1"/>
          </p:cNvSpPr>
          <p:nvPr>
            <p:ph type="title"/>
          </p:nvPr>
        </p:nvSpPr>
        <p:spPr>
          <a:xfrm>
            <a:off x="0" y="0"/>
            <a:ext cx="9144000" cy="1600200"/>
          </a:xfrm>
        </p:spPr>
        <p:txBody>
          <a:bodyPr/>
          <a:lstStyle/>
          <a:p>
            <a:pPr algn="ctr"/>
            <a:r>
              <a:rPr lang="ru-RU" sz="5400" dirty="0">
                <a:solidFill>
                  <a:schemeClr val="accent3">
                    <a:lumMod val="40000"/>
                    <a:lumOff val="60000"/>
                  </a:schemeClr>
                </a:solidFill>
                <a:latin typeface="Times New Roman" pitchFamily="18" charset="0"/>
                <a:cs typeface="Times New Roman" pitchFamily="18" charset="0"/>
              </a:rPr>
              <a:t>«Наряды» звезд зависят от их температуры.</a:t>
            </a:r>
          </a:p>
        </p:txBody>
      </p:sp>
      <p:sp>
        <p:nvSpPr>
          <p:cNvPr id="9" name="Содержимое 8"/>
          <p:cNvSpPr>
            <a:spLocks noGrp="1"/>
          </p:cNvSpPr>
          <p:nvPr>
            <p:ph idx="1"/>
          </p:nvPr>
        </p:nvSpPr>
        <p:spPr>
          <a:xfrm>
            <a:off x="0" y="1752600"/>
            <a:ext cx="4876800" cy="5105400"/>
          </a:xfrm>
        </p:spPr>
        <p:txBody>
          <a:bodyPr>
            <a:normAutofit/>
          </a:bodyPr>
          <a:lstStyle/>
          <a:p>
            <a:pPr>
              <a:buNone/>
            </a:pPr>
            <a:r>
              <a:rPr lang="ru-RU" sz="4400" dirty="0">
                <a:solidFill>
                  <a:srgbClr val="FF0000"/>
                </a:solidFill>
              </a:rPr>
              <a:t>Красные звезды.</a:t>
            </a:r>
          </a:p>
          <a:p>
            <a:pPr>
              <a:buNone/>
            </a:pPr>
            <a:endParaRPr lang="ru-RU" sz="4400" dirty="0"/>
          </a:p>
          <a:p>
            <a:pPr>
              <a:buNone/>
            </a:pPr>
            <a:r>
              <a:rPr lang="ru-RU" sz="4400" dirty="0">
                <a:solidFill>
                  <a:srgbClr val="FF0000"/>
                </a:solidFill>
              </a:rPr>
              <a:t>Холодные звезды.</a:t>
            </a:r>
          </a:p>
          <a:p>
            <a:pPr>
              <a:buNone/>
            </a:pPr>
            <a:endParaRPr lang="ru-RU" sz="4400" dirty="0">
              <a:solidFill>
                <a:srgbClr val="FF0000"/>
              </a:solidFill>
            </a:endParaRPr>
          </a:p>
          <a:p>
            <a:pPr>
              <a:buNone/>
            </a:pPr>
            <a:r>
              <a:rPr lang="en-US" sz="4400" dirty="0">
                <a:solidFill>
                  <a:srgbClr val="FF0000"/>
                </a:solidFill>
              </a:rPr>
              <a:t>t </a:t>
            </a:r>
            <a:r>
              <a:rPr lang="ru-RU" sz="4400" dirty="0">
                <a:solidFill>
                  <a:srgbClr val="FF0000"/>
                </a:solidFill>
              </a:rPr>
              <a:t>на поверхности</a:t>
            </a:r>
          </a:p>
          <a:p>
            <a:pPr>
              <a:buNone/>
            </a:pPr>
            <a:r>
              <a:rPr lang="ru-RU" sz="4400" dirty="0">
                <a:solidFill>
                  <a:srgbClr val="FF0000"/>
                </a:solidFill>
              </a:rPr>
              <a:t>3000 °</a:t>
            </a:r>
          </a:p>
          <a:p>
            <a:pPr>
              <a:buNone/>
            </a:pPr>
            <a:endParaRPr lang="ru-RU" sz="4400"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9">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1000"/>
                                        <p:tgtEl>
                                          <p:spTgt spid="9">
                                            <p:txEl>
                                              <p:pRg st="2" end="2"/>
                                            </p:txEl>
                                          </p:spTgt>
                                        </p:tgtEl>
                                      </p:cBhvr>
                                    </p:animEffect>
                                    <p:anim calcmode="lin" valueType="num">
                                      <p:cBhvr>
                                        <p:cTn id="14"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9">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9">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animEffect transition="in" filter="fade">
                                      <p:cBhvr>
                                        <p:cTn id="19" dur="1000"/>
                                        <p:tgtEl>
                                          <p:spTgt spid="9">
                                            <p:txEl>
                                              <p:pRg st="4" end="4"/>
                                            </p:txEl>
                                          </p:spTgt>
                                        </p:tgtEl>
                                      </p:cBhvr>
                                    </p:animEffect>
                                    <p:anim calcmode="lin" valueType="num">
                                      <p:cBhvr>
                                        <p:cTn id="20" dur="1000" fill="hold"/>
                                        <p:tgtEl>
                                          <p:spTgt spid="9">
                                            <p:txEl>
                                              <p:pRg st="4" end="4"/>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9">
                                            <p:txEl>
                                              <p:pRg st="4" end="4"/>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9">
                                            <p:txEl>
                                              <p:pRg st="4" end="4"/>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9">
                                            <p:txEl>
                                              <p:pRg st="5" end="5"/>
                                            </p:txEl>
                                          </p:spTgt>
                                        </p:tgtEl>
                                        <p:attrNameLst>
                                          <p:attrName>style.visibility</p:attrName>
                                        </p:attrNameLst>
                                      </p:cBhvr>
                                      <p:to>
                                        <p:strVal val="visible"/>
                                      </p:to>
                                    </p:set>
                                    <p:animEffect transition="in" filter="fade">
                                      <p:cBhvr>
                                        <p:cTn id="25" dur="1000"/>
                                        <p:tgtEl>
                                          <p:spTgt spid="9">
                                            <p:txEl>
                                              <p:pRg st="5" end="5"/>
                                            </p:txEl>
                                          </p:spTgt>
                                        </p:tgtEl>
                                      </p:cBhvr>
                                    </p:animEffect>
                                    <p:anim calcmode="lin" valueType="num">
                                      <p:cBhvr>
                                        <p:cTn id="26" dur="1000" fill="hold"/>
                                        <p:tgtEl>
                                          <p:spTgt spid="9">
                                            <p:txEl>
                                              <p:pRg st="5" end="5"/>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9">
                                            <p:txEl>
                                              <p:pRg st="5" end="5"/>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28676"/>
                                        </p:tgtEl>
                                        <p:attrNameLst>
                                          <p:attrName>style.visibility</p:attrName>
                                        </p:attrNameLst>
                                      </p:cBhvr>
                                      <p:to>
                                        <p:strVal val="visible"/>
                                      </p:to>
                                    </p:set>
                                    <p:anim calcmode="lin" valueType="num">
                                      <p:cBhvr>
                                        <p:cTn id="33" dur="1000" fill="hold"/>
                                        <p:tgtEl>
                                          <p:spTgt spid="28676"/>
                                        </p:tgtEl>
                                        <p:attrNameLst>
                                          <p:attrName>ppt_x</p:attrName>
                                        </p:attrNameLst>
                                      </p:cBhvr>
                                      <p:tavLst>
                                        <p:tav tm="0">
                                          <p:val>
                                            <p:strVal val="#ppt_x-.2"/>
                                          </p:val>
                                        </p:tav>
                                        <p:tav tm="100000">
                                          <p:val>
                                            <p:strVal val="#ppt_x"/>
                                          </p:val>
                                        </p:tav>
                                      </p:tavLst>
                                    </p:anim>
                                    <p:anim calcmode="lin" valueType="num">
                                      <p:cBhvr>
                                        <p:cTn id="34" dur="1000" fill="hold"/>
                                        <p:tgtEl>
                                          <p:spTgt spid="28676"/>
                                        </p:tgtEl>
                                        <p:attrNameLst>
                                          <p:attrName>ppt_y</p:attrName>
                                        </p:attrNameLst>
                                      </p:cBhvr>
                                      <p:tavLst>
                                        <p:tav tm="0">
                                          <p:val>
                                            <p:strVal val="#ppt_y"/>
                                          </p:val>
                                        </p:tav>
                                        <p:tav tm="100000">
                                          <p:val>
                                            <p:strVal val="#ppt_y"/>
                                          </p:val>
                                        </p:tav>
                                      </p:tavLst>
                                    </p:anim>
                                    <p:animEffect transition="in" filter="wipe(right)" prLst="gradientSize: 0.1">
                                      <p:cBhvr>
                                        <p:cTn id="35" dur="1000"/>
                                        <p:tgtEl>
                                          <p:spTgt spid="28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524000"/>
          </a:xfrm>
        </p:spPr>
        <p:txBody>
          <a:bodyPr/>
          <a:lstStyle/>
          <a:p>
            <a:pPr algn="ctr"/>
            <a:r>
              <a:rPr lang="ru-RU" sz="7200" dirty="0">
                <a:solidFill>
                  <a:srgbClr val="FFFF00"/>
                </a:solidFill>
                <a:latin typeface="Times New Roman" pitchFamily="18" charset="0"/>
                <a:cs typeface="Times New Roman" pitchFamily="18" charset="0"/>
              </a:rPr>
              <a:t>Желтые звезды</a:t>
            </a:r>
            <a:br>
              <a:rPr lang="ru-RU" sz="7200" dirty="0">
                <a:solidFill>
                  <a:srgbClr val="FFFF00"/>
                </a:solidFill>
                <a:latin typeface="Times New Roman" pitchFamily="18" charset="0"/>
                <a:cs typeface="Times New Roman" pitchFamily="18" charset="0"/>
              </a:rPr>
            </a:br>
            <a:endParaRPr lang="ru-RU" sz="7200" dirty="0">
              <a:solidFill>
                <a:srgbClr val="FFFF00"/>
              </a:solidFill>
              <a:latin typeface="Times New Roman" pitchFamily="18" charset="0"/>
              <a:cs typeface="Times New Roman" pitchFamily="18" charset="0"/>
            </a:endParaRPr>
          </a:p>
        </p:txBody>
      </p:sp>
      <p:sp>
        <p:nvSpPr>
          <p:cNvPr id="3" name="Содержимое 2"/>
          <p:cNvSpPr>
            <a:spLocks noGrp="1"/>
          </p:cNvSpPr>
          <p:nvPr>
            <p:ph idx="1"/>
          </p:nvPr>
        </p:nvSpPr>
        <p:spPr>
          <a:xfrm>
            <a:off x="0" y="1905000"/>
            <a:ext cx="4419600" cy="4953000"/>
          </a:xfrm>
        </p:spPr>
        <p:txBody>
          <a:bodyPr>
            <a:normAutofit fontScale="92500" lnSpcReduction="10000"/>
          </a:bodyPr>
          <a:lstStyle/>
          <a:p>
            <a:pPr>
              <a:buNone/>
            </a:pPr>
            <a:r>
              <a:rPr lang="ru-RU" sz="4800" dirty="0">
                <a:solidFill>
                  <a:srgbClr val="FFFF00"/>
                </a:solidFill>
              </a:rPr>
              <a:t>Горячие звезды. </a:t>
            </a:r>
          </a:p>
          <a:p>
            <a:pPr>
              <a:buNone/>
            </a:pPr>
            <a:endParaRPr lang="ru-RU" sz="4800" dirty="0">
              <a:solidFill>
                <a:srgbClr val="FFFF00"/>
              </a:solidFill>
            </a:endParaRPr>
          </a:p>
          <a:p>
            <a:pPr>
              <a:buNone/>
            </a:pPr>
            <a:r>
              <a:rPr lang="ru-RU" sz="4800" dirty="0">
                <a:solidFill>
                  <a:srgbClr val="FFFF00"/>
                </a:solidFill>
              </a:rPr>
              <a:t>Солнце – желтая</a:t>
            </a:r>
          </a:p>
          <a:p>
            <a:pPr>
              <a:buNone/>
            </a:pPr>
            <a:r>
              <a:rPr lang="ru-RU" sz="4800" dirty="0">
                <a:solidFill>
                  <a:srgbClr val="FFFF00"/>
                </a:solidFill>
              </a:rPr>
              <a:t>звезда.</a:t>
            </a:r>
          </a:p>
          <a:p>
            <a:pPr>
              <a:buNone/>
            </a:pPr>
            <a:endParaRPr lang="ru-RU" sz="4800" dirty="0">
              <a:solidFill>
                <a:srgbClr val="FFFF00"/>
              </a:solidFill>
            </a:endParaRPr>
          </a:p>
          <a:p>
            <a:pPr>
              <a:buNone/>
            </a:pPr>
            <a:r>
              <a:rPr lang="en-US" sz="4800" dirty="0">
                <a:solidFill>
                  <a:srgbClr val="FFFF00"/>
                </a:solidFill>
              </a:rPr>
              <a:t>t </a:t>
            </a:r>
            <a:r>
              <a:rPr lang="ru-RU" sz="4800" dirty="0">
                <a:solidFill>
                  <a:srgbClr val="FFFF00"/>
                </a:solidFill>
              </a:rPr>
              <a:t>на поверхности</a:t>
            </a:r>
          </a:p>
          <a:p>
            <a:pPr>
              <a:buNone/>
            </a:pPr>
            <a:r>
              <a:rPr lang="ru-RU" sz="4800" dirty="0">
                <a:solidFill>
                  <a:srgbClr val="FFFF00"/>
                </a:solidFill>
              </a:rPr>
              <a:t>6000 ° </a:t>
            </a:r>
          </a:p>
        </p:txBody>
      </p:sp>
      <p:pic>
        <p:nvPicPr>
          <p:cNvPr id="4" name="Picture 6" descr="http://www.afrocyberpunk.com/wp-content/uploads/2013/01/our-sun.jpg"/>
          <p:cNvPicPr>
            <a:picLocks noChangeAspect="1" noChangeArrowheads="1"/>
          </p:cNvPicPr>
          <p:nvPr/>
        </p:nvPicPr>
        <p:blipFill>
          <a:blip r:embed="rId2" cstate="print"/>
          <a:srcRect/>
          <a:stretch>
            <a:fillRect/>
          </a:stretch>
        </p:blipFill>
        <p:spPr bwMode="auto">
          <a:xfrm rot="5400000">
            <a:off x="4176044" y="1890046"/>
            <a:ext cx="5287711" cy="4648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1000"/>
                                        <p:tgtEl>
                                          <p:spTgt spid="3">
                                            <p:txEl>
                                              <p:pRg st="2" end="2"/>
                                            </p:txEl>
                                          </p:spTgt>
                                        </p:tgtEl>
                                      </p:cBhvr>
                                    </p:animEffect>
                                    <p:anim calcmode="lin" valueType="num">
                                      <p:cBhvr>
                                        <p:cTn id="1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1000"/>
                                        <p:tgtEl>
                                          <p:spTgt spid="3">
                                            <p:txEl>
                                              <p:pRg st="5" end="5"/>
                                            </p:txEl>
                                          </p:spTgt>
                                        </p:tgtEl>
                                      </p:cBhvr>
                                    </p:animEffect>
                                    <p:anim calcmode="lin" valueType="num">
                                      <p:cBhvr>
                                        <p:cTn id="2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1000"/>
                                        <p:tgtEl>
                                          <p:spTgt spid="3">
                                            <p:txEl>
                                              <p:pRg st="6" end="6"/>
                                            </p:txEl>
                                          </p:spTgt>
                                        </p:tgtEl>
                                      </p:cBhvr>
                                    </p:animEffect>
                                    <p:anim calcmode="lin" valueType="num">
                                      <p:cBhvr>
                                        <p:cTn id="3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6" end="6"/>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6" end="6"/>
                                            </p:txEl>
                                          </p:spTgt>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1000" fill="hold"/>
                                        <p:tgtEl>
                                          <p:spTgt spid="4"/>
                                        </p:tgtEl>
                                        <p:attrNameLst>
                                          <p:attrName>ppt_x</p:attrName>
                                        </p:attrNameLst>
                                      </p:cBhvr>
                                      <p:tavLst>
                                        <p:tav tm="0">
                                          <p:val>
                                            <p:strVal val="#ppt_x-.2"/>
                                          </p:val>
                                        </p:tav>
                                        <p:tav tm="100000">
                                          <p:val>
                                            <p:strVal val="#ppt_x"/>
                                          </p:val>
                                        </p:tav>
                                      </p:tavLst>
                                    </p:anim>
                                    <p:anim calcmode="lin" valueType="num">
                                      <p:cBhvr>
                                        <p:cTn id="40"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4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2" descr="https://encrypted-tbn3.gstatic.com/images?q=tbn:ANd9GcSE7CVC4tPb8TFL5oQJJeAToA0tREYdlnQPsTti-IETIiYfHxje"/>
          <p:cNvPicPr>
            <a:picLocks noChangeAspect="1" noChangeArrowheads="1"/>
          </p:cNvPicPr>
          <p:nvPr/>
        </p:nvPicPr>
        <p:blipFill>
          <a:blip r:embed="rId2" cstate="print"/>
          <a:srcRect/>
          <a:stretch>
            <a:fillRect/>
          </a:stretch>
        </p:blipFill>
        <p:spPr bwMode="auto">
          <a:xfrm>
            <a:off x="4572000" y="2057400"/>
            <a:ext cx="4572001" cy="4800601"/>
          </a:xfrm>
          <a:prstGeom prst="rect">
            <a:avLst/>
          </a:prstGeom>
          <a:noFill/>
        </p:spPr>
      </p:pic>
      <p:sp>
        <p:nvSpPr>
          <p:cNvPr id="2" name="Заголовок 1"/>
          <p:cNvSpPr>
            <a:spLocks noGrp="1"/>
          </p:cNvSpPr>
          <p:nvPr>
            <p:ph type="title"/>
          </p:nvPr>
        </p:nvSpPr>
        <p:spPr>
          <a:xfrm>
            <a:off x="0" y="0"/>
            <a:ext cx="8686800" cy="1426464"/>
          </a:xfrm>
        </p:spPr>
        <p:txBody>
          <a:bodyPr/>
          <a:lstStyle/>
          <a:p>
            <a:pPr algn="ctr"/>
            <a:r>
              <a:rPr lang="ru-RU" sz="6600" dirty="0" err="1">
                <a:solidFill>
                  <a:schemeClr val="tx2">
                    <a:lumMod val="50000"/>
                  </a:schemeClr>
                </a:solidFill>
                <a:latin typeface="Times New Roman" pitchFamily="18" charset="0"/>
                <a:cs typeface="Times New Roman" pitchFamily="18" charset="0"/>
              </a:rPr>
              <a:t>Голубые</a:t>
            </a:r>
            <a:r>
              <a:rPr lang="ru-RU" sz="6600" dirty="0">
                <a:solidFill>
                  <a:schemeClr val="tx2">
                    <a:lumMod val="50000"/>
                  </a:schemeClr>
                </a:solidFill>
                <a:latin typeface="Times New Roman" pitchFamily="18" charset="0"/>
                <a:cs typeface="Times New Roman" pitchFamily="18" charset="0"/>
              </a:rPr>
              <a:t> звезды </a:t>
            </a:r>
          </a:p>
        </p:txBody>
      </p:sp>
      <p:sp>
        <p:nvSpPr>
          <p:cNvPr id="3" name="Содержимое 2"/>
          <p:cNvSpPr>
            <a:spLocks noGrp="1"/>
          </p:cNvSpPr>
          <p:nvPr>
            <p:ph idx="1"/>
          </p:nvPr>
        </p:nvSpPr>
        <p:spPr>
          <a:xfrm>
            <a:off x="0" y="1828800"/>
            <a:ext cx="4876800" cy="5029200"/>
          </a:xfrm>
        </p:spPr>
        <p:txBody>
          <a:bodyPr>
            <a:normAutofit/>
          </a:bodyPr>
          <a:lstStyle/>
          <a:p>
            <a:pPr>
              <a:buNone/>
            </a:pPr>
            <a:r>
              <a:rPr lang="ru-RU" sz="4800" dirty="0">
                <a:solidFill>
                  <a:schemeClr val="accent4"/>
                </a:solidFill>
              </a:rPr>
              <a:t>Самые яркие</a:t>
            </a:r>
          </a:p>
          <a:p>
            <a:pPr>
              <a:buNone/>
            </a:pPr>
            <a:r>
              <a:rPr lang="ru-RU" sz="4800" dirty="0">
                <a:solidFill>
                  <a:schemeClr val="accent4"/>
                </a:solidFill>
              </a:rPr>
              <a:t>звезды.</a:t>
            </a:r>
          </a:p>
          <a:p>
            <a:pPr>
              <a:buNone/>
            </a:pPr>
            <a:endParaRPr lang="ru-RU" sz="4800" dirty="0">
              <a:solidFill>
                <a:schemeClr val="accent4"/>
              </a:solidFill>
            </a:endParaRPr>
          </a:p>
          <a:p>
            <a:pPr>
              <a:buNone/>
            </a:pPr>
            <a:r>
              <a:rPr lang="en-US" sz="4800" dirty="0">
                <a:solidFill>
                  <a:schemeClr val="accent4"/>
                </a:solidFill>
              </a:rPr>
              <a:t>t</a:t>
            </a:r>
            <a:r>
              <a:rPr lang="ru-RU" sz="4800" dirty="0">
                <a:solidFill>
                  <a:schemeClr val="accent4"/>
                </a:solidFill>
              </a:rPr>
              <a:t> на поверхности</a:t>
            </a:r>
          </a:p>
          <a:p>
            <a:pPr>
              <a:buNone/>
            </a:pPr>
            <a:r>
              <a:rPr lang="ru-RU" sz="4800" dirty="0">
                <a:solidFill>
                  <a:schemeClr val="accent4"/>
                </a:solidFill>
              </a:rPr>
              <a:t>30000</a:t>
            </a:r>
            <a:r>
              <a:rPr lang="ru-RU" sz="4800" dirty="0"/>
              <a:t> </a:t>
            </a:r>
            <a:r>
              <a:rPr lang="ru-RU" sz="4800" dirty="0">
                <a:solidFill>
                  <a:srgbClr val="00B0F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1000"/>
                                        <p:tgtEl>
                                          <p:spTgt spid="3">
                                            <p:txEl>
                                              <p:pRg st="4" end="4"/>
                                            </p:txEl>
                                          </p:spTgt>
                                        </p:tgtEl>
                                      </p:cBhvr>
                                    </p:animEffect>
                                    <p:anim calcmode="lin" valueType="num">
                                      <p:cBhvr>
                                        <p:cTn id="2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7"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nodeType="clickEffect">
                                  <p:stCondLst>
                                    <p:cond delay="0"/>
                                  </p:stCondLst>
                                  <p:childTnLst>
                                    <p:set>
                                      <p:cBhvr>
                                        <p:cTn id="32" dur="1" fill="hold">
                                          <p:stCondLst>
                                            <p:cond delay="0"/>
                                          </p:stCondLst>
                                        </p:cTn>
                                        <p:tgtEl>
                                          <p:spTgt spid="29698"/>
                                        </p:tgtEl>
                                        <p:attrNameLst>
                                          <p:attrName>style.visibility</p:attrName>
                                        </p:attrNameLst>
                                      </p:cBhvr>
                                      <p:to>
                                        <p:strVal val="visible"/>
                                      </p:to>
                                    </p:set>
                                    <p:anim calcmode="lin" valueType="num">
                                      <p:cBhvr>
                                        <p:cTn id="33" dur="1000" fill="hold"/>
                                        <p:tgtEl>
                                          <p:spTgt spid="29698"/>
                                        </p:tgtEl>
                                        <p:attrNameLst>
                                          <p:attrName>ppt_x</p:attrName>
                                        </p:attrNameLst>
                                      </p:cBhvr>
                                      <p:tavLst>
                                        <p:tav tm="0">
                                          <p:val>
                                            <p:strVal val="#ppt_x-.2"/>
                                          </p:val>
                                        </p:tav>
                                        <p:tav tm="100000">
                                          <p:val>
                                            <p:strVal val="#ppt_x"/>
                                          </p:val>
                                        </p:tav>
                                      </p:tavLst>
                                    </p:anim>
                                    <p:anim calcmode="lin" valueType="num">
                                      <p:cBhvr>
                                        <p:cTn id="34" dur="1000" fill="hold"/>
                                        <p:tgtEl>
                                          <p:spTgt spid="29698"/>
                                        </p:tgtEl>
                                        <p:attrNameLst>
                                          <p:attrName>ppt_y</p:attrName>
                                        </p:attrNameLst>
                                      </p:cBhvr>
                                      <p:tavLst>
                                        <p:tav tm="0">
                                          <p:val>
                                            <p:strVal val="#ppt_y"/>
                                          </p:val>
                                        </p:tav>
                                        <p:tav tm="100000">
                                          <p:val>
                                            <p:strVal val="#ppt_y"/>
                                          </p:val>
                                        </p:tav>
                                      </p:tavLst>
                                    </p:anim>
                                    <p:animEffect transition="in" filter="wipe(right)" prLst="gradientSize: 0.1">
                                      <p:cBhvr>
                                        <p:cTn id="35"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00200"/>
          </a:xfrm>
        </p:spPr>
        <p:txBody>
          <a:bodyPr/>
          <a:lstStyle/>
          <a:p>
            <a:pPr algn="ctr"/>
            <a:r>
              <a:rPr lang="ru-RU" sz="7200" dirty="0">
                <a:solidFill>
                  <a:schemeClr val="tx1"/>
                </a:solidFill>
                <a:latin typeface="Times New Roman" pitchFamily="18" charset="0"/>
                <a:cs typeface="Times New Roman" pitchFamily="18" charset="0"/>
              </a:rPr>
              <a:t>Белые звезды </a:t>
            </a:r>
          </a:p>
        </p:txBody>
      </p:sp>
      <p:sp>
        <p:nvSpPr>
          <p:cNvPr id="3" name="Содержимое 2"/>
          <p:cNvSpPr>
            <a:spLocks noGrp="1"/>
          </p:cNvSpPr>
          <p:nvPr>
            <p:ph idx="1"/>
          </p:nvPr>
        </p:nvSpPr>
        <p:spPr>
          <a:xfrm>
            <a:off x="0" y="1676400"/>
            <a:ext cx="4800600" cy="5181600"/>
          </a:xfrm>
        </p:spPr>
        <p:txBody>
          <a:bodyPr/>
          <a:lstStyle/>
          <a:p>
            <a:pPr>
              <a:buNone/>
            </a:pPr>
            <a:endParaRPr lang="ru-RU" sz="3200" dirty="0">
              <a:solidFill>
                <a:schemeClr val="accent4"/>
              </a:solidFill>
            </a:endParaRPr>
          </a:p>
          <a:p>
            <a:pPr>
              <a:buNone/>
            </a:pPr>
            <a:endParaRPr lang="ru-RU" sz="3200" dirty="0"/>
          </a:p>
          <a:p>
            <a:pPr>
              <a:buNone/>
            </a:pPr>
            <a:r>
              <a:rPr lang="ru-RU" sz="4400" dirty="0"/>
              <a:t>Яркая звезда.</a:t>
            </a:r>
          </a:p>
          <a:p>
            <a:pPr>
              <a:buNone/>
            </a:pPr>
            <a:endParaRPr lang="ru-RU" sz="3200" dirty="0"/>
          </a:p>
          <a:p>
            <a:pPr>
              <a:buNone/>
            </a:pPr>
            <a:r>
              <a:rPr lang="en-US" sz="4400" dirty="0"/>
              <a:t>t</a:t>
            </a:r>
            <a:r>
              <a:rPr lang="ru-RU" sz="4400" dirty="0"/>
              <a:t> на поверхности</a:t>
            </a:r>
          </a:p>
          <a:p>
            <a:pPr>
              <a:buNone/>
            </a:pPr>
            <a:r>
              <a:rPr lang="ru-RU" sz="4400" dirty="0"/>
              <a:t>10000 °</a:t>
            </a:r>
          </a:p>
          <a:p>
            <a:pPr>
              <a:buNone/>
            </a:pPr>
            <a:endParaRPr lang="ru-RU" dirty="0"/>
          </a:p>
        </p:txBody>
      </p:sp>
      <p:pic>
        <p:nvPicPr>
          <p:cNvPr id="4" name="Picture 10" descr="http://space-of-news.ru/images/2012/3_march/13.03.2012/sverkhnovaya_zvezda.jpg"/>
          <p:cNvPicPr>
            <a:picLocks noChangeAspect="1" noChangeArrowheads="1"/>
          </p:cNvPicPr>
          <p:nvPr/>
        </p:nvPicPr>
        <p:blipFill>
          <a:blip r:embed="rId2" cstate="print"/>
          <a:srcRect l="8000" t="3556" r="8572" b="12889"/>
          <a:stretch>
            <a:fillRect/>
          </a:stretch>
        </p:blipFill>
        <p:spPr bwMode="auto">
          <a:xfrm rot="16200000">
            <a:off x="4267200" y="1981200"/>
            <a:ext cx="5410200" cy="4343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1000"/>
                                        <p:tgtEl>
                                          <p:spTgt spid="3">
                                            <p:txEl>
                                              <p:pRg st="4" end="4"/>
                                            </p:txEl>
                                          </p:spTgt>
                                        </p:tgtEl>
                                      </p:cBhvr>
                                    </p:animEffect>
                                    <p:anim calcmode="lin" valueType="num">
                                      <p:cBhvr>
                                        <p:cTn id="1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5"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ppt_x</p:attrName>
                                        </p:attrNameLst>
                                      </p:cBhvr>
                                      <p:tavLst>
                                        <p:tav tm="0">
                                          <p:val>
                                            <p:strVal val="#ppt_x-.2"/>
                                          </p:val>
                                        </p:tav>
                                        <p:tav tm="100000">
                                          <p:val>
                                            <p:strVal val="#ppt_x"/>
                                          </p:val>
                                        </p:tav>
                                      </p:tavLst>
                                    </p:anim>
                                    <p:anim calcmode="lin" valueType="num">
                                      <p:cBhvr>
                                        <p:cTn id="2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6" descr="http://s41.radikal.ru/i093/1106/d1/6f42c252f145.gif"/>
          <p:cNvPicPr>
            <a:picLocks noChangeAspect="1" noChangeArrowheads="1" noCrop="1"/>
          </p:cNvPicPr>
          <p:nvPr/>
        </p:nvPicPr>
        <p:blipFill>
          <a:blip r:embed="rId2" cstate="print"/>
          <a:srcRect/>
          <a:stretch>
            <a:fillRect/>
          </a:stretch>
        </p:blipFill>
        <p:spPr bwMode="auto">
          <a:xfrm>
            <a:off x="5410200" y="381000"/>
            <a:ext cx="1905000" cy="1828800"/>
          </a:xfrm>
          <a:prstGeom prst="rect">
            <a:avLst/>
          </a:prstGeom>
          <a:noFill/>
        </p:spPr>
      </p:pic>
      <p:pic>
        <p:nvPicPr>
          <p:cNvPr id="30722" name="Picture 2" descr="http://fiziks.org.ua/wp-content/uploads/2008/03/8a1048541cad.jpg"/>
          <p:cNvPicPr>
            <a:picLocks noChangeAspect="1" noChangeArrowheads="1"/>
          </p:cNvPicPr>
          <p:nvPr/>
        </p:nvPicPr>
        <p:blipFill>
          <a:blip r:embed="rId3" cstate="print"/>
          <a:srcRect/>
          <a:stretch>
            <a:fillRect/>
          </a:stretch>
        </p:blipFill>
        <p:spPr bwMode="auto">
          <a:xfrm>
            <a:off x="21771" y="1600200"/>
            <a:ext cx="9144000" cy="5246914"/>
          </a:xfrm>
          <a:prstGeom prst="rect">
            <a:avLst/>
          </a:prstGeom>
          <a:noFill/>
        </p:spPr>
      </p:pic>
      <p:pic>
        <p:nvPicPr>
          <p:cNvPr id="5" name="Picture 6" descr="http://s41.radikal.ru/i093/1106/d1/6f42c252f145.gif"/>
          <p:cNvPicPr>
            <a:picLocks noChangeAspect="1" noChangeArrowheads="1" noCrop="1"/>
          </p:cNvPicPr>
          <p:nvPr/>
        </p:nvPicPr>
        <p:blipFill>
          <a:blip r:embed="rId2" cstate="print"/>
          <a:srcRect/>
          <a:stretch>
            <a:fillRect/>
          </a:stretch>
        </p:blipFill>
        <p:spPr bwMode="auto">
          <a:xfrm>
            <a:off x="0" y="0"/>
            <a:ext cx="1905000" cy="1828800"/>
          </a:xfrm>
          <a:prstGeom prst="rect">
            <a:avLst/>
          </a:prstGeom>
          <a:noFill/>
        </p:spPr>
      </p:pic>
      <p:pic>
        <p:nvPicPr>
          <p:cNvPr id="6" name="Picture 6" descr="http://s41.radikal.ru/i093/1106/d1/6f42c252f145.gif"/>
          <p:cNvPicPr>
            <a:picLocks noChangeAspect="1" noChangeArrowheads="1" noCrop="1"/>
          </p:cNvPicPr>
          <p:nvPr/>
        </p:nvPicPr>
        <p:blipFill>
          <a:blip r:embed="rId2" cstate="print"/>
          <a:srcRect/>
          <a:stretch>
            <a:fillRect/>
          </a:stretch>
        </p:blipFill>
        <p:spPr bwMode="auto">
          <a:xfrm>
            <a:off x="2743200" y="0"/>
            <a:ext cx="1905000" cy="1371600"/>
          </a:xfrm>
          <a:prstGeom prst="rect">
            <a:avLst/>
          </a:prstGeom>
          <a:noFill/>
        </p:spPr>
      </p:pic>
      <p:pic>
        <p:nvPicPr>
          <p:cNvPr id="7" name="Picture 6" descr="http://s41.radikal.ru/i093/1106/d1/6f42c252f145.gif"/>
          <p:cNvPicPr>
            <a:picLocks noChangeAspect="1" noChangeArrowheads="1" noCrop="1"/>
          </p:cNvPicPr>
          <p:nvPr/>
        </p:nvPicPr>
        <p:blipFill>
          <a:blip r:embed="rId2" cstate="print"/>
          <a:srcRect/>
          <a:stretch>
            <a:fillRect/>
          </a:stretch>
        </p:blipFill>
        <p:spPr bwMode="auto">
          <a:xfrm>
            <a:off x="7543800" y="0"/>
            <a:ext cx="1600200" cy="1536192"/>
          </a:xfrm>
          <a:prstGeom prst="rect">
            <a:avLst/>
          </a:prstGeom>
          <a:noFill/>
        </p:spPr>
      </p:pic>
      <p:sp>
        <p:nvSpPr>
          <p:cNvPr id="2" name="Прямоугольник 1">
            <a:extLst>
              <a:ext uri="{FF2B5EF4-FFF2-40B4-BE49-F238E27FC236}">
                <a16:creationId xmlns:a16="http://schemas.microsoft.com/office/drawing/2014/main" id="{0CB6BCCC-C300-4CB7-809A-7140BFF6BC84}"/>
              </a:ext>
            </a:extLst>
          </p:cNvPr>
          <p:cNvSpPr/>
          <p:nvPr/>
        </p:nvSpPr>
        <p:spPr>
          <a:xfrm>
            <a:off x="762000" y="306431"/>
            <a:ext cx="7258334" cy="923330"/>
          </a:xfrm>
          <a:prstGeom prst="rect">
            <a:avLst/>
          </a:prstGeom>
          <a:noFill/>
        </p:spPr>
        <p:txBody>
          <a:bodyPr wrap="none" lIns="91440" tIns="45720" rIns="91440" bIns="45720">
            <a:spAutoFit/>
          </a:bodyPr>
          <a:lstStyle/>
          <a:p>
            <a:pPr algn="ctr"/>
            <a:r>
              <a:rPr lang="ru-RU" sz="5400" b="0" cap="none" spc="0" dirty="0">
                <a:ln w="0"/>
                <a:solidFill>
                  <a:schemeClr val="tx1"/>
                </a:solidFill>
                <a:effectLst>
                  <a:outerShdw blurRad="38100" dist="19050" dir="2700000" algn="tl" rotWithShape="0">
                    <a:schemeClr val="dk1">
                      <a:alpha val="40000"/>
                    </a:schemeClr>
                  </a:outerShdw>
                </a:effectLst>
              </a:rPr>
              <a:t>А что образуют звёзды?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6706731-17A9-4B62-A7A2-84A50985DB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0448" y="914400"/>
            <a:ext cx="2157125" cy="2819400"/>
          </a:xfrm>
          <a:prstGeom prst="rect">
            <a:avLst/>
          </a:prstGeom>
          <a:ln>
            <a:noFill/>
          </a:ln>
          <a:effectLst>
            <a:softEdge rad="112500"/>
          </a:effectLst>
        </p:spPr>
      </p:pic>
      <p:sp>
        <p:nvSpPr>
          <p:cNvPr id="4" name="Прямоугольник 3">
            <a:extLst>
              <a:ext uri="{FF2B5EF4-FFF2-40B4-BE49-F238E27FC236}">
                <a16:creationId xmlns:a16="http://schemas.microsoft.com/office/drawing/2014/main" id="{1E7AF596-809F-40D5-8BEE-8DB665B3C557}"/>
              </a:ext>
            </a:extLst>
          </p:cNvPr>
          <p:cNvSpPr/>
          <p:nvPr/>
        </p:nvSpPr>
        <p:spPr>
          <a:xfrm>
            <a:off x="1" y="152400"/>
            <a:ext cx="8273354" cy="1754326"/>
          </a:xfrm>
          <a:prstGeom prst="rect">
            <a:avLst/>
          </a:prstGeom>
          <a:noFill/>
        </p:spPr>
        <p:txBody>
          <a:bodyPr wrap="none" lIns="91440" tIns="45720" rIns="91440" bIns="45720">
            <a:spAutoFit/>
          </a:bodyPr>
          <a:lstStyle/>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Сколько всего созвездий?</a:t>
            </a:r>
          </a:p>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 18</a:t>
            </a:r>
          </a:p>
        </p:txBody>
      </p:sp>
      <p:pic>
        <p:nvPicPr>
          <p:cNvPr id="5" name="Рисунок 4">
            <a:extLst>
              <a:ext uri="{FF2B5EF4-FFF2-40B4-BE49-F238E27FC236}">
                <a16:creationId xmlns:a16="http://schemas.microsoft.com/office/drawing/2014/main" id="{9EB28446-FB26-49E5-A5AF-0AF2FF28E7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3981157"/>
            <a:ext cx="1828800" cy="2401824"/>
          </a:xfrm>
          <a:prstGeom prst="rect">
            <a:avLst/>
          </a:prstGeom>
        </p:spPr>
      </p:pic>
      <p:sp>
        <p:nvSpPr>
          <p:cNvPr id="6" name="Прямоугольник 5">
            <a:extLst>
              <a:ext uri="{FF2B5EF4-FFF2-40B4-BE49-F238E27FC236}">
                <a16:creationId xmlns:a16="http://schemas.microsoft.com/office/drawing/2014/main" id="{E43BF60E-132C-4DBC-BADC-A6DC04745FE9}"/>
              </a:ext>
            </a:extLst>
          </p:cNvPr>
          <p:cNvSpPr/>
          <p:nvPr/>
        </p:nvSpPr>
        <p:spPr>
          <a:xfrm>
            <a:off x="1981201" y="3962400"/>
            <a:ext cx="6996372" cy="1754326"/>
          </a:xfrm>
          <a:prstGeom prst="rect">
            <a:avLst/>
          </a:prstGeom>
          <a:noFill/>
        </p:spPr>
        <p:txBody>
          <a:bodyPr wrap="square" lIns="91440" tIns="45720" rIns="91440" bIns="45720">
            <a:spAutoFit/>
          </a:bodyPr>
          <a:lstStyle/>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Отметь верное количество с. 11 № 2 </a:t>
            </a:r>
          </a:p>
        </p:txBody>
      </p:sp>
    </p:spTree>
    <p:extLst>
      <p:ext uri="{BB962C8B-B14F-4D97-AF65-F5344CB8AC3E}">
        <p14:creationId xmlns:p14="http://schemas.microsoft.com/office/powerpoint/2010/main" val="37429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Как найти Полярную звезду Как найти Малую Медведицу Схема Большого Ковша (Инфографика)">
            <a:hlinkClick r:id="" action="ppaction://media"/>
            <a:extLst>
              <a:ext uri="{FF2B5EF4-FFF2-40B4-BE49-F238E27FC236}">
                <a16:creationId xmlns:a16="http://schemas.microsoft.com/office/drawing/2014/main" id="{971802DF-6F53-46C3-8699-E932A080BB0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7067" y="133350"/>
            <a:ext cx="8754533" cy="6191250"/>
          </a:xfrm>
          <a:prstGeom prst="rect">
            <a:avLst/>
          </a:prstGeom>
        </p:spPr>
      </p:pic>
    </p:spTree>
    <p:extLst>
      <p:ext uri="{BB962C8B-B14F-4D97-AF65-F5344CB8AC3E}">
        <p14:creationId xmlns:p14="http://schemas.microsoft.com/office/powerpoint/2010/main" val="9127356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a16="http://schemas.microsoft.com/office/drawing/2014/main" id="{1E7AF596-809F-40D5-8BEE-8DB665B3C557}"/>
              </a:ext>
            </a:extLst>
          </p:cNvPr>
          <p:cNvSpPr/>
          <p:nvPr/>
        </p:nvSpPr>
        <p:spPr>
          <a:xfrm>
            <a:off x="533400" y="1408837"/>
            <a:ext cx="4480586" cy="1754326"/>
          </a:xfrm>
          <a:prstGeom prst="rect">
            <a:avLst/>
          </a:prstGeom>
          <a:noFill/>
        </p:spPr>
        <p:txBody>
          <a:bodyPr wrap="none" lIns="91440" tIns="45720" rIns="91440" bIns="45720">
            <a:spAutoFit/>
          </a:bodyPr>
          <a:lstStyle/>
          <a:p>
            <a:pPr algn="ctr"/>
            <a:r>
              <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Работа в паре</a:t>
            </a:r>
          </a:p>
          <a:p>
            <a:pPr algn="ctr"/>
            <a:r>
              <a:rPr lang="ru-RU"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с.12 № 3</a:t>
            </a:r>
            <a:endParaRPr lang="ru-RU"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pic>
        <p:nvPicPr>
          <p:cNvPr id="5" name="Рисунок 4">
            <a:extLst>
              <a:ext uri="{FF2B5EF4-FFF2-40B4-BE49-F238E27FC236}">
                <a16:creationId xmlns:a16="http://schemas.microsoft.com/office/drawing/2014/main" id="{6D067128-0FB0-420D-8328-849DF305C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0200" y="1752600"/>
            <a:ext cx="3191117" cy="4191000"/>
          </a:xfrm>
          <a:prstGeom prst="rect">
            <a:avLst/>
          </a:prstGeom>
          <a:ln>
            <a:noFill/>
          </a:ln>
          <a:effectLst>
            <a:softEdge rad="112500"/>
          </a:effectLst>
        </p:spPr>
      </p:pic>
    </p:spTree>
    <p:extLst>
      <p:ext uri="{BB962C8B-B14F-4D97-AF65-F5344CB8AC3E}">
        <p14:creationId xmlns:p14="http://schemas.microsoft.com/office/powerpoint/2010/main" val="252322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752600"/>
          </a:xfrm>
        </p:spPr>
        <p:txBody>
          <a:bodyPr/>
          <a:lstStyle/>
          <a:p>
            <a:pPr algn="ctr"/>
            <a:r>
              <a:rPr lang="ru-RU" sz="4800" dirty="0">
                <a:solidFill>
                  <a:srgbClr val="FFFF00"/>
                </a:solidFill>
                <a:latin typeface="Times New Roman" pitchFamily="18" charset="0"/>
                <a:cs typeface="Times New Roman" pitchFamily="18" charset="0"/>
              </a:rPr>
              <a:t>Созвездие Большой и Малой Медведицы. </a:t>
            </a:r>
          </a:p>
        </p:txBody>
      </p:sp>
      <p:pic>
        <p:nvPicPr>
          <p:cNvPr id="35842" name="Picture 2" descr="http://shishkinles.ru/content/images/soviform/storony_sveta/storony5.jpg"/>
          <p:cNvPicPr>
            <a:picLocks noChangeAspect="1" noChangeArrowheads="1"/>
          </p:cNvPicPr>
          <p:nvPr/>
        </p:nvPicPr>
        <p:blipFill>
          <a:blip r:embed="rId2" cstate="print">
            <a:lum bright="-30000"/>
          </a:blip>
          <a:srcRect/>
          <a:stretch>
            <a:fillRect/>
          </a:stretch>
        </p:blipFill>
        <p:spPr bwMode="auto">
          <a:xfrm>
            <a:off x="3790311" y="2666999"/>
            <a:ext cx="5353689" cy="4191001"/>
          </a:xfrm>
          <a:prstGeom prst="rect">
            <a:avLst/>
          </a:prstGeom>
          <a:ln>
            <a:noFill/>
          </a:ln>
          <a:effectLst>
            <a:outerShdw blurRad="292100" dist="139700" dir="2700000" algn="tl" rotWithShape="0">
              <a:srgbClr val="333333">
                <a:alpha val="65000"/>
              </a:srgbClr>
            </a:outerShdw>
          </a:effectLst>
        </p:spPr>
      </p:pic>
      <p:pic>
        <p:nvPicPr>
          <p:cNvPr id="35844" name="Picture 4" descr="http://kk.convdocs.org/pars_docs/refs/93/92533/92533_html_ae27d93.png"/>
          <p:cNvPicPr>
            <a:picLocks noChangeAspect="1" noChangeArrowheads="1"/>
          </p:cNvPicPr>
          <p:nvPr/>
        </p:nvPicPr>
        <p:blipFill>
          <a:blip r:embed="rId3" cstate="print"/>
          <a:srcRect t="36986" r="25170"/>
          <a:stretch>
            <a:fillRect/>
          </a:stretch>
        </p:blipFill>
        <p:spPr bwMode="auto">
          <a:xfrm>
            <a:off x="0" y="1524000"/>
            <a:ext cx="4191000" cy="35052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ppt_x</p:attrName>
                                        </p:attrNameLst>
                                      </p:cBhvr>
                                      <p:tavLst>
                                        <p:tav tm="0">
                                          <p:val>
                                            <p:strVal val="#ppt_x-.2"/>
                                          </p:val>
                                        </p:tav>
                                        <p:tav tm="100000">
                                          <p:val>
                                            <p:strVal val="#ppt_x"/>
                                          </p:val>
                                        </p:tav>
                                      </p:tavLst>
                                    </p:anim>
                                    <p:anim calcmode="lin" valueType="num">
                                      <p:cBhvr>
                                        <p:cTn id="8" dur="1000" fill="hold"/>
                                        <p:tgtEl>
                                          <p:spTgt spid="35842"/>
                                        </p:tgtEl>
                                        <p:attrNameLst>
                                          <p:attrName>ppt_y</p:attrName>
                                        </p:attrNameLst>
                                      </p:cBhvr>
                                      <p:tavLst>
                                        <p:tav tm="0">
                                          <p:val>
                                            <p:strVal val="#ppt_y"/>
                                          </p:val>
                                        </p:tav>
                                        <p:tav tm="100000">
                                          <p:val>
                                            <p:strVal val="#ppt_y"/>
                                          </p:val>
                                        </p:tav>
                                      </p:tavLst>
                                    </p:anim>
                                    <p:animEffect transition="in" filter="wipe(right)" prLst="gradientSize: 0.1">
                                      <p:cBhvr>
                                        <p:cTn id="9" dur="1000"/>
                                        <p:tgtEl>
                                          <p:spTgt spid="35842"/>
                                        </p:tgtEl>
                                      </p:cBhvr>
                                    </p:animEffect>
                                  </p:childTnLst>
                                </p:cTn>
                              </p:par>
                            </p:childTnLst>
                          </p:cTn>
                        </p:par>
                      </p:childTnLst>
                    </p:cTn>
                  </p:par>
                  <p:par>
                    <p:cTn id="10" fill="hold">
                      <p:stCondLst>
                        <p:cond delay="indefinite"/>
                      </p:stCondLst>
                      <p:childTnLst>
                        <p:par>
                          <p:cTn id="11" fill="hold">
                            <p:stCondLst>
                              <p:cond delay="0"/>
                            </p:stCondLst>
                            <p:childTnLst>
                              <p:par>
                                <p:cTn id="12" presetID="37" presetClass="entr" presetSubtype="0" fill="hold" nodeType="clickEffect">
                                  <p:stCondLst>
                                    <p:cond delay="0"/>
                                  </p:stCondLst>
                                  <p:childTnLst>
                                    <p:set>
                                      <p:cBhvr>
                                        <p:cTn id="13" dur="1" fill="hold">
                                          <p:stCondLst>
                                            <p:cond delay="0"/>
                                          </p:stCondLst>
                                        </p:cTn>
                                        <p:tgtEl>
                                          <p:spTgt spid="35844"/>
                                        </p:tgtEl>
                                        <p:attrNameLst>
                                          <p:attrName>style.visibility</p:attrName>
                                        </p:attrNameLst>
                                      </p:cBhvr>
                                      <p:to>
                                        <p:strVal val="visible"/>
                                      </p:to>
                                    </p:set>
                                    <p:animEffect transition="in" filter="fade">
                                      <p:cBhvr>
                                        <p:cTn id="14" dur="1000"/>
                                        <p:tgtEl>
                                          <p:spTgt spid="35844"/>
                                        </p:tgtEl>
                                      </p:cBhvr>
                                    </p:animEffect>
                                    <p:anim calcmode="lin" valueType="num">
                                      <p:cBhvr>
                                        <p:cTn id="15" dur="1000" fill="hold"/>
                                        <p:tgtEl>
                                          <p:spTgt spid="35844"/>
                                        </p:tgtEl>
                                        <p:attrNameLst>
                                          <p:attrName>ppt_x</p:attrName>
                                        </p:attrNameLst>
                                      </p:cBhvr>
                                      <p:tavLst>
                                        <p:tav tm="0">
                                          <p:val>
                                            <p:strVal val="#ppt_x"/>
                                          </p:val>
                                        </p:tav>
                                        <p:tav tm="100000">
                                          <p:val>
                                            <p:strVal val="#ppt_x"/>
                                          </p:val>
                                        </p:tav>
                                      </p:tavLst>
                                    </p:anim>
                                    <p:anim calcmode="lin" valueType="num">
                                      <p:cBhvr>
                                        <p:cTn id="16" dur="900" decel="100000" fill="hold"/>
                                        <p:tgtEl>
                                          <p:spTgt spid="35844"/>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584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828800"/>
          </a:xfrm>
        </p:spPr>
        <p:txBody>
          <a:bodyPr/>
          <a:lstStyle/>
          <a:p>
            <a:pPr algn="ctr"/>
            <a:r>
              <a:rPr lang="ru-RU" sz="5400" dirty="0">
                <a:solidFill>
                  <a:srgbClr val="FFFF00"/>
                </a:solidFill>
                <a:latin typeface="Times New Roman" pitchFamily="18" charset="0"/>
                <a:cs typeface="Times New Roman" pitchFamily="18" charset="0"/>
              </a:rPr>
              <a:t>Созвездие Большой Пёс </a:t>
            </a:r>
          </a:p>
        </p:txBody>
      </p:sp>
      <p:pic>
        <p:nvPicPr>
          <p:cNvPr id="37890" name="Picture 2" descr="http://img1.liveinternet.ru/images/attach/c/4/81/23/81023245_3861316_36_14.jpg"/>
          <p:cNvPicPr>
            <a:picLocks noChangeAspect="1" noChangeArrowheads="1"/>
          </p:cNvPicPr>
          <p:nvPr/>
        </p:nvPicPr>
        <p:blipFill>
          <a:blip r:embed="rId2" cstate="print">
            <a:lum contrast="30000"/>
          </a:blip>
          <a:srcRect l="25507" t="30400" r="23478" b="26400"/>
          <a:stretch>
            <a:fillRect/>
          </a:stretch>
        </p:blipFill>
        <p:spPr bwMode="auto">
          <a:xfrm>
            <a:off x="5356578" y="990600"/>
            <a:ext cx="3787422" cy="4648200"/>
          </a:xfrm>
          <a:prstGeom prst="rect">
            <a:avLst/>
          </a:prstGeom>
          <a:noFill/>
        </p:spPr>
      </p:pic>
      <p:pic>
        <p:nvPicPr>
          <p:cNvPr id="37892" name="Picture 4" descr="http://danalibmv.narod.ru/raznoe/asr_004.gif"/>
          <p:cNvPicPr>
            <a:picLocks noChangeAspect="1" noChangeArrowheads="1" noCrop="1"/>
          </p:cNvPicPr>
          <p:nvPr/>
        </p:nvPicPr>
        <p:blipFill>
          <a:blip r:embed="rId3" cstate="print">
            <a:lum bright="-20000" contrast="-20000"/>
          </a:blip>
          <a:srcRect/>
          <a:stretch>
            <a:fillRect/>
          </a:stretch>
        </p:blipFill>
        <p:spPr bwMode="auto">
          <a:xfrm>
            <a:off x="0" y="1607343"/>
            <a:ext cx="4419600" cy="5250657"/>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1000"/>
                                        <p:tgtEl>
                                          <p:spTgt spid="37890"/>
                                        </p:tgtEl>
                                      </p:cBhvr>
                                    </p:animEffect>
                                    <p:anim calcmode="lin" valueType="num">
                                      <p:cBhvr>
                                        <p:cTn id="8" dur="1000" fill="hold"/>
                                        <p:tgtEl>
                                          <p:spTgt spid="37890"/>
                                        </p:tgtEl>
                                        <p:attrNameLst>
                                          <p:attrName>ppt_x</p:attrName>
                                        </p:attrNameLst>
                                      </p:cBhvr>
                                      <p:tavLst>
                                        <p:tav tm="0">
                                          <p:val>
                                            <p:strVal val="#ppt_x"/>
                                          </p:val>
                                        </p:tav>
                                        <p:tav tm="100000">
                                          <p:val>
                                            <p:strVal val="#ppt_x"/>
                                          </p:val>
                                        </p:tav>
                                      </p:tavLst>
                                    </p:anim>
                                    <p:anim calcmode="lin" valueType="num">
                                      <p:cBhvr>
                                        <p:cTn id="9" dur="900" decel="100000" fill="hold"/>
                                        <p:tgtEl>
                                          <p:spTgt spid="37890"/>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7890"/>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nodeType="clickEffect">
                                  <p:stCondLst>
                                    <p:cond delay="0"/>
                                  </p:stCondLst>
                                  <p:childTnLst>
                                    <p:set>
                                      <p:cBhvr>
                                        <p:cTn id="14" dur="1" fill="hold">
                                          <p:stCondLst>
                                            <p:cond delay="0"/>
                                          </p:stCondLst>
                                        </p:cTn>
                                        <p:tgtEl>
                                          <p:spTgt spid="37892"/>
                                        </p:tgtEl>
                                        <p:attrNameLst>
                                          <p:attrName>style.visibility</p:attrName>
                                        </p:attrNameLst>
                                      </p:cBhvr>
                                      <p:to>
                                        <p:strVal val="visible"/>
                                      </p:to>
                                    </p:set>
                                    <p:animEffect transition="in" filter="fade">
                                      <p:cBhvr>
                                        <p:cTn id="15" dur="1000"/>
                                        <p:tgtEl>
                                          <p:spTgt spid="37892"/>
                                        </p:tgtEl>
                                      </p:cBhvr>
                                    </p:animEffect>
                                    <p:anim calcmode="lin" valueType="num">
                                      <p:cBhvr>
                                        <p:cTn id="16" dur="1000" fill="hold"/>
                                        <p:tgtEl>
                                          <p:spTgt spid="37892"/>
                                        </p:tgtEl>
                                        <p:attrNameLst>
                                          <p:attrName>ppt_x</p:attrName>
                                        </p:attrNameLst>
                                      </p:cBhvr>
                                      <p:tavLst>
                                        <p:tav tm="0">
                                          <p:val>
                                            <p:strVal val="#ppt_x"/>
                                          </p:val>
                                        </p:tav>
                                        <p:tav tm="100000">
                                          <p:val>
                                            <p:strVal val="#ppt_x"/>
                                          </p:val>
                                        </p:tav>
                                      </p:tavLst>
                                    </p:anim>
                                    <p:anim calcmode="lin" valueType="num">
                                      <p:cBhvr>
                                        <p:cTn id="17" dur="900" decel="100000" fill="hold"/>
                                        <p:tgtEl>
                                          <p:spTgt spid="37892"/>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789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2400"/>
            <a:ext cx="9144000" cy="1524000"/>
          </a:xfrm>
        </p:spPr>
        <p:txBody>
          <a:bodyPr/>
          <a:lstStyle/>
          <a:p>
            <a:pPr algn="ctr"/>
            <a:r>
              <a:rPr lang="ru-RU" sz="6000" dirty="0">
                <a:solidFill>
                  <a:srgbClr val="FFFF00"/>
                </a:solidFill>
                <a:latin typeface="Times New Roman" pitchFamily="18" charset="0"/>
                <a:cs typeface="Times New Roman" pitchFamily="18" charset="0"/>
              </a:rPr>
              <a:t>Созвездие Телец</a:t>
            </a:r>
          </a:p>
        </p:txBody>
      </p:sp>
      <p:pic>
        <p:nvPicPr>
          <p:cNvPr id="5" name="Объект 4">
            <a:extLst>
              <a:ext uri="{FF2B5EF4-FFF2-40B4-BE49-F238E27FC236}">
                <a16:creationId xmlns:a16="http://schemas.microsoft.com/office/drawing/2014/main" id="{588C84A7-33EF-4B38-8C01-B308482524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3589" y="1698674"/>
            <a:ext cx="4700411" cy="5006926"/>
          </a:xfrm>
        </p:spPr>
      </p:pic>
      <p:pic>
        <p:nvPicPr>
          <p:cNvPr id="38918" name="Picture 6" descr="http://stranamasterov.ru/img/icraft2011/01/04/sam_0633.jpg"/>
          <p:cNvPicPr>
            <a:picLocks noChangeAspect="1" noChangeArrowheads="1"/>
          </p:cNvPicPr>
          <p:nvPr/>
        </p:nvPicPr>
        <p:blipFill>
          <a:blip r:embed="rId3" cstate="print">
            <a:lum contrast="20000"/>
          </a:blip>
          <a:srcRect/>
          <a:stretch>
            <a:fillRect/>
          </a:stretch>
        </p:blipFill>
        <p:spPr bwMode="auto">
          <a:xfrm>
            <a:off x="0" y="1524000"/>
            <a:ext cx="4443589" cy="3581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1000"/>
                                        <p:tgtEl>
                                          <p:spTgt spid="38918"/>
                                        </p:tgtEl>
                                      </p:cBhvr>
                                    </p:animEffect>
                                    <p:anim calcmode="lin" valueType="num">
                                      <p:cBhvr>
                                        <p:cTn id="8" dur="1000" fill="hold"/>
                                        <p:tgtEl>
                                          <p:spTgt spid="38918"/>
                                        </p:tgtEl>
                                        <p:attrNameLst>
                                          <p:attrName>ppt_x</p:attrName>
                                        </p:attrNameLst>
                                      </p:cBhvr>
                                      <p:tavLst>
                                        <p:tav tm="0">
                                          <p:val>
                                            <p:strVal val="#ppt_x"/>
                                          </p:val>
                                        </p:tav>
                                        <p:tav tm="100000">
                                          <p:val>
                                            <p:strVal val="#ppt_x"/>
                                          </p:val>
                                        </p:tav>
                                      </p:tavLst>
                                    </p:anim>
                                    <p:anim calcmode="lin" valueType="num">
                                      <p:cBhvr>
                                        <p:cTn id="9" dur="900" decel="100000" fill="hold"/>
                                        <p:tgtEl>
                                          <p:spTgt spid="3891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9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600200"/>
          </a:xfrm>
        </p:spPr>
        <p:txBody>
          <a:bodyPr/>
          <a:lstStyle/>
          <a:p>
            <a:pPr algn="ctr"/>
            <a:r>
              <a:rPr lang="ru-RU" sz="6000" dirty="0">
                <a:solidFill>
                  <a:srgbClr val="FFFF00"/>
                </a:solidFill>
                <a:latin typeface="Times New Roman" pitchFamily="18" charset="0"/>
                <a:cs typeface="Times New Roman" pitchFamily="18" charset="0"/>
              </a:rPr>
              <a:t>Зодиакальные созвездия </a:t>
            </a:r>
          </a:p>
        </p:txBody>
      </p:sp>
      <p:sp>
        <p:nvSpPr>
          <p:cNvPr id="3" name="Содержимое 2"/>
          <p:cNvSpPr>
            <a:spLocks noGrp="1"/>
          </p:cNvSpPr>
          <p:nvPr>
            <p:ph idx="1"/>
          </p:nvPr>
        </p:nvSpPr>
        <p:spPr/>
        <p:txBody>
          <a:bodyPr/>
          <a:lstStyle/>
          <a:p>
            <a:endParaRPr lang="ru-RU" dirty="0"/>
          </a:p>
        </p:txBody>
      </p:sp>
      <p:pic>
        <p:nvPicPr>
          <p:cNvPr id="40962" name="Picture 2" descr="http://allforchildren.ru/why/illustr/whatis80.jpg"/>
          <p:cNvPicPr>
            <a:picLocks noChangeAspect="1" noChangeArrowheads="1"/>
          </p:cNvPicPr>
          <p:nvPr/>
        </p:nvPicPr>
        <p:blipFill>
          <a:blip r:embed="rId2" cstate="print"/>
          <a:srcRect/>
          <a:stretch>
            <a:fillRect/>
          </a:stretch>
        </p:blipFill>
        <p:spPr bwMode="auto">
          <a:xfrm>
            <a:off x="0" y="1600200"/>
            <a:ext cx="9144000" cy="525780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кругленный прямоугольник 5">
            <a:extLst>
              <a:ext uri="{FF2B5EF4-FFF2-40B4-BE49-F238E27FC236}">
                <a16:creationId xmlns:a16="http://schemas.microsoft.com/office/drawing/2014/main" id="{CA2AD514-AB77-4F6E-BFFC-9C27910FD759}"/>
              </a:ext>
            </a:extLst>
          </p:cNvPr>
          <p:cNvSpPr/>
          <p:nvPr/>
        </p:nvSpPr>
        <p:spPr>
          <a:xfrm>
            <a:off x="1447800" y="457200"/>
            <a:ext cx="6120680" cy="764704"/>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ru-RU" sz="4400" dirty="0">
                <a:solidFill>
                  <a:schemeClr val="bg1"/>
                </a:solidFill>
                <a:latin typeface="Comic Sans MS" pitchFamily="66" charset="0"/>
                <a:ea typeface="+mj-ea"/>
                <a:cs typeface="+mj-cs"/>
              </a:rPr>
              <a:t>Подведём итоги:</a:t>
            </a:r>
            <a:endParaRPr lang="ru-RU" dirty="0">
              <a:solidFill>
                <a:schemeClr val="bg1"/>
              </a:solidFill>
            </a:endParaRPr>
          </a:p>
        </p:txBody>
      </p:sp>
      <p:sp>
        <p:nvSpPr>
          <p:cNvPr id="7" name="Rectangle 5">
            <a:extLst>
              <a:ext uri="{FF2B5EF4-FFF2-40B4-BE49-F238E27FC236}">
                <a16:creationId xmlns:a16="http://schemas.microsoft.com/office/drawing/2014/main" id="{0FD9CA90-85BF-4970-9C8D-FC543FA356CA}"/>
              </a:ext>
            </a:extLst>
          </p:cNvPr>
          <p:cNvSpPr>
            <a:spLocks noChangeArrowheads="1"/>
          </p:cNvSpPr>
          <p:nvPr/>
        </p:nvSpPr>
        <p:spPr bwMode="auto">
          <a:xfrm>
            <a:off x="1555812" y="1752600"/>
            <a:ext cx="5904656" cy="3384376"/>
          </a:xfrm>
          <a:prstGeom prst="roundRect">
            <a:avLst/>
          </a:prstGeom>
          <a:solidFill>
            <a:schemeClr val="accent1">
              <a:lumMod val="20000"/>
              <a:lumOff val="80000"/>
            </a:schemeClr>
          </a:solidFill>
          <a:ln w="28575">
            <a:solidFill>
              <a:schemeClr val="tx2">
                <a:lumMod val="60000"/>
                <a:lumOff val="40000"/>
              </a:schemeClr>
            </a:solidFill>
            <a:miter lim="800000"/>
            <a:headEnd/>
            <a:tailEnd/>
          </a:ln>
          <a:effectLst/>
        </p:spPr>
        <p:txBody>
          <a:bodyPr/>
          <a:lstStyle/>
          <a:p>
            <a:pPr marL="609600" indent="-609600">
              <a:spcBef>
                <a:spcPct val="20000"/>
              </a:spcBef>
              <a:buFontTx/>
              <a:buAutoNum type="arabicPeriod"/>
            </a:pPr>
            <a:r>
              <a:rPr lang="ru-RU" sz="2800" dirty="0">
                <a:solidFill>
                  <a:srgbClr val="006600"/>
                </a:solidFill>
              </a:rPr>
              <a:t>Какова была цель урока?</a:t>
            </a:r>
          </a:p>
          <a:p>
            <a:pPr marL="609600" indent="-609600">
              <a:spcBef>
                <a:spcPct val="20000"/>
              </a:spcBef>
              <a:buAutoNum type="arabicPeriod" startAt="2"/>
            </a:pPr>
            <a:r>
              <a:rPr lang="ru-RU" sz="2800" dirty="0">
                <a:solidFill>
                  <a:srgbClr val="FF0066"/>
                </a:solidFill>
              </a:rPr>
              <a:t>Какие знания мы открыли?</a:t>
            </a:r>
          </a:p>
          <a:p>
            <a:pPr marL="609600" indent="-609600">
              <a:spcBef>
                <a:spcPct val="20000"/>
              </a:spcBef>
              <a:buAutoNum type="arabicPeriod" startAt="2"/>
            </a:pPr>
            <a:r>
              <a:rPr lang="ru-RU" sz="2800" dirty="0">
                <a:solidFill>
                  <a:schemeClr val="accent2">
                    <a:lumMod val="75000"/>
                  </a:schemeClr>
                </a:solidFill>
              </a:rPr>
              <a:t>Кого можно поблагодарить за урок?</a:t>
            </a:r>
          </a:p>
          <a:p>
            <a:pPr>
              <a:spcBef>
                <a:spcPct val="20000"/>
              </a:spcBef>
            </a:pPr>
            <a:endParaRPr lang="ru-RU" sz="2800" dirty="0">
              <a:solidFill>
                <a:srgbClr val="0000CC"/>
              </a:solidFill>
            </a:endParaRPr>
          </a:p>
          <a:p>
            <a:pPr marL="609600" indent="-609600">
              <a:spcBef>
                <a:spcPct val="20000"/>
              </a:spcBef>
            </a:pPr>
            <a:endParaRPr lang="ru-RU" sz="2800" dirty="0">
              <a:solidFill>
                <a:srgbClr val="A50021"/>
              </a:solidFill>
            </a:endParaRPr>
          </a:p>
          <a:p>
            <a:pPr marL="609600" indent="-609600">
              <a:spcBef>
                <a:spcPct val="20000"/>
              </a:spcBef>
            </a:pPr>
            <a:endParaRPr lang="ru-RU" sz="2800" dirty="0">
              <a:solidFill>
                <a:srgbClr val="FF0066"/>
              </a:solidFill>
            </a:endParaRPr>
          </a:p>
          <a:p>
            <a:pPr marL="609600" indent="-609600">
              <a:spcBef>
                <a:spcPct val="20000"/>
              </a:spcBef>
            </a:pPr>
            <a:endParaRPr lang="ru-RU" sz="2800" dirty="0">
              <a:solidFill>
                <a:srgbClr val="FF0066"/>
              </a:solidFill>
            </a:endParaRPr>
          </a:p>
        </p:txBody>
      </p:sp>
      <p:pic>
        <p:nvPicPr>
          <p:cNvPr id="8" name="Рисунок 7" descr="5.png">
            <a:extLst>
              <a:ext uri="{FF2B5EF4-FFF2-40B4-BE49-F238E27FC236}">
                <a16:creationId xmlns:a16="http://schemas.microsoft.com/office/drawing/2014/main" id="{3F764281-9397-428D-A987-C930012579C8}"/>
              </a:ext>
            </a:extLst>
          </p:cNvPr>
          <p:cNvPicPr>
            <a:picLocks noChangeAspect="1"/>
          </p:cNvPicPr>
          <p:nvPr/>
        </p:nvPicPr>
        <p:blipFill>
          <a:blip r:embed="rId2" cstate="screen"/>
          <a:stretch>
            <a:fillRect/>
          </a:stretch>
        </p:blipFill>
        <p:spPr>
          <a:xfrm>
            <a:off x="6588224" y="4365104"/>
            <a:ext cx="2348880" cy="2348880"/>
          </a:xfrm>
          <a:prstGeom prst="rect">
            <a:avLst/>
          </a:prstGeom>
        </p:spPr>
      </p:pic>
      <p:pic>
        <p:nvPicPr>
          <p:cNvPr id="9" name="Содержимое 3" descr="ф.gif">
            <a:extLst>
              <a:ext uri="{FF2B5EF4-FFF2-40B4-BE49-F238E27FC236}">
                <a16:creationId xmlns:a16="http://schemas.microsoft.com/office/drawing/2014/main" id="{5D0DE081-9899-4459-85AC-FBC9213E1456}"/>
              </a:ext>
            </a:extLst>
          </p:cNvPr>
          <p:cNvPicPr>
            <a:picLocks noChangeAspect="1"/>
          </p:cNvPicPr>
          <p:nvPr/>
        </p:nvPicPr>
        <p:blipFill>
          <a:blip r:embed="rId3" cstate="screen"/>
          <a:stretch>
            <a:fillRect/>
          </a:stretch>
        </p:blipFill>
        <p:spPr>
          <a:xfrm>
            <a:off x="50957" y="2895600"/>
            <a:ext cx="1504855" cy="1694656"/>
          </a:xfrm>
          <a:prstGeom prst="rect">
            <a:avLst/>
          </a:prstGeom>
        </p:spPr>
      </p:pic>
    </p:spTree>
    <p:extLst>
      <p:ext uri="{BB962C8B-B14F-4D97-AF65-F5344CB8AC3E}">
        <p14:creationId xmlns:p14="http://schemas.microsoft.com/office/powerpoint/2010/main" val="322957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down)">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везда: 5 точек 3">
            <a:extLst>
              <a:ext uri="{FF2B5EF4-FFF2-40B4-BE49-F238E27FC236}">
                <a16:creationId xmlns:a16="http://schemas.microsoft.com/office/drawing/2014/main" id="{EE97C2D5-EED5-4C30-AEB5-A64EF52FDFA6}"/>
              </a:ext>
            </a:extLst>
          </p:cNvPr>
          <p:cNvSpPr/>
          <p:nvPr/>
        </p:nvSpPr>
        <p:spPr>
          <a:xfrm>
            <a:off x="228600" y="1371600"/>
            <a:ext cx="2057400" cy="1524000"/>
          </a:xfrm>
          <a:prstGeom prst="star5">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Звезда: 5 точек 4">
            <a:extLst>
              <a:ext uri="{FF2B5EF4-FFF2-40B4-BE49-F238E27FC236}">
                <a16:creationId xmlns:a16="http://schemas.microsoft.com/office/drawing/2014/main" id="{1B91FCDF-C321-497E-870E-69240AED7C96}"/>
              </a:ext>
            </a:extLst>
          </p:cNvPr>
          <p:cNvSpPr/>
          <p:nvPr/>
        </p:nvSpPr>
        <p:spPr>
          <a:xfrm>
            <a:off x="262597" y="5047956"/>
            <a:ext cx="2057400" cy="1524000"/>
          </a:xfrm>
          <a:prstGeom prst="star5">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Звезда: 5 точек 5">
            <a:extLst>
              <a:ext uri="{FF2B5EF4-FFF2-40B4-BE49-F238E27FC236}">
                <a16:creationId xmlns:a16="http://schemas.microsoft.com/office/drawing/2014/main" id="{1AE24FD1-EB08-48CB-9C07-5DC2958FE04C}"/>
              </a:ext>
            </a:extLst>
          </p:cNvPr>
          <p:cNvSpPr/>
          <p:nvPr/>
        </p:nvSpPr>
        <p:spPr>
          <a:xfrm>
            <a:off x="228600" y="3209778"/>
            <a:ext cx="2057400" cy="1524000"/>
          </a:xfrm>
          <a:prstGeom prst="star5">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a:extLst>
              <a:ext uri="{FF2B5EF4-FFF2-40B4-BE49-F238E27FC236}">
                <a16:creationId xmlns:a16="http://schemas.microsoft.com/office/drawing/2014/main" id="{E1F52D2F-68FD-4AEC-A6E2-EF588E05A049}"/>
              </a:ext>
            </a:extLst>
          </p:cNvPr>
          <p:cNvSpPr/>
          <p:nvPr/>
        </p:nvSpPr>
        <p:spPr>
          <a:xfrm>
            <a:off x="2133600" y="134091"/>
            <a:ext cx="4431855" cy="923330"/>
          </a:xfrm>
          <a:prstGeom prst="rect">
            <a:avLst/>
          </a:prstGeom>
          <a:noFill/>
        </p:spPr>
        <p:txBody>
          <a:bodyPr wrap="none" lIns="91440" tIns="45720" rIns="91440" bIns="45720">
            <a:spAutoFit/>
          </a:bodyPr>
          <a:lstStyle/>
          <a:p>
            <a:pPr algn="ctr"/>
            <a:r>
              <a:rPr lang="ru-RU"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Оценим себя!</a:t>
            </a:r>
          </a:p>
        </p:txBody>
      </p:sp>
      <p:sp>
        <p:nvSpPr>
          <p:cNvPr id="8" name="Прямоугольник 7">
            <a:extLst>
              <a:ext uri="{FF2B5EF4-FFF2-40B4-BE49-F238E27FC236}">
                <a16:creationId xmlns:a16="http://schemas.microsoft.com/office/drawing/2014/main" id="{722D6215-6294-4B4A-B2A8-B23C9CFB76DC}"/>
              </a:ext>
            </a:extLst>
          </p:cNvPr>
          <p:cNvSpPr/>
          <p:nvPr/>
        </p:nvSpPr>
        <p:spPr>
          <a:xfrm>
            <a:off x="2971800" y="1810434"/>
            <a:ext cx="5191165" cy="646331"/>
          </a:xfrm>
          <a:prstGeom prst="rect">
            <a:avLst/>
          </a:prstGeom>
          <a:noFill/>
        </p:spPr>
        <p:txBody>
          <a:bodyPr wrap="none" lIns="91440" tIns="45720" rIns="91440" bIns="45720">
            <a:spAutoFit/>
          </a:bodyPr>
          <a:lstStyle/>
          <a:p>
            <a:pPr algn="ctr"/>
            <a:r>
              <a:rPr lang="ru-RU" sz="3600" b="0" cap="none" spc="0" dirty="0">
                <a:ln w="0"/>
                <a:solidFill>
                  <a:schemeClr val="tx1"/>
                </a:solidFill>
                <a:effectLst>
                  <a:outerShdw blurRad="38100" dist="19050" dir="2700000" algn="tl" rotWithShape="0">
                    <a:schemeClr val="dk1">
                      <a:alpha val="40000"/>
                    </a:schemeClr>
                  </a:outerShdw>
                </a:effectLst>
              </a:rPr>
              <a:t>Не удалось «гореть» ярче</a:t>
            </a:r>
          </a:p>
        </p:txBody>
      </p:sp>
      <p:sp>
        <p:nvSpPr>
          <p:cNvPr id="9" name="Прямоугольник 8">
            <a:extLst>
              <a:ext uri="{FF2B5EF4-FFF2-40B4-BE49-F238E27FC236}">
                <a16:creationId xmlns:a16="http://schemas.microsoft.com/office/drawing/2014/main" id="{0DD1A458-586E-400E-8F9D-D79F3EAA886F}"/>
              </a:ext>
            </a:extLst>
          </p:cNvPr>
          <p:cNvSpPr/>
          <p:nvPr/>
        </p:nvSpPr>
        <p:spPr>
          <a:xfrm>
            <a:off x="3429398" y="3648612"/>
            <a:ext cx="4275979" cy="646331"/>
          </a:xfrm>
          <a:prstGeom prst="rect">
            <a:avLst/>
          </a:prstGeom>
          <a:noFill/>
        </p:spPr>
        <p:txBody>
          <a:bodyPr wrap="none" lIns="91440" tIns="45720" rIns="91440" bIns="45720">
            <a:spAutoFit/>
          </a:bodyPr>
          <a:lstStyle/>
          <a:p>
            <a:pPr algn="ctr"/>
            <a:r>
              <a:rPr lang="ru-RU" sz="3600" b="0" cap="none" spc="0" dirty="0">
                <a:ln w="0"/>
                <a:solidFill>
                  <a:schemeClr val="tx1"/>
                </a:solidFill>
                <a:effectLst>
                  <a:outerShdw blurRad="38100" dist="19050" dir="2700000" algn="tl" rotWithShape="0">
                    <a:schemeClr val="dk1">
                      <a:alpha val="40000"/>
                    </a:schemeClr>
                  </a:outerShdw>
                </a:effectLst>
              </a:rPr>
              <a:t>Старался «зажечься»</a:t>
            </a:r>
          </a:p>
        </p:txBody>
      </p:sp>
      <p:sp>
        <p:nvSpPr>
          <p:cNvPr id="11" name="Прямоугольник 10">
            <a:extLst>
              <a:ext uri="{FF2B5EF4-FFF2-40B4-BE49-F238E27FC236}">
                <a16:creationId xmlns:a16="http://schemas.microsoft.com/office/drawing/2014/main" id="{8B411AC1-ED65-4A1B-BE8E-239AEEE6AD26}"/>
              </a:ext>
            </a:extLst>
          </p:cNvPr>
          <p:cNvSpPr/>
          <p:nvPr/>
        </p:nvSpPr>
        <p:spPr>
          <a:xfrm>
            <a:off x="3702837" y="5486790"/>
            <a:ext cx="3729099" cy="646331"/>
          </a:xfrm>
          <a:prstGeom prst="rect">
            <a:avLst/>
          </a:prstGeom>
          <a:noFill/>
        </p:spPr>
        <p:txBody>
          <a:bodyPr wrap="none" lIns="91440" tIns="45720" rIns="91440" bIns="45720">
            <a:spAutoFit/>
          </a:bodyPr>
          <a:lstStyle/>
          <a:p>
            <a:pPr algn="ctr"/>
            <a:r>
              <a:rPr lang="ru-RU" sz="3600" b="0" cap="none" spc="0" dirty="0">
                <a:ln w="0"/>
                <a:solidFill>
                  <a:schemeClr val="tx1"/>
                </a:solidFill>
                <a:effectLst>
                  <a:outerShdw blurRad="38100" dist="19050" dir="2700000" algn="tl" rotWithShape="0">
                    <a:schemeClr val="dk1">
                      <a:alpha val="40000"/>
                    </a:schemeClr>
                  </a:outerShdw>
                </a:effectLst>
              </a:rPr>
              <a:t>Блистал ярче всех</a:t>
            </a:r>
          </a:p>
        </p:txBody>
      </p:sp>
    </p:spTree>
    <p:extLst>
      <p:ext uri="{BB962C8B-B14F-4D97-AF65-F5344CB8AC3E}">
        <p14:creationId xmlns:p14="http://schemas.microsoft.com/office/powerpoint/2010/main" val="2462623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Содержимое 3" descr="v.PNG"/>
          <p:cNvPicPr>
            <a:picLocks noGrp="1" noChangeAspect="1"/>
          </p:cNvPicPr>
          <p:nvPr>
            <p:ph idx="1"/>
          </p:nvPr>
        </p:nvPicPr>
        <p:blipFill>
          <a:blip r:embed="rId2" cstate="print"/>
          <a:stretch>
            <a:fillRect/>
          </a:stretch>
        </p:blipFill>
        <p:spPr>
          <a:xfrm>
            <a:off x="0" y="434469"/>
            <a:ext cx="8947362" cy="5904656"/>
          </a:xfrm>
        </p:spPr>
      </p:pic>
      <p:sp>
        <p:nvSpPr>
          <p:cNvPr id="5" name="Прямоугольник 4"/>
          <p:cNvSpPr/>
          <p:nvPr/>
        </p:nvSpPr>
        <p:spPr>
          <a:xfrm>
            <a:off x="0" y="1748129"/>
            <a:ext cx="8496944" cy="2668423"/>
          </a:xfrm>
          <a:prstGeom prst="rect">
            <a:avLst/>
          </a:prstGeom>
        </p:spPr>
        <p:txBody>
          <a:bodyPr wrap="square">
            <a:spAutoFit/>
          </a:bodyPr>
          <a:lstStyle/>
          <a:p>
            <a:pPr marL="342900" lvl="0" indent="-342900" algn="ctr">
              <a:lnSpc>
                <a:spcPct val="90000"/>
              </a:lnSpc>
              <a:spcBef>
                <a:spcPct val="20000"/>
              </a:spcBef>
              <a:defRPr/>
            </a:pPr>
            <a:r>
              <a:rPr lang="ru-RU" sz="5400" b="1" dirty="0">
                <a:solidFill>
                  <a:srgbClr val="FF0000"/>
                </a:solidFill>
                <a:latin typeface="Monotype Corsiva" pitchFamily="66" charset="0"/>
              </a:rPr>
              <a:t>Домашнее    задание</a:t>
            </a:r>
          </a:p>
          <a:p>
            <a:pPr marL="342900" lvl="0" indent="-342900" algn="ctr">
              <a:lnSpc>
                <a:spcPct val="90000"/>
              </a:lnSpc>
              <a:spcBef>
                <a:spcPct val="20000"/>
              </a:spcBef>
              <a:defRPr/>
            </a:pPr>
            <a:r>
              <a:rPr lang="ru-RU" sz="5400" b="1" dirty="0">
                <a:solidFill>
                  <a:srgbClr val="FF0000"/>
                </a:solidFill>
                <a:latin typeface="Monotype Corsiva" pitchFamily="66" charset="0"/>
              </a:rPr>
              <a:t>        с. 16 – 21 (</a:t>
            </a:r>
            <a:r>
              <a:rPr lang="ru-RU" sz="5400" b="1" dirty="0" err="1">
                <a:solidFill>
                  <a:srgbClr val="FF0000"/>
                </a:solidFill>
                <a:latin typeface="Monotype Corsiva" pitchFamily="66" charset="0"/>
              </a:rPr>
              <a:t>чит</a:t>
            </a:r>
            <a:r>
              <a:rPr lang="ru-RU" sz="5400" b="1" dirty="0">
                <a:solidFill>
                  <a:srgbClr val="FF0000"/>
                </a:solidFill>
                <a:latin typeface="Monotype Corsiva" pitchFamily="66" charset="0"/>
              </a:rPr>
              <a:t>)</a:t>
            </a:r>
          </a:p>
          <a:p>
            <a:pPr marL="342900" lvl="0" indent="-342900" algn="ctr">
              <a:lnSpc>
                <a:spcPct val="90000"/>
              </a:lnSpc>
              <a:spcBef>
                <a:spcPct val="20000"/>
              </a:spcBef>
              <a:defRPr/>
            </a:pPr>
            <a:r>
              <a:rPr lang="ru-RU" sz="5400" b="1" dirty="0">
                <a:solidFill>
                  <a:srgbClr val="FF0000"/>
                </a:solidFill>
                <a:latin typeface="Monotype Corsiva" pitchFamily="66" charset="0"/>
              </a:rPr>
              <a:t>      </a:t>
            </a:r>
            <a:r>
              <a:rPr lang="ru-RU" sz="5400" b="1" dirty="0" err="1">
                <a:solidFill>
                  <a:srgbClr val="FF0000"/>
                </a:solidFill>
                <a:latin typeface="Monotype Corsiva" pitchFamily="66" charset="0"/>
              </a:rPr>
              <a:t>р.т.с</a:t>
            </a:r>
            <a:r>
              <a:rPr lang="ru-RU" sz="5400" b="1" dirty="0">
                <a:solidFill>
                  <a:srgbClr val="FF0000"/>
                </a:solidFill>
                <a:latin typeface="Monotype Corsiva" pitchFamily="66" charset="0"/>
              </a:rPr>
              <a:t>. 11 -13  </a:t>
            </a:r>
            <a:endParaRPr lang="ru-RU" sz="5400" dirty="0">
              <a:solidFill>
                <a:srgbClr val="0000FF"/>
              </a:solidFill>
              <a:latin typeface="Monotype Corsiva" pitchFamily="66" charset="0"/>
            </a:endParaRPr>
          </a:p>
        </p:txBody>
      </p:sp>
      <p:pic>
        <p:nvPicPr>
          <p:cNvPr id="7" name="Рисунок 6" descr="Рисунок1h.png"/>
          <p:cNvPicPr>
            <a:picLocks noChangeAspect="1"/>
          </p:cNvPicPr>
          <p:nvPr/>
        </p:nvPicPr>
        <p:blipFill>
          <a:blip r:embed="rId3" cstate="print"/>
          <a:stretch>
            <a:fillRect/>
          </a:stretch>
        </p:blipFill>
        <p:spPr>
          <a:xfrm>
            <a:off x="6324600" y="4104662"/>
            <a:ext cx="1362645" cy="1267109"/>
          </a:xfrm>
          <a:prstGeom prst="rect">
            <a:avLst/>
          </a:prstGeom>
        </p:spPr>
      </p:pic>
    </p:spTree>
    <p:extLst>
      <p:ext uri="{BB962C8B-B14F-4D97-AF65-F5344CB8AC3E}">
        <p14:creationId xmlns:p14="http://schemas.microsoft.com/office/powerpoint/2010/main" val="23323872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Метро">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Метро">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385</TotalTime>
  <Words>387</Words>
  <Application>Microsoft Office PowerPoint</Application>
  <PresentationFormat>Экран (4:3)</PresentationFormat>
  <Paragraphs>830</Paragraphs>
  <Slides>24</Slides>
  <Notes>0</Notes>
  <HiddenSlides>0</HiddenSlides>
  <MMClips>2</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24</vt:i4>
      </vt:variant>
    </vt:vector>
  </HeadingPairs>
  <TitlesOfParts>
    <vt:vector size="34" baseType="lpstr">
      <vt:lpstr>Arial</vt:lpstr>
      <vt:lpstr>Arial CYR</vt:lpstr>
      <vt:lpstr>Calibri</vt:lpstr>
      <vt:lpstr>Comic Sans MS</vt:lpstr>
      <vt:lpstr>Monotype Corsiva</vt:lpstr>
      <vt:lpstr>Times New Roman</vt:lpstr>
      <vt:lpstr>Wingdings</vt:lpstr>
      <vt:lpstr>Wingdings 2</vt:lpstr>
      <vt:lpstr>Wingdings 3</vt:lpstr>
      <vt:lpstr>Метро</vt:lpstr>
      <vt:lpstr>Презентация PowerPoint</vt:lpstr>
      <vt:lpstr>1. Небесное тело, которое само светится.  2. Звезда, вокруг которой вращается Земля.  3. Небесное тело, вращающееся вокруг звезды.  4. Планета Солнечной системы, следующая после Земли.  5.Самая удаленная от Солнца планета.  6. Естественный спутник, вращаю­щийся вокруг Земли.  7. Пространство, окружающее Землю, звезды и планеты.  8. Планета, названная в честь бога торговли. </vt:lpstr>
      <vt:lpstr>Презентация PowerPoint</vt:lpstr>
      <vt:lpstr>Презентация PowerPoint</vt:lpstr>
      <vt:lpstr>Презентация PowerPoint</vt:lpstr>
      <vt:lpstr>Презентация PowerPoint</vt:lpstr>
      <vt:lpstr>Звезда – небесное тело (раскаленный газовый шар), ночью видимое как светящаяся точка. (словарь)</vt:lpstr>
      <vt:lpstr>ГАЛИЛЕО ГАЛИЛЕЙ</vt:lpstr>
      <vt:lpstr>Презентация PowerPoint</vt:lpstr>
      <vt:lpstr>«Наряды» звезд зависят от их температуры.</vt:lpstr>
      <vt:lpstr>Желтые звезды </vt:lpstr>
      <vt:lpstr>Голубые звезды </vt:lpstr>
      <vt:lpstr>Белые звезды </vt:lpstr>
      <vt:lpstr>Презентация PowerPoint</vt:lpstr>
      <vt:lpstr>Презентация PowerPoint</vt:lpstr>
      <vt:lpstr>Презентация PowerPoint</vt:lpstr>
      <vt:lpstr>Презентация PowerPoint</vt:lpstr>
      <vt:lpstr>Созвездие Большой и Малой Медведицы. </vt:lpstr>
      <vt:lpstr>Созвездие Большой Пёс </vt:lpstr>
      <vt:lpstr>Созвездие Телец</vt:lpstr>
      <vt:lpstr>Зодиакальные созвездия </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ЗВЁЗДНОЕ НЕБО – ВЕЛИКАЯ КНИГА ПРИРОДЫ</dc:title>
  <dc:creator>Pavel</dc:creator>
  <cp:lastModifiedBy>Ренат Чочиев</cp:lastModifiedBy>
  <cp:revision>44</cp:revision>
  <dcterms:created xsi:type="dcterms:W3CDTF">2013-09-18T13:15:12Z</dcterms:created>
  <dcterms:modified xsi:type="dcterms:W3CDTF">2017-09-12T06:56:46Z</dcterms:modified>
</cp:coreProperties>
</file>