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67" r:id="rId4"/>
    <p:sldId id="261" r:id="rId5"/>
    <p:sldId id="269" r:id="rId6"/>
    <p:sldId id="270" r:id="rId7"/>
    <p:sldId id="285" r:id="rId8"/>
    <p:sldId id="284" r:id="rId9"/>
    <p:sldId id="291" r:id="rId10"/>
    <p:sldId id="278" r:id="rId11"/>
    <p:sldId id="286" r:id="rId12"/>
    <p:sldId id="292" r:id="rId13"/>
    <p:sldId id="287" r:id="rId14"/>
    <p:sldId id="281" r:id="rId15"/>
    <p:sldId id="279" r:id="rId16"/>
    <p:sldId id="282" r:id="rId17"/>
    <p:sldId id="288" r:id="rId18"/>
    <p:sldId id="257" r:id="rId19"/>
    <p:sldId id="28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1EC3"/>
    <a:srgbClr val="2921D1"/>
    <a:srgbClr val="ECFCFE"/>
    <a:srgbClr val="D0F9FE"/>
    <a:srgbClr val="E2FBFE"/>
    <a:srgbClr val="E1F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5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1662"/>
            <a:ext cx="9073008" cy="67946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19672" y="1484784"/>
            <a:ext cx="5474960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РУССКИЙ ЯЗЫК</a:t>
            </a:r>
            <a:br>
              <a:rPr lang="ru-RU" sz="54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54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а класс</a:t>
            </a:r>
            <a:endParaRPr lang="ru-RU" sz="54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1662"/>
            <a:ext cx="9073008" cy="67946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05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9001000" cy="6693471"/>
          </a:xfrm>
        </p:spPr>
      </p:pic>
    </p:spTree>
    <p:extLst>
      <p:ext uri="{BB962C8B-B14F-4D97-AF65-F5344CB8AC3E}">
        <p14:creationId xmlns:p14="http://schemas.microsoft.com/office/powerpoint/2010/main" val="286838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291896723_1-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90558" y="846138"/>
            <a:ext cx="885698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Словарная работа:</a:t>
            </a:r>
          </a:p>
          <a:p>
            <a:endParaRPr lang="ru-RU" sz="4800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4800" i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Вет_р</a:t>
            </a:r>
            <a:r>
              <a:rPr lang="ru-RU" sz="4800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ru-RU" sz="4800" i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в_рона</a:t>
            </a:r>
            <a:r>
              <a:rPr lang="ru-RU" sz="4800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800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800" i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в_р_бей</a:t>
            </a:r>
            <a:r>
              <a:rPr lang="ru-RU" sz="4800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ru-RU" sz="4800" i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4800" i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за_ц</a:t>
            </a:r>
            <a:r>
              <a:rPr lang="ru-RU" sz="4800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ru-RU" sz="4800" i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м_роз</a:t>
            </a:r>
            <a:r>
              <a:rPr lang="ru-RU" sz="4800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  </a:t>
            </a:r>
            <a:r>
              <a:rPr lang="ru-RU" sz="4800" i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ин_й</a:t>
            </a:r>
            <a:r>
              <a:rPr lang="ru-RU" sz="4800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ru-RU" sz="4800" i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4800" i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д_кабрьский</a:t>
            </a:r>
            <a:r>
              <a:rPr lang="ru-RU" sz="4800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800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800" i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р_бята</a:t>
            </a:r>
            <a:r>
              <a:rPr lang="ru-RU" sz="4800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48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291896723_1-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90558" y="846138"/>
            <a:ext cx="885698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ПРОВЕРЯЕМ:</a:t>
            </a:r>
          </a:p>
          <a:p>
            <a:endParaRPr lang="ru-RU" sz="4800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4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Вет</a:t>
            </a:r>
            <a:r>
              <a:rPr lang="ru-RU" sz="4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4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4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4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рона</a:t>
            </a:r>
            <a:r>
              <a:rPr lang="ru-RU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4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4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4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4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бей</a:t>
            </a:r>
            <a:r>
              <a:rPr lang="ru-RU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</a:t>
            </a:r>
            <a:r>
              <a:rPr lang="ru-RU" sz="4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ru-RU" sz="4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ц</a:t>
            </a:r>
            <a:r>
              <a:rPr lang="ru-RU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4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4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роз</a:t>
            </a:r>
            <a:r>
              <a:rPr lang="ru-RU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ru-RU" sz="4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ин</a:t>
            </a:r>
            <a:r>
              <a:rPr lang="ru-RU" sz="4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4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й</a:t>
            </a:r>
            <a:r>
              <a:rPr lang="ru-RU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4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4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кабрьский</a:t>
            </a:r>
            <a:r>
              <a:rPr lang="ru-RU" sz="4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4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4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48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бята.</a:t>
            </a:r>
            <a:endParaRPr lang="ru-RU" sz="4800" i="1" dirty="0"/>
          </a:p>
        </p:txBody>
      </p:sp>
    </p:spTree>
    <p:extLst>
      <p:ext uri="{BB962C8B-B14F-4D97-AF65-F5344CB8AC3E}">
        <p14:creationId xmlns:p14="http://schemas.microsoft.com/office/powerpoint/2010/main" val="48411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291896723_1-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90558" y="846138"/>
            <a:ext cx="885698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Тема урока:</a:t>
            </a:r>
          </a:p>
          <a:p>
            <a:endParaRPr lang="ru-RU" sz="40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ОДУШЕВЛЕННЫЕ И НЕОДУШЕВЛЕНЫЕ СУЩЕСТВИТЕЛЬНЫЕ</a:t>
            </a:r>
          </a:p>
          <a:p>
            <a:endParaRPr lang="ru-RU" sz="4800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3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6" y="44624"/>
            <a:ext cx="9093164" cy="6696744"/>
          </a:xfrm>
        </p:spPr>
      </p:pic>
      <p:sp>
        <p:nvSpPr>
          <p:cNvPr id="5" name="Прямоугольник 4"/>
          <p:cNvSpPr/>
          <p:nvPr/>
        </p:nvSpPr>
        <p:spPr>
          <a:xfrm>
            <a:off x="325430" y="521092"/>
            <a:ext cx="850728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Заколдован невидимкой, </a:t>
            </a:r>
            <a:b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Дремлет лес под сказку сна.</a:t>
            </a:r>
            <a:b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Словно белою косынкой</a:t>
            </a:r>
            <a:b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Подвязалася сосна.</a:t>
            </a:r>
            <a:b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Понагнулась, как старушка,</a:t>
            </a:r>
            <a:b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Оперлася на клюку,</a:t>
            </a:r>
            <a:b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 под самою макушкой,</a:t>
            </a:r>
            <a:b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Долбит дятел на суку.</a:t>
            </a:r>
          </a:p>
          <a:p>
            <a:pPr>
              <a:spcAft>
                <a:spcPts val="0"/>
              </a:spcAft>
            </a:pPr>
            <a:endParaRPr lang="ru-RU" sz="400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С.ЕСЕНИН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755" y="44624"/>
            <a:ext cx="2675012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48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</p:spPr>
      </p:pic>
      <p:sp>
        <p:nvSpPr>
          <p:cNvPr id="5" name="Прямоугольник 4"/>
          <p:cNvSpPr/>
          <p:nvPr/>
        </p:nvSpPr>
        <p:spPr>
          <a:xfrm>
            <a:off x="1489092" y="476672"/>
            <a:ext cx="763284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Заколдован невидимкой, </a:t>
            </a:r>
            <a:b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Дремлет лес под сказку сна.</a:t>
            </a:r>
            <a:b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Словно белою косынкой</a:t>
            </a:r>
            <a:b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Подвязалася сосна.</a:t>
            </a:r>
            <a:b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Понагнулась, как старушка,</a:t>
            </a:r>
            <a:b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Оперлася на клюку,</a:t>
            </a:r>
            <a:b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 под самою макушкой,</a:t>
            </a:r>
            <a:b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Долбит дятел на суку.</a:t>
            </a:r>
          </a:p>
        </p:txBody>
      </p:sp>
    </p:spTree>
    <p:extLst>
      <p:ext uri="{BB962C8B-B14F-4D97-AF65-F5344CB8AC3E}">
        <p14:creationId xmlns:p14="http://schemas.microsoft.com/office/powerpoint/2010/main" val="425630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1662"/>
            <a:ext cx="9073008" cy="67946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627784" y="468596"/>
            <a:ext cx="4084773" cy="20005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по учебнику</a:t>
            </a:r>
          </a:p>
          <a:p>
            <a:endParaRPr lang="ru-RU" sz="4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dirty="0" err="1" smtClean="0">
                <a:solidFill>
                  <a:srgbClr val="FFFF00"/>
                </a:solidFill>
              </a:rPr>
              <a:t>Стр</a:t>
            </a:r>
            <a:r>
              <a:rPr lang="ru-RU" sz="4400" dirty="0" smtClean="0">
                <a:solidFill>
                  <a:srgbClr val="FFFF00"/>
                </a:solidFill>
              </a:rPr>
              <a:t> 117. </a:t>
            </a:r>
            <a:r>
              <a:rPr lang="ru-RU" sz="4400" dirty="0" err="1" smtClean="0">
                <a:solidFill>
                  <a:srgbClr val="FFFF00"/>
                </a:solidFill>
              </a:rPr>
              <a:t>упр</a:t>
            </a:r>
            <a:r>
              <a:rPr lang="ru-RU" sz="4400" dirty="0" smtClean="0">
                <a:solidFill>
                  <a:srgbClr val="FFFF00"/>
                </a:solidFill>
              </a:rPr>
              <a:t> 219</a:t>
            </a:r>
            <a:endParaRPr lang="ru-RU" sz="4400" dirty="0">
              <a:solidFill>
                <a:srgbClr val="FFFF00"/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7" t="1824" b="60053"/>
          <a:stretch/>
        </p:blipFill>
        <p:spPr bwMode="auto">
          <a:xfrm>
            <a:off x="1187624" y="2632710"/>
            <a:ext cx="7270576" cy="35325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7198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291896723_1-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49492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Дифференцированная работа по уровням</a:t>
            </a:r>
            <a:r>
              <a:rPr lang="ru-RU" dirty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212976"/>
            <a:ext cx="8424936" cy="345638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33949" y="3429002"/>
            <a:ext cx="7393974" cy="1440158"/>
          </a:xfrm>
          <a:prstGeom prst="roundRect">
            <a:avLst/>
          </a:prstGeom>
          <a:solidFill>
            <a:srgbClr val="E1FA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ru-RU" sz="1400" b="1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sz="2400" b="1" dirty="0" err="1" smtClean="0">
                <a:solidFill>
                  <a:schemeClr val="tx1"/>
                </a:solidFill>
              </a:rPr>
              <a:t>тимдятелтрьбгбелкаоькдотонп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sz="2400" b="1" dirty="0" err="1" smtClean="0">
                <a:solidFill>
                  <a:schemeClr val="tx1"/>
                </a:solidFill>
              </a:rPr>
              <a:t>встснежокбрлюлшгелесаыук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sz="2400" b="1" dirty="0" err="1" smtClean="0">
                <a:solidFill>
                  <a:schemeClr val="tx1"/>
                </a:solidFill>
              </a:rPr>
              <a:t>бполисаепоалотенгмзимамигв</a:t>
            </a:r>
            <a:endParaRPr lang="ru-RU" sz="24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dirty="0" smtClean="0"/>
              <a:t> </a:t>
            </a:r>
          </a:p>
        </p:txBody>
      </p:sp>
      <p:pic>
        <p:nvPicPr>
          <p:cNvPr id="7" name="Рисунок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84" r="50481" b="42650"/>
          <a:stretch/>
        </p:blipFill>
        <p:spPr bwMode="auto">
          <a:xfrm>
            <a:off x="1490262" y="1556792"/>
            <a:ext cx="7128792" cy="16561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059" y="1556791"/>
            <a:ext cx="1296144" cy="1575687"/>
          </a:xfrm>
          <a:prstGeom prst="rect">
            <a:avLst/>
          </a:prstGeom>
          <a:solidFill>
            <a:srgbClr val="F01E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4069" y="3429001"/>
            <a:ext cx="1296144" cy="16066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44069" y="5445225"/>
            <a:ext cx="1296144" cy="132562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44220" y="5251723"/>
            <a:ext cx="7393974" cy="1519121"/>
          </a:xfrm>
          <a:prstGeom prst="roundRect">
            <a:avLst/>
          </a:prstGeom>
          <a:solidFill>
            <a:srgbClr val="E1FA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Составить предложения на тему </a:t>
            </a:r>
            <a:r>
              <a:rPr lang="ru-RU" sz="2000" b="1" dirty="0" smtClean="0">
                <a:solidFill>
                  <a:schemeClr val="tx1"/>
                </a:solidFill>
              </a:rPr>
              <a:t>«Берегите природу!», </a:t>
            </a:r>
            <a:r>
              <a:rPr lang="ru-RU" b="1" dirty="0" smtClean="0">
                <a:solidFill>
                  <a:schemeClr val="tx1"/>
                </a:solidFill>
              </a:rPr>
              <a:t>употребив одушевленные и неодушевленные существительные.</a:t>
            </a:r>
          </a:p>
          <a:p>
            <a:pPr algn="ctr">
              <a:buNone/>
            </a:pPr>
            <a:r>
              <a:rPr lang="ru-RU" dirty="0" smtClean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9479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1662"/>
            <a:ext cx="9073008" cy="6794675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09" t="46329" r="1221" b="30871"/>
          <a:stretch/>
        </p:blipFill>
        <p:spPr bwMode="auto">
          <a:xfrm>
            <a:off x="827584" y="1268760"/>
            <a:ext cx="7630616" cy="44644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27784" y="468596"/>
            <a:ext cx="41322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по учебнику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309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1662"/>
            <a:ext cx="9073008" cy="67946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" t="6762" r="6947" b="7323"/>
          <a:stretch/>
        </p:blipFill>
        <p:spPr>
          <a:xfrm>
            <a:off x="1691680" y="1340768"/>
            <a:ext cx="5472608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4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</p:spPr>
      </p:pic>
      <p:sp>
        <p:nvSpPr>
          <p:cNvPr id="3" name="Прямоугольник 2"/>
          <p:cNvSpPr/>
          <p:nvPr/>
        </p:nvSpPr>
        <p:spPr>
          <a:xfrm>
            <a:off x="390364" y="292367"/>
            <a:ext cx="83632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одушевленные                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неодушевленные</a:t>
            </a:r>
          </a:p>
          <a:p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гусеница                                        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гусеница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роза                                                  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роза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мышка                                            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мышка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моряк                                               книга</a:t>
            </a:r>
          </a:p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дельфин                          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айсберг</a:t>
            </a:r>
          </a:p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медуза                                            пароход</a:t>
            </a:r>
          </a:p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кит                                                    дым</a:t>
            </a:r>
          </a:p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тюльпан</a:t>
            </a:r>
          </a:p>
        </p:txBody>
      </p:sp>
    </p:spTree>
    <p:extLst>
      <p:ext uri="{BB962C8B-B14F-4D97-AF65-F5344CB8AC3E}">
        <p14:creationId xmlns:p14="http://schemas.microsoft.com/office/powerpoint/2010/main" val="195922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291896723_1-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7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5400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5400" dirty="0" smtClean="0">
                <a:solidFill>
                  <a:srgbClr val="C00000"/>
                </a:solidFill>
              </a:rPr>
              <a:t>МЫШКА</a:t>
            </a:r>
            <a:endParaRPr lang="ru-RU" sz="5400" dirty="0">
              <a:solidFill>
                <a:srgbClr val="C00000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339752" y="1842685"/>
            <a:ext cx="1664607" cy="410197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013135" y="1842685"/>
            <a:ext cx="1215751" cy="599737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74" y="2276872"/>
            <a:ext cx="2952296" cy="35657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307068"/>
            <a:ext cx="3136544" cy="357521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43608" y="6045890"/>
            <a:ext cx="15036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err="1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одуш</a:t>
            </a:r>
            <a: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56659" y="5894162"/>
            <a:ext cx="20261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неодуш</a:t>
            </a:r>
            <a: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61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291896723_1-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7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5400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5400" dirty="0" smtClean="0">
                <a:solidFill>
                  <a:srgbClr val="C00000"/>
                </a:solidFill>
              </a:rPr>
              <a:t>ГУСЕНИЦА</a:t>
            </a:r>
            <a:endParaRPr lang="ru-RU" sz="5400" dirty="0">
              <a:solidFill>
                <a:srgbClr val="C00000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390056" y="1875512"/>
            <a:ext cx="1664607" cy="410197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286239" y="1875512"/>
            <a:ext cx="1215751" cy="599737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79" y="2475249"/>
            <a:ext cx="3312368" cy="318599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128" y="2475248"/>
            <a:ext cx="3422155" cy="3185999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043608" y="6045890"/>
            <a:ext cx="15036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err="1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одуш</a:t>
            </a:r>
            <a: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323974" y="5957556"/>
            <a:ext cx="20261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неодуш</a:t>
            </a:r>
            <a: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70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291896723_1-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7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5400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5400" dirty="0" smtClean="0">
                <a:solidFill>
                  <a:srgbClr val="C00000"/>
                </a:solidFill>
              </a:rPr>
              <a:t>РОЗА</a:t>
            </a:r>
            <a:endParaRPr lang="ru-RU" sz="5400" dirty="0">
              <a:solidFill>
                <a:srgbClr val="C00000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340287" y="1866675"/>
            <a:ext cx="1664607" cy="410197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254006" y="1862900"/>
            <a:ext cx="1215751" cy="413972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1043608" y="6045890"/>
            <a:ext cx="15036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err="1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одуш</a:t>
            </a:r>
            <a: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56659" y="5894162"/>
            <a:ext cx="20261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неодуш</a:t>
            </a:r>
            <a: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4000" dirty="0">
              <a:solidFill>
                <a:srgbClr val="FFFF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276872"/>
            <a:ext cx="3024336" cy="32931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348880"/>
            <a:ext cx="2622823" cy="308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9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</p:spPr>
      </p:pic>
      <p:sp>
        <p:nvSpPr>
          <p:cNvPr id="3" name="Прямоугольник 2"/>
          <p:cNvSpPr/>
          <p:nvPr/>
        </p:nvSpPr>
        <p:spPr>
          <a:xfrm>
            <a:off x="390364" y="292367"/>
            <a:ext cx="83632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одушевленные                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неодушевленные</a:t>
            </a:r>
          </a:p>
          <a:p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гусеница                                        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гусеница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роза                                                  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роза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мышка                                            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мышка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моряк                                               книга</a:t>
            </a:r>
          </a:p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дельфин                          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айсберг</a:t>
            </a:r>
          </a:p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медуза                                            пароход</a:t>
            </a:r>
          </a:p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кит                                                    дым</a:t>
            </a:r>
          </a:p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тюльпан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692276"/>
            <a:ext cx="5293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54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784854-5e973d20183587d5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395536" y="764704"/>
            <a:ext cx="8352928" cy="4968552"/>
          </a:xfrm>
          <a:prstGeom prst="roundRect">
            <a:avLst/>
          </a:prstGeom>
          <a:solidFill>
            <a:srgbClr val="ECFC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tx1"/>
                </a:solidFill>
              </a:rPr>
              <a:t>Дополни правило: </a:t>
            </a:r>
          </a:p>
          <a:p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• Имя существительное обозначает…</a:t>
            </a:r>
          </a:p>
          <a:p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•Имя существительное отвечает на вопрос … и …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                                                            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• Одушевленные имена существительные отвечают на вопрос …</a:t>
            </a:r>
          </a:p>
          <a:p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• Неодушевленные имена  существительные отвечают на вопрос …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38490" y="764704"/>
            <a:ext cx="8352928" cy="4968552"/>
          </a:xfrm>
          <a:prstGeom prst="roundRect">
            <a:avLst/>
          </a:prstGeom>
          <a:solidFill>
            <a:srgbClr val="ECFC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tx1"/>
                </a:solidFill>
              </a:rPr>
              <a:t>Дополни правило: </a:t>
            </a:r>
          </a:p>
          <a:p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• Имя существительное обозначает…</a:t>
            </a:r>
          </a:p>
          <a:p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•Имя существительное отвечает на вопрос … и …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                                                            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• Одушевленные имена существительные отвечают на вопрос …</a:t>
            </a:r>
          </a:p>
          <a:p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• Неодушевленные имена  существительные отвечают на вопрос …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1662"/>
            <a:ext cx="9073008" cy="67946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52" y="209178"/>
            <a:ext cx="3391272" cy="33912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373528"/>
            <a:ext cx="3456383" cy="315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67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206</Words>
  <Application>Microsoft Office PowerPoint</Application>
  <PresentationFormat>Экран (4:3)</PresentationFormat>
  <Paragraphs>81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Дифференцированная работа по уровням.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DNS</dc:creator>
  <cp:lastModifiedBy>Аллочка</cp:lastModifiedBy>
  <cp:revision>46</cp:revision>
  <dcterms:created xsi:type="dcterms:W3CDTF">2014-12-19T07:20:16Z</dcterms:created>
  <dcterms:modified xsi:type="dcterms:W3CDTF">2016-12-07T15:20:03Z</dcterms:modified>
</cp:coreProperties>
</file>