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72" r:id="rId3"/>
    <p:sldId id="263" r:id="rId4"/>
    <p:sldId id="293" r:id="rId5"/>
    <p:sldId id="291" r:id="rId6"/>
    <p:sldId id="294" r:id="rId7"/>
    <p:sldId id="295" r:id="rId8"/>
    <p:sldId id="296" r:id="rId9"/>
    <p:sldId id="259" r:id="rId10"/>
    <p:sldId id="260" r:id="rId11"/>
    <p:sldId id="280" r:id="rId12"/>
    <p:sldId id="264" r:id="rId13"/>
    <p:sldId id="285" r:id="rId14"/>
    <p:sldId id="261" r:id="rId15"/>
    <p:sldId id="262" r:id="rId16"/>
    <p:sldId id="265" r:id="rId17"/>
    <p:sldId id="267" r:id="rId18"/>
    <p:sldId id="268" r:id="rId19"/>
    <p:sldId id="269" r:id="rId20"/>
    <p:sldId id="297" r:id="rId21"/>
    <p:sldId id="299" r:id="rId22"/>
    <p:sldId id="284" r:id="rId23"/>
    <p:sldId id="300" r:id="rId24"/>
    <p:sldId id="298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CC00FF"/>
    <a:srgbClr val="FF0066"/>
    <a:srgbClr val="0099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0" autoAdjust="0"/>
    <p:restoredTop sz="94693" autoAdjust="0"/>
  </p:normalViewPr>
  <p:slideViewPr>
    <p:cSldViewPr>
      <p:cViewPr>
        <p:scale>
          <a:sx n="81" d="100"/>
          <a:sy n="81" d="100"/>
        </p:scale>
        <p:origin x="-118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34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grpSp>
                <p:nvGrpSpPr>
                  <p:cNvPr id="38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grpSp>
                  <p:nvGrpSpPr>
                    <p:cNvPr id="40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ru-RU"/>
                      </a:p>
                    </p:txBody>
                  </p:sp>
                  <p:grpSp>
                    <p:nvGrpSpPr>
                      <p:cNvPr id="42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4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5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6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7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grpSp>
                      <p:nvGrpSpPr>
                        <p:cNvPr id="79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1" y="1811"/>
                          <a:ext cx="3672" cy="2049"/>
                          <a:chOff x="6" y="1815"/>
                          <a:chExt cx="3672" cy="2049"/>
                        </a:xfrm>
                      </p:grpSpPr>
                      <p:sp>
                        <p:nvSpPr>
                          <p:cNvPr id="11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5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1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1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1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8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4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12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8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8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9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0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11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</p:grpSp>
        <p:grpSp>
          <p:nvGrpSpPr>
            <p:cNvPr id="6" name="Group 113"/>
            <p:cNvGrpSpPr>
              <a:grpSpLocks/>
            </p:cNvGrpSpPr>
            <p:nvPr userDrawn="1"/>
          </p:nvGrpSpPr>
          <p:grpSpPr bwMode="auto">
            <a:xfrm>
              <a:off x="16" y="1318"/>
              <a:ext cx="3325" cy="2956"/>
              <a:chOff x="16" y="1318"/>
              <a:chExt cx="3325" cy="2956"/>
            </a:xfrm>
          </p:grpSpPr>
          <p:sp>
            <p:nvSpPr>
              <p:cNvPr id="7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3" name="Group 120"/>
              <p:cNvGrpSpPr>
                <a:grpSpLocks noChangeAspect="1"/>
              </p:cNvGrpSpPr>
              <p:nvPr/>
            </p:nvGrpSpPr>
            <p:grpSpPr bwMode="auto">
              <a:xfrm>
                <a:off x="3070" y="1318"/>
                <a:ext cx="262" cy="297"/>
                <a:chOff x="3042" y="1265"/>
                <a:chExt cx="367" cy="424"/>
              </a:xfrm>
            </p:grpSpPr>
            <p:sp>
              <p:nvSpPr>
                <p:cNvPr id="14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1" y="1468"/>
                  <a:ext cx="282" cy="16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5"/>
                  <a:ext cx="226" cy="222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5" y="1365"/>
                  <a:ext cx="162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7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2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8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212094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12095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8" name="Rectangle 12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" name="Rectangle 1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0" name="Rectangle 1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fld id="{C22CC087-79D0-43C5-9377-BB5CA8191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564D6-440A-4EC1-8CCE-52ABB7357C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719E8-94B5-4669-A983-7B40651C25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DBBB0-34AC-4D1C-91E0-419C36D41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D68FC-BA60-4F1D-977E-914C3B8CF0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E6145-6C2B-4874-9F57-59EE53BB4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99873-9A3D-42AF-BC72-0C71D1F3F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78D45-5BA3-49E4-9741-3944397341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F73B0-29C0-45C9-86F3-3F359E880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F2CC1-E4D0-4A36-B4AB-9E52DBF61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310CE-0201-430F-A2B5-509BFC2E3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B29E0-A3D8-4BA8-B53E-1C5E64669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E6AED-463D-4B4E-B6BE-758BC0107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20080-5F9E-4579-817D-A9C32077A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046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210949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1061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210951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0952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0953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grpSp>
                <p:nvGrpSpPr>
                  <p:cNvPr id="1065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210955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p:txBody>
                </p:sp>
                <p:grpSp>
                  <p:nvGrpSpPr>
                    <p:cNvPr id="1067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210957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ru-RU"/>
                      </a:p>
                    </p:txBody>
                  </p:sp>
                  <p:grpSp>
                    <p:nvGrpSpPr>
                      <p:cNvPr id="1069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210959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0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1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2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3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4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5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6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7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8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69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0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1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2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3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4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5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6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7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8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79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0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1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2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3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4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5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6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7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8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89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90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91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92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93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0994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grpSp>
                      <p:nvGrpSpPr>
                        <p:cNvPr id="1106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21099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7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099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099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099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6" y="186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99" y="153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3" y="135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  <p:sp>
                        <p:nvSpPr>
                          <p:cNvPr id="21100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17" y="100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/>
                          </a:p>
                        </p:txBody>
                      </p:sp>
                    </p:grpSp>
                    <p:sp>
                      <p:nvSpPr>
                        <p:cNvPr id="211008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09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0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1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2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3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4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5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6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7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8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19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0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1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2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3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4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5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6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7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8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29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0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1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2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3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4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5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6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7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8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39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40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41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42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  <p:sp>
                      <p:nvSpPr>
                        <p:cNvPr id="211043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1047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1045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1046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grpSp>
              <p:nvGrpSpPr>
                <p:cNvPr id="1050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11048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49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0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1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2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3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4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5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  <p:sp>
                <p:nvSpPr>
                  <p:cNvPr id="211056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</p:grpSp>
        <p:grpSp>
          <p:nvGrpSpPr>
            <p:cNvPr id="1033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211058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1059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1060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1061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1062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1063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0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211065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1066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1067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5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1068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1069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211070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1071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1072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858BF07-42A2-4880-A233-F297261C54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1073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1074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5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Relationship Id="rId6" Type="http://schemas.openxmlformats.org/officeDocument/2006/relationships/slide" Target="slide3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928688"/>
            <a:ext cx="9144000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i="1" dirty="0">
                <a:latin typeface="Times New Roman" pitchFamily="18" charset="0"/>
              </a:rPr>
              <a:t>«</a:t>
            </a:r>
            <a:r>
              <a:rPr lang="ru-RU" sz="3200" b="1" dirty="0">
                <a:latin typeface="Times New Roman" pitchFamily="18" charset="0"/>
              </a:rPr>
              <a:t>Планеты Солнечной </a:t>
            </a:r>
            <a:r>
              <a:rPr lang="ru-RU" sz="3200" b="1" dirty="0" smtClean="0">
                <a:latin typeface="Times New Roman" pitchFamily="18" charset="0"/>
              </a:rPr>
              <a:t>системы»</a:t>
            </a:r>
            <a:endParaRPr lang="ru-RU" sz="3200" b="1" dirty="0">
              <a:latin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2000250"/>
            <a:ext cx="6897688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2286000" y="214313"/>
            <a:ext cx="4429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Урок-путешествие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27" name="Picture 1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j0214098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55895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816" name="Rectangle 8"/>
          <p:cNvSpPr>
            <a:spLocks noChangeArrowheads="1"/>
          </p:cNvSpPr>
          <p:nvPr/>
        </p:nvSpPr>
        <p:spPr bwMode="auto">
          <a:xfrm>
            <a:off x="468313" y="26035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7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Кроссворд</a:t>
            </a:r>
            <a:r>
              <a:rPr lang="ru-RU" sz="47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hlinkClick r:id="rId4" action="ppaction://hlinksldjump"/>
              </a:rPr>
              <a:t> </a:t>
            </a:r>
            <a:endParaRPr lang="ru-RU" sz="47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12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155733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818" name="Text Box 10"/>
          <p:cNvSpPr txBox="1">
            <a:spLocks noChangeArrowheads="1"/>
          </p:cNvSpPr>
          <p:nvPr/>
        </p:nvSpPr>
        <p:spPr bwMode="auto">
          <a:xfrm>
            <a:off x="4346575" y="1960563"/>
            <a:ext cx="3544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FF9933"/>
                </a:solidFill>
              </a:rPr>
              <a:t>В</a:t>
            </a:r>
            <a:r>
              <a:rPr lang="ru-RU" sz="2000" b="1"/>
              <a:t>    </a:t>
            </a:r>
            <a:r>
              <a:rPr lang="ru-RU" sz="2000" b="1">
                <a:solidFill>
                  <a:schemeClr val="accent2"/>
                </a:solidFill>
              </a:rPr>
              <a:t>О     С      Т     О     К</a:t>
            </a:r>
          </a:p>
        </p:txBody>
      </p:sp>
      <p:sp>
        <p:nvSpPr>
          <p:cNvPr id="247819" name="Text Box 11"/>
          <p:cNvSpPr txBox="1">
            <a:spLocks noChangeArrowheads="1"/>
          </p:cNvSpPr>
          <p:nvPr/>
        </p:nvSpPr>
        <p:spPr bwMode="auto">
          <a:xfrm>
            <a:off x="3070225" y="2593975"/>
            <a:ext cx="2930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З   А</a:t>
            </a:r>
            <a:r>
              <a:rPr lang="ru-RU" sz="2000" b="1"/>
              <a:t>      </a:t>
            </a:r>
            <a:r>
              <a:rPr lang="ru-RU" sz="2000" b="1">
                <a:solidFill>
                  <a:srgbClr val="FF9933"/>
                </a:solidFill>
              </a:rPr>
              <a:t>П</a:t>
            </a:r>
            <a:r>
              <a:rPr lang="ru-RU" sz="2000" b="1"/>
              <a:t>     </a:t>
            </a:r>
            <a:r>
              <a:rPr lang="ru-RU" sz="2000" b="1">
                <a:solidFill>
                  <a:schemeClr val="accent2"/>
                </a:solidFill>
              </a:rPr>
              <a:t>А      Д</a:t>
            </a:r>
          </a:p>
        </p:txBody>
      </p:sp>
      <p:sp>
        <p:nvSpPr>
          <p:cNvPr id="247820" name="Text Box 12"/>
          <p:cNvSpPr txBox="1">
            <a:spLocks noChangeArrowheads="1"/>
          </p:cNvSpPr>
          <p:nvPr/>
        </p:nvSpPr>
        <p:spPr bwMode="auto">
          <a:xfrm>
            <a:off x="3070225" y="3890963"/>
            <a:ext cx="152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М   И</a:t>
            </a:r>
            <a:r>
              <a:rPr lang="ru-RU" sz="2000" b="1"/>
              <a:t>     </a:t>
            </a:r>
            <a:r>
              <a:rPr lang="ru-RU" sz="2000" b="1">
                <a:solidFill>
                  <a:srgbClr val="FF9933"/>
                </a:solidFill>
              </a:rPr>
              <a:t>Р</a:t>
            </a:r>
          </a:p>
        </p:txBody>
      </p:sp>
      <p:sp>
        <p:nvSpPr>
          <p:cNvPr id="247821" name="Text Box 13"/>
          <p:cNvSpPr txBox="1">
            <a:spLocks noChangeArrowheads="1"/>
          </p:cNvSpPr>
          <p:nvPr/>
        </p:nvSpPr>
        <p:spPr bwMode="auto">
          <a:xfrm>
            <a:off x="1042988" y="3259138"/>
            <a:ext cx="3582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С    О     Л     Н     Ц</a:t>
            </a:r>
            <a:r>
              <a:rPr lang="ru-RU" sz="2000" b="1"/>
              <a:t>      </a:t>
            </a:r>
            <a:r>
              <a:rPr lang="ru-RU" sz="2000" b="1">
                <a:solidFill>
                  <a:srgbClr val="FF9933"/>
                </a:solidFill>
              </a:rPr>
              <a:t>Е</a:t>
            </a:r>
          </a:p>
        </p:txBody>
      </p:sp>
      <p:sp>
        <p:nvSpPr>
          <p:cNvPr id="247822" name="Text Box 14"/>
          <p:cNvSpPr txBox="1">
            <a:spLocks noChangeArrowheads="1"/>
          </p:cNvSpPr>
          <p:nvPr/>
        </p:nvSpPr>
        <p:spPr bwMode="auto">
          <a:xfrm>
            <a:off x="3070225" y="4538663"/>
            <a:ext cx="3536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У    Ч</a:t>
            </a:r>
            <a:r>
              <a:rPr lang="ru-RU" sz="2000" b="1"/>
              <a:t>     </a:t>
            </a:r>
            <a:r>
              <a:rPr lang="ru-RU" sz="2000" b="1">
                <a:solidFill>
                  <a:srgbClr val="FF9933"/>
                </a:solidFill>
              </a:rPr>
              <a:t>Ё</a:t>
            </a:r>
            <a:r>
              <a:rPr lang="ru-RU" sz="2000" b="1"/>
              <a:t>     </a:t>
            </a:r>
            <a:r>
              <a:rPr lang="ru-RU" sz="2000" b="1">
                <a:solidFill>
                  <a:schemeClr val="accent2"/>
                </a:solidFill>
              </a:rPr>
              <a:t>Н     Ы     Й</a:t>
            </a:r>
          </a:p>
        </p:txBody>
      </p:sp>
      <p:sp>
        <p:nvSpPr>
          <p:cNvPr id="247823" name="Text Box 15"/>
          <p:cNvSpPr txBox="1">
            <a:spLocks noChangeArrowheads="1"/>
          </p:cNvSpPr>
          <p:nvPr/>
        </p:nvSpPr>
        <p:spPr bwMode="auto">
          <a:xfrm>
            <a:off x="1774825" y="5186363"/>
            <a:ext cx="35766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З    В     Ё     З</a:t>
            </a:r>
            <a:r>
              <a:rPr lang="ru-RU" sz="2000" b="1"/>
              <a:t>      </a:t>
            </a:r>
            <a:r>
              <a:rPr lang="ru-RU" sz="2000" b="1">
                <a:solidFill>
                  <a:srgbClr val="FF9933"/>
                </a:solidFill>
              </a:rPr>
              <a:t>Д</a:t>
            </a:r>
            <a:r>
              <a:rPr lang="ru-RU" sz="2000" b="1"/>
              <a:t>     </a:t>
            </a:r>
            <a:r>
              <a:rPr lang="ru-RU" sz="2000" b="1">
                <a:solidFill>
                  <a:schemeClr val="accent2"/>
                </a:solidFill>
              </a:rPr>
              <a:t>Ы</a:t>
            </a:r>
          </a:p>
        </p:txBody>
      </p:sp>
      <p:sp>
        <p:nvSpPr>
          <p:cNvPr id="5131" name="AutoShape 2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5650" y="6092825"/>
            <a:ext cx="431800" cy="360363"/>
          </a:xfrm>
          <a:prstGeom prst="actionButtonForwardNex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2" name="Text Box 21"/>
          <p:cNvSpPr txBox="1">
            <a:spLocks noChangeArrowheads="1"/>
          </p:cNvSpPr>
          <p:nvPr/>
        </p:nvSpPr>
        <p:spPr bwMode="auto">
          <a:xfrm>
            <a:off x="4067175" y="1773238"/>
            <a:ext cx="442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1</a:t>
            </a:r>
            <a:endParaRPr lang="ru-RU" sz="3200">
              <a:solidFill>
                <a:schemeClr val="accent2"/>
              </a:solidFill>
            </a:endParaRPr>
          </a:p>
        </p:txBody>
      </p:sp>
      <p:sp>
        <p:nvSpPr>
          <p:cNvPr id="5133" name="Text Box 22"/>
          <p:cNvSpPr txBox="1">
            <a:spLocks noChangeArrowheads="1"/>
          </p:cNvSpPr>
          <p:nvPr/>
        </p:nvSpPr>
        <p:spPr bwMode="auto">
          <a:xfrm>
            <a:off x="2771775" y="2420938"/>
            <a:ext cx="442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2</a:t>
            </a:r>
            <a:endParaRPr lang="ru-RU" sz="3200">
              <a:solidFill>
                <a:schemeClr val="accent2"/>
              </a:solidFill>
            </a:endParaRPr>
          </a:p>
        </p:txBody>
      </p:sp>
      <p:sp>
        <p:nvSpPr>
          <p:cNvPr id="5134" name="Text Box 23"/>
          <p:cNvSpPr txBox="1">
            <a:spLocks noChangeArrowheads="1"/>
          </p:cNvSpPr>
          <p:nvPr/>
        </p:nvSpPr>
        <p:spPr bwMode="auto">
          <a:xfrm>
            <a:off x="827088" y="3068638"/>
            <a:ext cx="4429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3</a:t>
            </a:r>
            <a:endParaRPr lang="ru-RU" sz="3200">
              <a:solidFill>
                <a:schemeClr val="accent2"/>
              </a:solidFill>
            </a:endParaRPr>
          </a:p>
        </p:txBody>
      </p:sp>
      <p:sp>
        <p:nvSpPr>
          <p:cNvPr id="5135" name="Text Box 24"/>
          <p:cNvSpPr txBox="1">
            <a:spLocks noChangeArrowheads="1"/>
          </p:cNvSpPr>
          <p:nvPr/>
        </p:nvSpPr>
        <p:spPr bwMode="auto">
          <a:xfrm>
            <a:off x="2771775" y="3716338"/>
            <a:ext cx="442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4</a:t>
            </a:r>
            <a:endParaRPr lang="ru-RU" sz="3200">
              <a:solidFill>
                <a:schemeClr val="accent2"/>
              </a:solidFill>
            </a:endParaRPr>
          </a:p>
        </p:txBody>
      </p:sp>
      <p:sp>
        <p:nvSpPr>
          <p:cNvPr id="5136" name="Text Box 25"/>
          <p:cNvSpPr txBox="1">
            <a:spLocks noChangeArrowheads="1"/>
          </p:cNvSpPr>
          <p:nvPr/>
        </p:nvSpPr>
        <p:spPr bwMode="auto">
          <a:xfrm>
            <a:off x="2771775" y="4365625"/>
            <a:ext cx="4429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5</a:t>
            </a:r>
            <a:endParaRPr lang="ru-RU" sz="3200">
              <a:solidFill>
                <a:schemeClr val="accent2"/>
              </a:solidFill>
            </a:endParaRPr>
          </a:p>
        </p:txBody>
      </p:sp>
      <p:sp>
        <p:nvSpPr>
          <p:cNvPr id="5137" name="Text Box 26"/>
          <p:cNvSpPr txBox="1">
            <a:spLocks noChangeArrowheads="1"/>
          </p:cNvSpPr>
          <p:nvPr/>
        </p:nvSpPr>
        <p:spPr bwMode="auto">
          <a:xfrm>
            <a:off x="1476375" y="5013325"/>
            <a:ext cx="4429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chemeClr val="accent2"/>
                </a:solidFill>
                <a:hlinkClick r:id="" action="ppaction://noaction"/>
              </a:rPr>
              <a:t>6</a:t>
            </a:r>
            <a:endParaRPr lang="ru-RU" sz="32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47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7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7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7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7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7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745" fill="hold"/>
                                        <p:tgtEl>
                                          <p:spTgt spid="2478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782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84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57422" y="2786058"/>
            <a:ext cx="4038600" cy="3240087"/>
          </a:xfrm>
        </p:spPr>
      </p:pic>
      <p:sp>
        <p:nvSpPr>
          <p:cNvPr id="229383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7818463" cy="1666866"/>
          </a:xfrm>
        </p:spPr>
        <p:txBody>
          <a:bodyPr/>
          <a:lstStyle/>
          <a:p>
            <a:pPr eaLnBrk="1" hangingPunct="1">
              <a:defRPr/>
            </a:pPr>
            <a:r>
              <a:rPr lang="ru-RU" sz="4700" b="1" dirty="0">
                <a:latin typeface="Times New Roman" pitchFamily="18" charset="0"/>
              </a:rPr>
              <a:t>Вперёд, к загадочным и далёким планетам Солнечной системы!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29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229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2938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4" grpId="0"/>
      <p:bldP spid="229384" grpId="1"/>
      <p:bldP spid="2293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7173" name="Picture 2" descr="D:\Documents and Settings\USER\Рабочий стол\vsplesk_1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8197" name="Picture 2" descr="D:\Documents and Settings\USER\Рабочий стол\3f7361029d7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9221" name="Picture 2" descr="C:\Documents and Settings\Admin\Мои документы\Мои рисунки\1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91200" y="228600"/>
            <a:ext cx="313047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СОЛНЦЕ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0243" name="Picture 2" descr="D:\Documents and Settings\USER\Рабочий стол\4gx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104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228600" y="304800"/>
            <a:ext cx="2813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/>
              <a:t>СОЛНЦЕ</a:t>
            </a:r>
          </a:p>
        </p:txBody>
      </p:sp>
      <p:pic>
        <p:nvPicPr>
          <p:cNvPr id="10245" name="Picture 3" descr="D:\Documents and Settings\USER\Рабочий стол\62790093_earth_2yrtyr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761038"/>
            <a:ext cx="146367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6934200" y="4876800"/>
            <a:ext cx="20034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ЗЕМЛЯ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1269" name="Picture 3" descr="C:\Documents and Settings\Admin\Мои документы\Мои рисунки\image1233492691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Прямоугольник 4"/>
          <p:cNvSpPr>
            <a:spLocks noChangeArrowheads="1"/>
          </p:cNvSpPr>
          <p:nvPr/>
        </p:nvSpPr>
        <p:spPr bwMode="auto">
          <a:xfrm rot="-2301310">
            <a:off x="4448175" y="2568575"/>
            <a:ext cx="2659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150 млн. км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5105400" y="2286000"/>
            <a:ext cx="1966913" cy="16002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7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>
                <a:latin typeface="Times New Roman" pitchFamily="18" charset="0"/>
              </a:rPr>
              <a:t>Меркурий</a:t>
            </a:r>
            <a:r>
              <a:rPr lang="ru-RU" sz="4000" b="1">
                <a:latin typeface="Times New Roman" pitchFamily="18" charset="0"/>
              </a:rPr>
              <a:t> </a:t>
            </a:r>
          </a:p>
        </p:txBody>
      </p:sp>
      <p:sp>
        <p:nvSpPr>
          <p:cNvPr id="21607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348038" y="1484313"/>
            <a:ext cx="5545137" cy="49672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000" i="1" dirty="0">
                <a:latin typeface="Times New Roman" pitchFamily="18" charset="0"/>
              </a:rPr>
              <a:t>Ближайшей  к Солнцу планетой является Меркурий. Планета получила своё название в честь римского бога торговли. Это самая быстрая планета. </a:t>
            </a:r>
            <a:r>
              <a:rPr lang="ru-RU" sz="3000" i="1" dirty="0" smtClean="0">
                <a:latin typeface="Times New Roman" pitchFamily="18" charset="0"/>
              </a:rPr>
              <a:t>Днём </a:t>
            </a:r>
            <a:r>
              <a:rPr lang="ru-RU" sz="3000" i="1" dirty="0">
                <a:latin typeface="Times New Roman" pitchFamily="18" charset="0"/>
              </a:rPr>
              <a:t>на Меркурии жара, а ночью – ледяной </a:t>
            </a:r>
            <a:r>
              <a:rPr lang="ru-RU" sz="3000" i="1" dirty="0" smtClean="0">
                <a:latin typeface="Times New Roman" pitchFamily="18" charset="0"/>
              </a:rPr>
              <a:t>холод </a:t>
            </a:r>
            <a:r>
              <a:rPr lang="ru-RU" sz="1800" i="1" dirty="0" smtClean="0">
                <a:latin typeface="Times New Roman" pitchFamily="18" charset="0"/>
              </a:rPr>
              <a:t>(</a:t>
            </a:r>
            <a:r>
              <a:rPr lang="ru-RU" sz="1800" dirty="0" smtClean="0"/>
              <a:t>до -170</a:t>
            </a:r>
            <a:r>
              <a:rPr lang="ru-RU" sz="1800" baseline="30000" dirty="0" smtClean="0"/>
              <a:t>0</a:t>
            </a:r>
            <a:r>
              <a:rPr lang="ru-RU" sz="1800" dirty="0" smtClean="0"/>
              <a:t>С).</a:t>
            </a:r>
            <a:r>
              <a:rPr lang="ru-RU" sz="1800" i="1" dirty="0" smtClean="0">
                <a:latin typeface="Times New Roman" pitchFamily="18" charset="0"/>
              </a:rPr>
              <a:t>  </a:t>
            </a:r>
            <a:r>
              <a:rPr lang="ru-RU" sz="3000" i="1" dirty="0">
                <a:latin typeface="Times New Roman" pitchFamily="18" charset="0"/>
              </a:rPr>
              <a:t>Поверхность каменистая и пустынная.  </a:t>
            </a:r>
          </a:p>
        </p:txBody>
      </p:sp>
      <p:pic>
        <p:nvPicPr>
          <p:cNvPr id="6" name="Picture 8" descr="меркурий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18000"/>
          </a:blip>
          <a:srcRect r="21837"/>
          <a:stretch>
            <a:fillRect/>
          </a:stretch>
        </p:blipFill>
        <p:spPr bwMode="auto">
          <a:xfrm>
            <a:off x="428596" y="2143116"/>
            <a:ext cx="3143272" cy="301266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b="1">
                <a:latin typeface="Times New Roman" pitchFamily="18" charset="0"/>
              </a:rPr>
              <a:t>Венера </a:t>
            </a:r>
          </a:p>
        </p:txBody>
      </p:sp>
      <p:sp>
        <p:nvSpPr>
          <p:cNvPr id="219148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2987675" y="1600200"/>
            <a:ext cx="569912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600" i="1" dirty="0">
                <a:latin typeface="Times New Roman" pitchFamily="18" charset="0"/>
              </a:rPr>
              <a:t>Вторая от Солнца планета Венера носит имя богини красоты, выглядит как очень</a:t>
            </a:r>
            <a:r>
              <a:rPr lang="ru-RU" sz="2400" dirty="0"/>
              <a:t> </a:t>
            </a:r>
            <a:r>
              <a:rPr lang="ru-RU" sz="2600" i="1" dirty="0">
                <a:latin typeface="Times New Roman" pitchFamily="18" charset="0"/>
              </a:rPr>
              <a:t>яркая звезда, её ещё называют «утренней звездой</a:t>
            </a:r>
            <a:r>
              <a:rPr lang="ru-RU" sz="2600" i="1" dirty="0" smtClean="0">
                <a:latin typeface="Times New Roman" pitchFamily="18" charset="0"/>
              </a:rPr>
              <a:t>».. </a:t>
            </a:r>
            <a:r>
              <a:rPr lang="ru-RU" sz="2600" i="1" dirty="0">
                <a:latin typeface="Times New Roman" pitchFamily="18" charset="0"/>
              </a:rPr>
              <a:t>Венера окружена толстым слоем облаков, но её атмосфера состоит из углекислого газа и серной кислоты. Под облачным покровом стоит невыносимая жара. </a:t>
            </a:r>
            <a:r>
              <a:rPr lang="ru-RU" sz="2600" i="1" dirty="0" smtClean="0">
                <a:latin typeface="Times New Roman" pitchFamily="18" charset="0"/>
              </a:rPr>
              <a:t>(</a:t>
            </a:r>
            <a:r>
              <a:rPr lang="ru-RU" sz="2800" dirty="0" smtClean="0"/>
              <a:t>480</a:t>
            </a:r>
            <a:r>
              <a:rPr lang="ru-RU" sz="2800" baseline="30000" dirty="0" smtClean="0"/>
              <a:t>0</a:t>
            </a:r>
            <a:r>
              <a:rPr lang="ru-RU" sz="2800" dirty="0" smtClean="0"/>
              <a:t>С)</a:t>
            </a:r>
            <a:endParaRPr lang="ru-RU" sz="2600" i="1" dirty="0">
              <a:latin typeface="Times New Roman" pitchFamily="18" charset="0"/>
            </a:endParaRPr>
          </a:p>
        </p:txBody>
      </p:sp>
      <p:pic>
        <p:nvPicPr>
          <p:cNvPr id="6" name="Picture 8" descr="Венер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>
            <a:off x="357158" y="2000240"/>
            <a:ext cx="2828916" cy="28289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5364" name="Picture 2" descr="C:\Users\User\Desktop\01113a861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7272338" y="0"/>
            <a:ext cx="1871662" cy="1570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b="1">
                <a:latin typeface="Calibri" pitchFamily="34" charset="0"/>
              </a:rPr>
              <a:t>Земля – третья планета                от Солнца</a:t>
            </a:r>
          </a:p>
        </p:txBody>
      </p:sp>
      <p:sp>
        <p:nvSpPr>
          <p:cNvPr id="15367" name="TextBox 6"/>
          <p:cNvSpPr txBox="1">
            <a:spLocks noChangeArrowheads="1"/>
          </p:cNvSpPr>
          <p:nvPr/>
        </p:nvSpPr>
        <p:spPr bwMode="auto">
          <a:xfrm>
            <a:off x="6659563" y="5445125"/>
            <a:ext cx="1657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549275"/>
            <a:ext cx="3816350" cy="935038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dirty="0">
                <a:latin typeface="Times New Roman" pitchFamily="18" charset="0"/>
              </a:rPr>
              <a:t>Земля</a:t>
            </a:r>
            <a:r>
              <a:rPr lang="ru-RU" sz="4000" dirty="0"/>
              <a:t> 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8964613" cy="4997450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>
                <a:latin typeface="Times New Roman" pitchFamily="18" charset="0"/>
              </a:rPr>
              <a:t>Земля имеет форму шара. Космонавты с любовью называют её «</a:t>
            </a:r>
            <a:r>
              <a:rPr lang="ru-RU" i="1" dirty="0" err="1">
                <a:latin typeface="Times New Roman" pitchFamily="18" charset="0"/>
              </a:rPr>
              <a:t>Голубая</a:t>
            </a:r>
            <a:r>
              <a:rPr lang="ru-RU" i="1" dirty="0">
                <a:latin typeface="Times New Roman" pitchFamily="18" charset="0"/>
              </a:rPr>
              <a:t> планета». Земля </a:t>
            </a:r>
            <a:r>
              <a:rPr lang="ru-RU" i="1" dirty="0" err="1">
                <a:latin typeface="Times New Roman" pitchFamily="18" charset="0"/>
              </a:rPr>
              <a:t>голубого</a:t>
            </a:r>
            <a:r>
              <a:rPr lang="ru-RU" i="1" dirty="0">
                <a:latin typeface="Times New Roman" pitchFamily="18" charset="0"/>
              </a:rPr>
              <a:t> цвета потому, что на ней много воды и есть воздушная оболочка – атмосфера. По размеру Земля небольшая планета, третья от Солнца. Её соседями являются Марс и Венера. </a:t>
            </a:r>
            <a:r>
              <a:rPr lang="ru-RU" i="1" dirty="0" smtClean="0">
                <a:latin typeface="Times New Roman" pitchFamily="18" charset="0"/>
              </a:rPr>
              <a:t>Ещё </a:t>
            </a:r>
            <a:r>
              <a:rPr lang="ru-RU" i="1" dirty="0">
                <a:latin typeface="Times New Roman" pitchFamily="18" charset="0"/>
              </a:rPr>
              <a:t>Землю называют «Планета-сад» потому, что на ней растут растения и есть жизнь.</a:t>
            </a:r>
          </a:p>
        </p:txBody>
      </p:sp>
      <p:pic>
        <p:nvPicPr>
          <p:cNvPr id="16389" name="Picture 6" descr="space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850" y="549275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земля"/>
          <p:cNvPicPr>
            <a:picLocks noChangeAspect="1" noChangeArrowheads="1"/>
          </p:cNvPicPr>
          <p:nvPr/>
        </p:nvPicPr>
        <p:blipFill>
          <a:blip r:embed="rId3" cstate="print">
            <a:lum contrast="24000"/>
          </a:blip>
          <a:srcRect/>
          <a:stretch>
            <a:fillRect/>
          </a:stretch>
        </p:blipFill>
        <p:spPr bwMode="auto">
          <a:xfrm>
            <a:off x="857224" y="0"/>
            <a:ext cx="1643073" cy="169070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4724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400" kern="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Уникальность  Земли состоит в том, что только на ней из всех планет Солнечной системы есть жизнь.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08452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643050"/>
            <a:ext cx="382472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b="1">
                <a:latin typeface="Times New Roman" pitchFamily="18" charset="0"/>
              </a:rPr>
              <a:t>Марс</a:t>
            </a:r>
            <a:r>
              <a:rPr lang="ru-RU"/>
              <a:t> </a:t>
            </a:r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987675" y="1600200"/>
            <a:ext cx="5699125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600" i="1" dirty="0">
                <a:latin typeface="Times New Roman" pitchFamily="18" charset="0"/>
              </a:rPr>
              <a:t>Четвертой от Солнца находится планета Марс, названная в честь римского бога войны – за свой красный цвет, напоминающий цвет крови. Поверхность планеты содержит большое количество железа, которое, окисляясь, даёт красный цвет. </a:t>
            </a:r>
            <a:r>
              <a:rPr lang="ru-RU" sz="2600" i="1" dirty="0" smtClean="0">
                <a:latin typeface="Times New Roman" pitchFamily="18" charset="0"/>
              </a:rPr>
              <a:t>Ночью </a:t>
            </a:r>
            <a:r>
              <a:rPr lang="ru-RU" sz="2600" i="1" dirty="0">
                <a:latin typeface="Times New Roman" pitchFamily="18" charset="0"/>
              </a:rPr>
              <a:t>температура на Марсе опускается до минус 85 градусов.</a:t>
            </a:r>
          </a:p>
        </p:txBody>
      </p:sp>
      <p:pic>
        <p:nvPicPr>
          <p:cNvPr id="6" name="Picture 8" descr="мар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428596" y="2214554"/>
            <a:ext cx="2868622" cy="28686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9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00496" y="571480"/>
            <a:ext cx="4752975" cy="5184775"/>
          </a:xfrm>
        </p:spPr>
      </p:pic>
      <p:sp>
        <p:nvSpPr>
          <p:cNvPr id="228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57338"/>
            <a:ext cx="3779838" cy="43926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>
                <a:latin typeface="Times New Roman" pitchFamily="18" charset="0"/>
              </a:rPr>
              <a:t>           </a:t>
            </a:r>
            <a:r>
              <a:rPr lang="ru-RU" sz="3600" b="1" i="1" dirty="0">
                <a:latin typeface="Times New Roman" pitchFamily="18" charset="0"/>
              </a:rPr>
              <a:t>Меркурий, Венера, Земля, Марс </a:t>
            </a:r>
            <a:r>
              <a:rPr lang="ru-RU" sz="3600" b="1" i="1" dirty="0" smtClean="0">
                <a:latin typeface="Times New Roman" pitchFamily="18" charset="0"/>
              </a:rPr>
              <a:t>– это планеты </a:t>
            </a:r>
            <a:r>
              <a:rPr lang="ru-RU" sz="3600" b="1" i="1" dirty="0">
                <a:latin typeface="Times New Roman" pitchFamily="18" charset="0"/>
              </a:rPr>
              <a:t>земной группы.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283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9" grpId="0"/>
      <p:bldP spid="228359" grpId="1"/>
      <p:bldP spid="2283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>
                <a:latin typeface="Times New Roman" pitchFamily="18" charset="0"/>
              </a:rPr>
              <a:t>Юпитер</a:t>
            </a:r>
            <a:r>
              <a:rPr lang="ru-RU" sz="4000"/>
              <a:t> </a:t>
            </a:r>
          </a:p>
        </p:txBody>
      </p:sp>
      <p:sp>
        <p:nvSpPr>
          <p:cNvPr id="2355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59113" y="1484313"/>
            <a:ext cx="5761037" cy="49688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000" i="1" dirty="0">
                <a:latin typeface="Times New Roman" pitchFamily="18" charset="0"/>
              </a:rPr>
              <a:t>Следующая от Солнца планета Юпитер – самая большая в Солнечной системе. Она названа в честь самого главного римского бога Юпитера. Состоит главным образом из различных газов. 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133600"/>
            <a:ext cx="2808287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6" name="Rectangle 4"/>
          <p:cNvSpPr>
            <a:spLocks noGrp="1" noChangeArrowheads="1"/>
          </p:cNvSpPr>
          <p:nvPr>
            <p:ph type="title"/>
          </p:nvPr>
        </p:nvSpPr>
        <p:spPr>
          <a:xfrm>
            <a:off x="4067175" y="1268413"/>
            <a:ext cx="3025775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>
                <a:latin typeface="Times New Roman" pitchFamily="18" charset="0"/>
              </a:rPr>
              <a:t>Сатурн</a:t>
            </a:r>
            <a:r>
              <a:rPr lang="ru-RU"/>
              <a:t> </a:t>
            </a:r>
          </a:p>
        </p:txBody>
      </p:sp>
      <p:sp>
        <p:nvSpPr>
          <p:cNvPr id="23859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55650" y="3500438"/>
            <a:ext cx="8002588" cy="2808287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>
                <a:latin typeface="Times New Roman" pitchFamily="18" charset="0"/>
              </a:rPr>
              <a:t>Сатурн – вторая по величине планета Солнечной системы. Она названа в честь римского бога земледелия. Она окружена множеством ярких колец, состоящих из обломков льда и камней. </a:t>
            </a:r>
          </a:p>
        </p:txBody>
      </p:sp>
      <p:pic>
        <p:nvPicPr>
          <p:cNvPr id="2150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33375"/>
            <a:ext cx="28797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2" descr="space1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288" y="4048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4" name="Rectangle 4"/>
          <p:cNvSpPr>
            <a:spLocks noGrp="1" noChangeArrowheads="1"/>
          </p:cNvSpPr>
          <p:nvPr>
            <p:ph type="title"/>
          </p:nvPr>
        </p:nvSpPr>
        <p:spPr>
          <a:xfrm>
            <a:off x="4786314" y="642917"/>
            <a:ext cx="3714776" cy="1571637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>
                <a:latin typeface="Times New Roman" pitchFamily="18" charset="0"/>
              </a:rPr>
              <a:t>Уран, Нептун </a:t>
            </a:r>
            <a:br>
              <a:rPr lang="ru-RU" sz="5400" b="1" dirty="0">
                <a:latin typeface="Times New Roman" pitchFamily="18" charset="0"/>
              </a:rPr>
            </a:br>
            <a:r>
              <a:rPr lang="ru-RU" sz="5400" b="1" dirty="0">
                <a:latin typeface="Times New Roman" pitchFamily="18" charset="0"/>
              </a:rPr>
              <a:t>и Плутон</a:t>
            </a:r>
          </a:p>
        </p:txBody>
      </p:sp>
      <p:sp>
        <p:nvSpPr>
          <p:cNvPr id="2406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2565400"/>
            <a:ext cx="8642350" cy="41036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i="1" dirty="0">
                <a:latin typeface="Times New Roman" pitchFamily="18" charset="0"/>
              </a:rPr>
              <a:t>Уран состоит из маленького каменного ядра и замёрзших газов.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dirty="0">
                <a:latin typeface="Times New Roman" pitchFamily="18" charset="0"/>
              </a:rPr>
              <a:t>Планета Нептун носит имя римского бога морей. Она мерцает голубоватым светом, напоминающим блеск воды. Температура на поверхности Нептуна – минус 200 градусов.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i="1" dirty="0">
                <a:latin typeface="Times New Roman" pitchFamily="18" charset="0"/>
              </a:rPr>
              <a:t>Плутон так далёк от Солнца, что на его поверхности царит невероятный холод – до минус 230 градусов. Это самая маленькая планета Солнечной системы. Она названа в честь римского бога – повелителя царства мёртвых.</a:t>
            </a:r>
          </a:p>
        </p:txBody>
      </p:sp>
      <p:pic>
        <p:nvPicPr>
          <p:cNvPr id="6" name="Picture 9" descr="Ура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24000"/>
          </a:blip>
          <a:srcRect/>
          <a:stretch>
            <a:fillRect/>
          </a:stretch>
        </p:blipFill>
        <p:spPr bwMode="auto">
          <a:xfrm>
            <a:off x="0" y="0"/>
            <a:ext cx="2114536" cy="206801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8" descr="нептун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1928794" y="642918"/>
            <a:ext cx="1766906" cy="185736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9" descr="плутон"/>
          <p:cNvPicPr>
            <a:picLocks noChangeAspect="1" noChangeArrowheads="1"/>
          </p:cNvPicPr>
          <p:nvPr/>
        </p:nvPicPr>
        <p:blipFill>
          <a:blip r:embed="rId4" cstate="print">
            <a:lum contrast="18000"/>
          </a:blip>
          <a:srcRect r="36499"/>
          <a:stretch>
            <a:fillRect/>
          </a:stretch>
        </p:blipFill>
        <p:spPr bwMode="auto">
          <a:xfrm>
            <a:off x="3643306" y="0"/>
            <a:ext cx="1572568" cy="185736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268413"/>
            <a:ext cx="4284663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08513" y="1484313"/>
            <a:ext cx="4535487" cy="3527425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>
                <a:latin typeface="Times New Roman" pitchFamily="18" charset="0"/>
              </a:rPr>
              <a:t>Мы познакомились с остальными планетами Солнечной системы. Их называют газовыми планетами из-за их состава.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4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426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4579" name="Picture 2" descr="D:\Documents and Settings\USER\Рабочий стол\solnsi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876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38200" y="228600"/>
            <a:ext cx="71656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ПЛАНЕТЫ СОЛНЕЧНОЙ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Проверь себя! </a:t>
            </a:r>
            <a:endParaRPr lang="ru-RU" dirty="0"/>
          </a:p>
        </p:txBody>
      </p:sp>
      <p:pic>
        <p:nvPicPr>
          <p:cNvPr id="4" name="Picture 9" descr="СИСТЕМ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24000"/>
          </a:blip>
          <a:srcRect/>
          <a:stretch>
            <a:fillRect/>
          </a:stretch>
        </p:blipFill>
        <p:spPr>
          <a:xfrm>
            <a:off x="785786" y="1191086"/>
            <a:ext cx="7792867" cy="5247196"/>
          </a:xfr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Наша Земля прекрасна. Космонавты говорят, что из космоса она выглядит как драгоценный камень.</a:t>
            </a:r>
            <a:r>
              <a:rPr lang="ru-RU" sz="4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42875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714489"/>
            <a:ext cx="7215238" cy="4071966"/>
          </a:xfrm>
        </p:spPr>
        <p:txBody>
          <a:bodyPr/>
          <a:lstStyle/>
          <a:p>
            <a:r>
              <a:rPr lang="ru-RU" dirty="0" smtClean="0"/>
              <a:t>1. Прочитать п. 3</a:t>
            </a:r>
          </a:p>
          <a:p>
            <a:r>
              <a:rPr lang="ru-RU" dirty="0" smtClean="0"/>
              <a:t>2. Выучить названия планет</a:t>
            </a:r>
          </a:p>
          <a:p>
            <a:r>
              <a:rPr lang="ru-RU" dirty="0" smtClean="0"/>
              <a:t>3. Р.т стр. 3 №5,6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29652" y="3714752"/>
            <a:ext cx="257148" cy="241617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7652" name="Picture 2" descr="D:\Documents and Settings\USER\Рабочий стол\500px-Small_magellanic_clou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 rot="20723234">
            <a:off x="500063" y="2286000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9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Спасибо </a:t>
            </a:r>
          </a:p>
          <a:p>
            <a:pPr algn="ctr">
              <a:defRPr/>
            </a:pPr>
            <a:r>
              <a:rPr lang="ru-RU" sz="9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за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арелка">
  <a:themeElements>
    <a:clrScheme name="Тарелка 4">
      <a:dk1>
        <a:srgbClr val="666A5C"/>
      </a:dk1>
      <a:lt1>
        <a:srgbClr val="FFFFFF"/>
      </a:lt1>
      <a:dk2>
        <a:srgbClr val="757868"/>
      </a:dk2>
      <a:lt2>
        <a:srgbClr val="C4C3AA"/>
      </a:lt2>
      <a:accent1>
        <a:srgbClr val="9AC2C0"/>
      </a:accent1>
      <a:accent2>
        <a:srgbClr val="4D4F45"/>
      </a:accent2>
      <a:accent3>
        <a:srgbClr val="BDBEB9"/>
      </a:accent3>
      <a:accent4>
        <a:srgbClr val="DADADA"/>
      </a:accent4>
      <a:accent5>
        <a:srgbClr val="CADDDC"/>
      </a:accent5>
      <a:accent6>
        <a:srgbClr val="45473E"/>
      </a:accent6>
      <a:hlink>
        <a:srgbClr val="009999"/>
      </a:hlink>
      <a:folHlink>
        <a:srgbClr val="BFCB4F"/>
      </a:folHlink>
    </a:clrScheme>
    <a:fontScheme name="Тарелка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арелка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арелка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Satellite Dish</Template>
  <TotalTime>885</TotalTime>
  <Words>510</Words>
  <Application>Microsoft Office PowerPoint</Application>
  <PresentationFormat>Экран (4:3)</PresentationFormat>
  <Paragraphs>51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Тарелка</vt:lpstr>
      <vt:lpstr>«Планеты Солнечной системы»</vt:lpstr>
      <vt:lpstr>Презентация PowerPoint</vt:lpstr>
      <vt:lpstr>Вперёд, к загадочным и далёким планетам Солнечной системы!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Меркурий </vt:lpstr>
      <vt:lpstr>Венера </vt:lpstr>
      <vt:lpstr>Презентация PowerPoint</vt:lpstr>
      <vt:lpstr>Земля </vt:lpstr>
      <vt:lpstr>Презентация PowerPoint</vt:lpstr>
      <vt:lpstr>Марс </vt:lpstr>
      <vt:lpstr>Презентация PowerPoint</vt:lpstr>
      <vt:lpstr>Юпитер </vt:lpstr>
      <vt:lpstr>Сатурн </vt:lpstr>
      <vt:lpstr>Уран, Нептун  и Плутон</vt:lpstr>
      <vt:lpstr>Презентация PowerPoint</vt:lpstr>
      <vt:lpstr>Презентация PowerPoint</vt:lpstr>
      <vt:lpstr>Проверь себя! </vt:lpstr>
      <vt:lpstr>Презентация PowerPoint</vt:lpstr>
      <vt:lpstr>Домашнее задание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Планеты С</dc:title>
  <dc:creator>Ната</dc:creator>
  <cp:lastModifiedBy>Наталья</cp:lastModifiedBy>
  <cp:revision>65</cp:revision>
  <dcterms:created xsi:type="dcterms:W3CDTF">2007-01-31T17:00:40Z</dcterms:created>
  <dcterms:modified xsi:type="dcterms:W3CDTF">2017-09-15T09:37:58Z</dcterms:modified>
</cp:coreProperties>
</file>