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ms-office.legacyDiagramTex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legacyDocTextInfo.bin" ContentType="application/vnd.ms-office.legacyDocTextInfo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06/relationships/legacyDocTextInfo" Target="legacyDocTextInfo.bin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8" Type="http://schemas.microsoft.com/office/2006/relationships/legacyDiagramText" Target="legacyDiagramText8.bin"/><Relationship Id="rId3" Type="http://schemas.microsoft.com/office/2006/relationships/legacyDiagramText" Target="legacyDiagramText3.bin"/><Relationship Id="rId7" Type="http://schemas.microsoft.com/office/2006/relationships/legacyDiagramText" Target="legacyDiagramText7.bin"/><Relationship Id="rId2" Type="http://schemas.microsoft.com/office/2006/relationships/legacyDiagramText" Target="legacyDiagramText2.bin"/><Relationship Id="rId1" Type="http://schemas.microsoft.com/office/2006/relationships/legacyDiagramText" Target="legacyDiagramText1.bin"/><Relationship Id="rId6" Type="http://schemas.microsoft.com/office/2006/relationships/legacyDiagramText" Target="legacyDiagramText6.bin"/><Relationship Id="rId5" Type="http://schemas.microsoft.com/office/2006/relationships/legacyDiagramText" Target="legacyDiagramText5.bin"/><Relationship Id="rId4" Type="http://schemas.microsoft.com/office/2006/relationships/legacyDiagramText" Target="legacyDiagramText4.bin"/><Relationship Id="rId9" Type="http://schemas.microsoft.com/office/2006/relationships/legacyDiagramText" Target="legacyDiagramText9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704850"/>
            <a:ext cx="8229600" cy="56197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51F88-C17A-4E02-A174-6497C29E5EFE}" type="datetimeFigureOut">
              <a:rPr lang="ru-RU"/>
              <a:pPr>
                <a:defRPr/>
              </a:pPr>
              <a:t>04.04.2015</a:t>
            </a:fld>
            <a:endParaRPr lang="ru-RU" dirty="0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42883-C00C-4A55-9C2F-B33668694C0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H:\Конкурс Лена\Новая папка (2)\background-9\background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691680" y="332656"/>
            <a:ext cx="72008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i="1" dirty="0">
                <a:solidFill>
                  <a:srgbClr val="0000FF"/>
                </a:solidFill>
                <a:latin typeface="Monotype Corsiva" pitchFamily="66" charset="0"/>
              </a:rPr>
              <a:t>«Развитие логического мышления с использованием занимательного математического материала»</a:t>
            </a:r>
            <a:endParaRPr lang="ru-RU" sz="4800" dirty="0">
              <a:solidFill>
                <a:srgbClr val="0000FF"/>
              </a:solidFill>
              <a:latin typeface="Monotype Corsiva" pitchFamily="66" charset="0"/>
            </a:endParaRPr>
          </a:p>
        </p:txBody>
      </p:sp>
      <p:pic>
        <p:nvPicPr>
          <p:cNvPr id="4" name="Picture 8" descr="Гербы, гимны и анимированные мыши - MediaPo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509120"/>
            <a:ext cx="3420380" cy="2105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52594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H:\Конкурс Лена\Новая папка (2)\background-9\background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827584" y="332656"/>
            <a:ext cx="67687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«Человек, который способен        </a:t>
            </a:r>
            <a:b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конструктивно мыслить,                                                                           </a:t>
            </a:r>
            <a:b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быстро решать логические задачи                                               </a:t>
            </a:r>
            <a:b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наиболее приспособлен к жизни»</a:t>
            </a:r>
            <a:b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Логическое мышление – это одна из важнейших задач воспитания маленького ребенка. Развитие его ума, формирование таких мыслительных умений и способностей, которые позволяют легко усваивать новое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xmlns="" val="29359836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H:\Конкурс Лена\Новая папка (2)\background-9\background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23528" y="332656"/>
            <a:ext cx="856895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 2" pitchFamily="18" charset="2"/>
              <a:buNone/>
            </a:pPr>
            <a:r>
              <a:rPr lang="ru-RU" sz="2800" b="1" u="sng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8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- развивать у детей логическое мышление, используя занимательный математический материал</a:t>
            </a:r>
          </a:p>
          <a:p>
            <a:pPr>
              <a:buFont typeface="Wingdings 2" pitchFamily="18" charset="2"/>
              <a:buNone/>
            </a:pPr>
            <a:r>
              <a:rPr lang="ru-RU" sz="2800" u="sng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Развивать умение решать задачи на основе мыслительного анализа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Организовывать самостоятельность игры, проявлять познавательный интерес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Воспитывать интерес к логико-математическим играм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Развивать у детей образное мышление, практические и умственные действия</a:t>
            </a:r>
          </a:p>
        </p:txBody>
      </p:sp>
    </p:spTree>
    <p:extLst>
      <p:ext uri="{BB962C8B-B14F-4D97-AF65-F5344CB8AC3E}">
        <p14:creationId xmlns:p14="http://schemas.microsoft.com/office/powerpoint/2010/main" xmlns="" val="21942101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H:\Конкурс Лена\Новая папка (2)\background-9\background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907704" y="476672"/>
            <a:ext cx="7056784" cy="5853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buFont typeface="Wingdings 2" pitchFamily="18" charset="2"/>
              <a:buNone/>
            </a:pPr>
            <a:r>
              <a:rPr lang="ru-RU" sz="3200" b="1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u="sng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  <a:r>
              <a:rPr lang="ru-RU" sz="3200" b="1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выбранной темы характеризуется тем, что уровень развития логического мышления дошкольника при поступлении в школу ниже среднего. Поэтому на поиск решения данной проблемы была необходимость разработать систему развития логического мышления с использованием занимательного математического материала, которая приведет к повышению качества логического мышления на занятиях и в повседневной жизни детей</a:t>
            </a:r>
          </a:p>
        </p:txBody>
      </p:sp>
    </p:spTree>
    <p:extLst>
      <p:ext uri="{BB962C8B-B14F-4D97-AF65-F5344CB8AC3E}">
        <p14:creationId xmlns:p14="http://schemas.microsoft.com/office/powerpoint/2010/main" xmlns="" val="12905152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H:\Конкурс Лена\Новая папка (2)\background-9\background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51520" y="0"/>
            <a:ext cx="8712968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Новизна моей работы:</a:t>
            </a:r>
          </a:p>
          <a:p>
            <a:pPr algn="ctr"/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Работу с детьми стала строить в увлекательной для дошкольников игровой форме;</a:t>
            </a:r>
          </a:p>
          <a:p>
            <a:pPr algn="ctr">
              <a:buFont typeface="Arial" pitchFamily="34" charset="0"/>
              <a:buChar char="•"/>
            </a:pPr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особое внимание уделяю введению детей в мир логики, моделирования; умению пользоваться символикой, знаками, схемами; выявлению закономерностей, связей и зависимостей предметов и явлений окружающего мира;</a:t>
            </a:r>
          </a:p>
          <a:p>
            <a:pPr algn="ctr">
              <a:buFont typeface="Arial" pitchFamily="34" charset="0"/>
              <a:buChar char="•"/>
            </a:pPr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знакомлю с математическим содержанием, закрепляю его через самостоятельную поисковую и практическую деятельность;</a:t>
            </a:r>
          </a:p>
          <a:p>
            <a:pPr algn="ctr">
              <a:buFont typeface="Arial" pitchFamily="34" charset="0"/>
              <a:buChar char="•"/>
            </a:pPr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развивающие задачи решаю с учётом индивидуальных возможностей развития ребёнка;</a:t>
            </a:r>
          </a:p>
          <a:p>
            <a:pPr algn="ctr">
              <a:buFont typeface="Arial" pitchFamily="34" charset="0"/>
              <a:buChar char="•"/>
            </a:pPr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дети, независимо от возраста, включаются в решение творческих задач: отыскать, отгадать, раскрыть секрет, составить, видоизменить, смоделировать, сгруппировать, установить соответствие.</a:t>
            </a:r>
          </a:p>
          <a:p>
            <a:pPr algn="ctr"/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Такой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подход даёт возможность творчески отбирать материал в соответствии с материальным оснащением педагогического процесса, количеством детей в группе, уровнем их подготовленности.</a:t>
            </a:r>
          </a:p>
          <a:p>
            <a:pPr algn="ctr"/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29676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H:\Конкурс Лена\Новая папка (2)\background-9\background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H:\IMAG11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60648"/>
            <a:ext cx="4896544" cy="3672408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268760"/>
            <a:ext cx="3742204" cy="5430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H:\Конкурс Лена\Новая папка (2)\background-9\background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60648"/>
            <a:ext cx="4633471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140968"/>
            <a:ext cx="5302415" cy="3552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" descr="H:\Конкурс Лена\Новая папка (2)\background-9\background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Овал 4"/>
          <p:cNvSpPr/>
          <p:nvPr/>
        </p:nvSpPr>
        <p:spPr>
          <a:xfrm>
            <a:off x="2857488" y="2571744"/>
            <a:ext cx="3214710" cy="17859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1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Логические игры и задания развивают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71500" y="1143000"/>
            <a:ext cx="1928813" cy="12715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1800" dirty="0"/>
              <a:t>МЫШЛЕНИЕ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429000" y="714375"/>
            <a:ext cx="2000250" cy="12715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1800" dirty="0"/>
              <a:t>ВНИМАНИЕ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357938" y="1285875"/>
            <a:ext cx="2071687" cy="12144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1800" dirty="0"/>
              <a:t>ПАМЯТЬ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57188" y="4143375"/>
            <a:ext cx="2071687" cy="12001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1800" dirty="0"/>
              <a:t>ВООБРАЖЕНИЕ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214688" y="5286375"/>
            <a:ext cx="2571750" cy="12001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1800" dirty="0"/>
              <a:t>СПОСОБНОСТЬ К ТВОРЧЕСТВУ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572250" y="4357688"/>
            <a:ext cx="1771650" cy="12001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1800" dirty="0"/>
              <a:t>РЕЧЬ</a:t>
            </a:r>
          </a:p>
        </p:txBody>
      </p:sp>
      <p:cxnSp>
        <p:nvCxnSpPr>
          <p:cNvPr id="15" name="Прямая соединительная линия 14"/>
          <p:cNvCxnSpPr>
            <a:stCxn id="7" idx="2"/>
            <a:endCxn id="5" idx="0"/>
          </p:cNvCxnSpPr>
          <p:nvPr/>
        </p:nvCxnSpPr>
        <p:spPr>
          <a:xfrm rot="16200000" flipH="1">
            <a:off x="4153694" y="2261394"/>
            <a:ext cx="585787" cy="349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rot="10800000" flipV="1">
            <a:off x="5786438" y="2500313"/>
            <a:ext cx="571500" cy="4286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rot="10800000">
            <a:off x="5857875" y="3857625"/>
            <a:ext cx="714375" cy="500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endCxn id="5" idx="1"/>
          </p:cNvCxnSpPr>
          <p:nvPr/>
        </p:nvCxnSpPr>
        <p:spPr>
          <a:xfrm>
            <a:off x="2500313" y="2428875"/>
            <a:ext cx="828675" cy="4048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flipV="1">
            <a:off x="2428875" y="3857625"/>
            <a:ext cx="642938" cy="285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>
            <a:stCxn id="5" idx="4"/>
            <a:endCxn id="10" idx="0"/>
          </p:cNvCxnSpPr>
          <p:nvPr/>
        </p:nvCxnSpPr>
        <p:spPr>
          <a:xfrm rot="16200000" flipH="1">
            <a:off x="4017963" y="4803775"/>
            <a:ext cx="928687" cy="365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H:\Конкурс Лена\Новая папка (2)\background-9\background-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56325" name="Diagram 5"/>
          <p:cNvGraphicFramePr>
            <a:graphicFrameLocks/>
          </p:cNvGraphicFramePr>
          <p:nvPr>
            <p:ph/>
          </p:nvPr>
        </p:nvGraphicFramePr>
        <p:xfrm>
          <a:off x="-2592388" y="0"/>
          <a:ext cx="14725651" cy="6858000"/>
        </p:xfrm>
        <a:graphic>
          <a:graphicData uri="http://schemas.openxmlformats.org/drawingml/2006/compatibility">
            <com:legacyDrawing xmlns:com="http://schemas.openxmlformats.org/drawingml/2006/compatibility" spid="_x0000_s1026"/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Dgm spid="563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H:\Конкурс Лена\Новая папка (2)\background-9\background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51520" y="476672"/>
            <a:ext cx="8712968" cy="408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3200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Большое внимание уделяю развитию логического мышления на занятиях по математике. </a:t>
            </a:r>
          </a:p>
          <a:p>
            <a:pPr>
              <a:lnSpc>
                <a:spcPct val="90000"/>
              </a:lnSpc>
            </a:pPr>
            <a:r>
              <a:rPr lang="ru-RU" sz="3200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           Учитывая, что детям очень нравится работать с геометрическим материалом,  я разработала серию конспектов по конструированию и моделированию.   </a:t>
            </a:r>
          </a:p>
          <a:p>
            <a:pPr>
              <a:lnSpc>
                <a:spcPct val="90000"/>
              </a:lnSpc>
            </a:pPr>
            <a:r>
              <a:rPr lang="ru-RU" sz="3200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           Широко использую на занятиях </a:t>
            </a:r>
            <a:r>
              <a:rPr lang="ru-RU" sz="3200" dirty="0" err="1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палочки-Кюизенера</a:t>
            </a:r>
            <a:r>
              <a:rPr lang="ru-RU" sz="3200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 и блоки </a:t>
            </a:r>
            <a:r>
              <a:rPr lang="ru-RU" sz="3200" dirty="0" err="1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Дьенеша</a:t>
            </a:r>
            <a:r>
              <a:rPr lang="ru-RU" sz="3200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, кубики Никитина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 descr="H:\Конкурс Лена\Новая папка (2)\background-9\background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100_196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88913"/>
            <a:ext cx="4321175" cy="313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100_198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3501008"/>
            <a:ext cx="4176713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88640"/>
            <a:ext cx="3384376" cy="3274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:\Конкурс Лена\Новая папка (2)\background-9\background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2411760" cy="3661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7" descr="100_197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2996952"/>
            <a:ext cx="4500562" cy="326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H:\Конкурс Лена\Новая папка (2)\background-9\background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H:\IMAG13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7" y="260649"/>
            <a:ext cx="4992672" cy="3744416"/>
          </a:xfrm>
          <a:prstGeom prst="rect">
            <a:avLst/>
          </a:prstGeom>
          <a:noFill/>
        </p:spPr>
      </p:pic>
      <p:pic>
        <p:nvPicPr>
          <p:cNvPr id="3075" name="Picture 3" descr="H:\IMAG133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24010" y="3573016"/>
            <a:ext cx="4152446" cy="311426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H:\Конкурс Лена\Новая папка (2)\background-9\background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83568" y="260648"/>
            <a:ext cx="8280920" cy="5213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ru-RU" sz="3200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Для того, чтобы развитие логического мышления не ограничивалось занятиями и играми в детском саду, я рекомендую родителям продолжать данную работу дома, основываясь на том , что это необходимо для начала школьного обучения детей. Для этого я предложила родителям консультации, советы.</a:t>
            </a:r>
          </a:p>
          <a:p>
            <a:pPr>
              <a:lnSpc>
                <a:spcPct val="80000"/>
              </a:lnSpc>
              <a:buFont typeface="Arial" pitchFamily="34" charset="0"/>
              <a:buChar char="•"/>
            </a:pPr>
            <a:r>
              <a:rPr lang="ru-RU" sz="3200" b="1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b="1" dirty="0" err="1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Логико-малыш</a:t>
            </a:r>
            <a:r>
              <a:rPr lang="ru-RU" sz="3200" b="1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>
              <a:lnSpc>
                <a:spcPct val="80000"/>
              </a:lnSpc>
              <a:buFont typeface="Arial" pitchFamily="34" charset="0"/>
              <a:buChar char="•"/>
            </a:pPr>
            <a:r>
              <a:rPr lang="ru-RU" sz="3200" b="1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«Занимательные математические квадраты для развития логики» </a:t>
            </a:r>
          </a:p>
          <a:p>
            <a:pPr>
              <a:lnSpc>
                <a:spcPct val="80000"/>
              </a:lnSpc>
              <a:buFont typeface="Arial" pitchFamily="34" charset="0"/>
              <a:buChar char="•"/>
            </a:pPr>
            <a:r>
              <a:rPr lang="ru-RU" sz="3200" b="1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«Игры для детей с использованием занимательного математического материала»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H:\Конкурс Лена\Новая папка (2)\background-9\background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971600" y="332656"/>
            <a:ext cx="77768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 2" pitchFamily="18" charset="2"/>
              <a:buNone/>
            </a:pPr>
            <a:r>
              <a:rPr lang="ru-RU" sz="2000" b="1" u="sng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Результаты работы с детьми по формированию логического мышления </a:t>
            </a:r>
          </a:p>
          <a:p>
            <a:pPr algn="ctr">
              <a:buFont typeface="Wingdings 2" pitchFamily="18" charset="2"/>
              <a:buNone/>
            </a:pPr>
            <a:r>
              <a:rPr lang="ru-RU" sz="2000" b="1" u="sng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2013-2014 учебный год</a:t>
            </a:r>
          </a:p>
          <a:p>
            <a:pPr algn="ctr">
              <a:buFont typeface="Wingdings 2" pitchFamily="18" charset="2"/>
              <a:buNone/>
            </a:pPr>
            <a:r>
              <a:rPr lang="ru-RU" sz="2000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Повысился уровень логического мышления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56"/>
          <p:cNvGraphicFramePr>
            <a:graphicFrameLocks noGrp="1"/>
          </p:cNvGraphicFramePr>
          <p:nvPr/>
        </p:nvGraphicFramePr>
        <p:xfrm>
          <a:off x="323528" y="1844824"/>
          <a:ext cx="8425184" cy="3501764"/>
        </p:xfrm>
        <a:graphic>
          <a:graphicData uri="http://schemas.openxmlformats.org/drawingml/2006/table">
            <a:tbl>
              <a:tblPr/>
              <a:tblGrid>
                <a:gridCol w="2808395"/>
                <a:gridCol w="2808394"/>
                <a:gridCol w="2808395"/>
              </a:tblGrid>
              <a:tr h="151761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293"/>
                          </a:solidFill>
                          <a:effectLst/>
                          <a:latin typeface="Arial" charset="0"/>
                        </a:rPr>
                        <a:t>Уровень логического мышления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B5293"/>
                          </a:solidFill>
                          <a:effectLst/>
                          <a:latin typeface="Arial" charset="0"/>
                        </a:rPr>
                        <a:t>До проведения занятий и игр по развитию логического мышления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B5293"/>
                          </a:solidFill>
                          <a:effectLst/>
                          <a:latin typeface="Arial" charset="0"/>
                        </a:rPr>
                        <a:t>(количество детей)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B5293"/>
                          </a:solidFill>
                          <a:effectLst/>
                          <a:latin typeface="Arial" charset="0"/>
                        </a:rPr>
                        <a:t>После  проведения занятий и игр по развитию логического мышления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B5293"/>
                          </a:solidFill>
                          <a:effectLst/>
                          <a:latin typeface="Arial" charset="0"/>
                        </a:rPr>
                        <a:t>(количество детей)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136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293"/>
                          </a:solidFill>
                          <a:effectLst/>
                          <a:latin typeface="Arial" charset="0"/>
                        </a:rPr>
                        <a:t>оптимальный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293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B5293"/>
                        </a:solidFill>
                        <a:effectLst/>
                        <a:latin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293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23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293"/>
                          </a:solidFill>
                          <a:effectLst/>
                          <a:latin typeface="Arial" charset="0"/>
                        </a:rPr>
                        <a:t>допустимый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293"/>
                          </a:solidFill>
                          <a:effectLst/>
                          <a:latin typeface="Arial" charset="0"/>
                        </a:rPr>
                        <a:t>10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B5293"/>
                        </a:solidFill>
                        <a:effectLst/>
                        <a:latin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293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850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293"/>
                          </a:solidFill>
                          <a:effectLst/>
                          <a:latin typeface="Arial" charset="0"/>
                        </a:rPr>
                        <a:t>критический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293"/>
                          </a:solidFill>
                          <a:effectLst/>
                          <a:latin typeface="Arial" charset="0"/>
                        </a:rPr>
                        <a:t>5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B5293"/>
                        </a:solidFill>
                        <a:effectLst/>
                        <a:latin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B5293"/>
                          </a:solidFill>
                          <a:effectLst/>
                          <a:latin typeface="Arial" charset="0"/>
                        </a:rPr>
                        <a:t>2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B5293"/>
                        </a:solidFill>
                        <a:effectLst/>
                        <a:latin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76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B5293"/>
                        </a:solidFill>
                        <a:effectLst/>
                        <a:latin typeface="Arial" charset="0"/>
                      </a:endParaRP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B5293"/>
                        </a:solidFill>
                        <a:effectLst/>
                        <a:latin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B5293"/>
                        </a:solidFill>
                        <a:effectLst/>
                        <a:latin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H:\Конкурс Лена\Новая папка (2)\background-9\background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51520" y="476672"/>
            <a:ext cx="871296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3200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Мои воспитанники от занятия к занятию стали более усидчивыми, самостоятельными при выполнении практических действий.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Повысилась концентрация внимания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В проблемных ситуациях дети научились анализировать, сопоставлять, быстро находить правильное решение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Из беседах с детьми и родителями выявила, что работа по развитию логического мышления с использованием занимательного математического материала ведется в большинстве семей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H:\Конкурс Лена\Новая папка (2)\background-9\background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95536" y="260648"/>
            <a:ext cx="849694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ru-RU" sz="2800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Работая над данной темой, стараюсь поделиться с  педагогами своими наработками:</a:t>
            </a:r>
          </a:p>
          <a:p>
            <a:pPr>
              <a:lnSpc>
                <a:spcPct val="90000"/>
              </a:lnSpc>
            </a:pPr>
            <a:r>
              <a:rPr lang="ru-RU" sz="2800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открытые занятия по развитию логического мышления в МБДОУ ЦРР – Д/С «Медвежонок»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    «Путешествие в город» (старшая группа,2013 г.)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    «В гостях у </a:t>
            </a:r>
            <a:r>
              <a:rPr lang="ru-RU" sz="2800" dirty="0" err="1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цифроежки</a:t>
            </a:r>
            <a:r>
              <a:rPr lang="ru-RU" sz="2800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» (подготовительная группа, 2014 г.)</a:t>
            </a:r>
          </a:p>
          <a:p>
            <a:pPr>
              <a:lnSpc>
                <a:spcPct val="90000"/>
              </a:lnSpc>
            </a:pPr>
            <a:r>
              <a:rPr lang="ru-RU" sz="2800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Консультации и рекомендации для педагогов МБДОУ ЦРР – Д/С «Медвежонок»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     «Организация уголков занимательной математики» 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     «Использование блоков </a:t>
            </a:r>
            <a:r>
              <a:rPr lang="ru-RU" sz="2800" dirty="0" err="1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Дьенеша</a:t>
            </a:r>
            <a:r>
              <a:rPr lang="ru-RU" sz="2800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 для развития логического мышления дошкольника»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     «</a:t>
            </a:r>
            <a:r>
              <a:rPr lang="ru-RU" sz="2800" dirty="0" err="1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Лего-мозаика</a:t>
            </a:r>
            <a:r>
              <a:rPr lang="ru-RU" sz="2800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 – умная игра»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H:\Конкурс Лена\Новая папка (2)\background-9\background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11560" y="0"/>
            <a:ext cx="82089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 2" pitchFamily="18" charset="2"/>
              <a:buNone/>
            </a:pPr>
            <a:r>
              <a:rPr lang="ru-RU" sz="3200" b="1" dirty="0" smtClean="0">
                <a:solidFill>
                  <a:srgbClr val="0B5293"/>
                </a:solidFill>
                <a:latin typeface="Times New Roman" pitchFamily="18" charset="0"/>
                <a:cs typeface="Times New Roman" pitchFamily="18" charset="0"/>
              </a:rPr>
              <a:t>Литература, используемая в работе с детьми по развитию логического мышления</a:t>
            </a:r>
          </a:p>
        </p:txBody>
      </p:sp>
      <p:pic>
        <p:nvPicPr>
          <p:cNvPr id="4" name="Picture 4" descr="100_19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1700213"/>
            <a:ext cx="8569325" cy="489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H:\Конкурс Лена\Новая папка (2)\background-9\background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43608" y="2348880"/>
            <a:ext cx="75025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4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585</Words>
  <Application>Microsoft Office PowerPoint</Application>
  <PresentationFormat>Экран (4:3)</PresentationFormat>
  <Paragraphs>89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</cp:revision>
  <dcterms:created xsi:type="dcterms:W3CDTF">2015-04-04T12:43:26Z</dcterms:created>
  <dcterms:modified xsi:type="dcterms:W3CDTF">2015-04-04T12:44:17Z</dcterms:modified>
</cp:coreProperties>
</file>