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6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4/12/2017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F:\&#1059;&#1056;&#1054;&#1050;&#1048;\7%20&#1082;&#1083;&#1072;&#1089;&#1089;\&#1086;&#1090;&#1082;&#1088;&#1099;&#1090;&#1099;&#1081;%20&#1091;&#1088;&#1086;&#1082;\&#1042;&#1080;&#1076;&#1077;&#1086;.mp4" TargetMode="Externa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1600200"/>
            <a:ext cx="7772400" cy="1894362"/>
          </a:xfrm>
        </p:spPr>
        <p:txBody>
          <a:bodyPr>
            <a:normAutofit/>
          </a:bodyPr>
          <a:lstStyle/>
          <a:p>
            <a:r>
              <a:rPr lang="ru-RU" sz="4000" dirty="0" smtClean="0"/>
              <a:t>«Россия в 1725-1762 годах»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33600" y="3581400"/>
            <a:ext cx="6172200" cy="1371600"/>
          </a:xfrm>
        </p:spPr>
        <p:txBody>
          <a:bodyPr/>
          <a:lstStyle/>
          <a:p>
            <a:r>
              <a:rPr lang="ru-RU" dirty="0" smtClean="0"/>
              <a:t>Своя игра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429000" y="5638800"/>
            <a:ext cx="55066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/>
              <a:t>Юрова А.А., учитель истории и обществознания</a:t>
            </a:r>
          </a:p>
          <a:p>
            <a:pPr algn="r"/>
            <a:r>
              <a:rPr lang="ru-RU" dirty="0" smtClean="0"/>
              <a:t>МОУ СОШ №5 </a:t>
            </a:r>
          </a:p>
          <a:p>
            <a:pPr algn="r"/>
            <a:r>
              <a:rPr lang="ru-RU" dirty="0" smtClean="0"/>
              <a:t>Павлово-Посадского муниципального района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28599" y="1066800"/>
          <a:ext cx="8610602" cy="44996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94255"/>
                <a:gridCol w="1388807"/>
                <a:gridCol w="1388807"/>
                <a:gridCol w="1388807"/>
                <a:gridCol w="1249926"/>
              </a:tblGrid>
              <a:tr h="93345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</a:rPr>
                        <a:t>Категория 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</a:rPr>
                        <a:t>Баллы 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33450"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</a:rPr>
                        <a:t>Личности </a:t>
                      </a:r>
                    </a:p>
                    <a:p>
                      <a:pPr algn="ctr"/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2" action="ppaction://hlinksldjump"/>
                        </a:rPr>
                        <a:t>5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3" action="ppaction://hlinksldjump"/>
                        </a:rPr>
                        <a:t>10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4" action="ppaction://hlinksldjump"/>
                        </a:rPr>
                        <a:t>15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5" action="ppaction://hlinksldjump"/>
                        </a:rPr>
                        <a:t>25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33450"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</a:rPr>
                        <a:t>Даты и события</a:t>
                      </a:r>
                    </a:p>
                    <a:p>
                      <a:pPr algn="ctr"/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6" action="ppaction://hlinksldjump"/>
                        </a:rPr>
                        <a:t>5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7" action="ppaction://hlinksldjump"/>
                        </a:rPr>
                        <a:t>10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8" action="ppaction://hlinksldjump"/>
                        </a:rPr>
                        <a:t>15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9" action="ppaction://hlinksldjump"/>
                        </a:rPr>
                        <a:t>25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33450"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</a:rPr>
                        <a:t>Свободная тема</a:t>
                      </a:r>
                    </a:p>
                    <a:p>
                      <a:pPr algn="ctr"/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10" action="ppaction://hlinksldjump"/>
                        </a:rPr>
                        <a:t>5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11" action="ppaction://hlinksldjump"/>
                        </a:rPr>
                        <a:t>10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12" action="ppaction://hlinksldjump"/>
                        </a:rPr>
                        <a:t>15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latin typeface="Arial Black" pitchFamily="34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Arial Black" pitchFamily="34" charset="0"/>
                          <a:hlinkClick r:id="rId13" action="ppaction://hlinksldjump"/>
                        </a:rPr>
                        <a:t>25</a:t>
                      </a:r>
                      <a:endParaRPr lang="ru-RU" sz="24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Овал 2">
            <a:hlinkClick r:id="rId14" action="ppaction://hlinksldjump"/>
          </p:cNvPr>
          <p:cNvSpPr/>
          <p:nvPr/>
        </p:nvSpPr>
        <p:spPr>
          <a:xfrm>
            <a:off x="8153400" y="5715000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pPr marL="0" indent="725488" algn="ctr">
              <a:buNone/>
            </a:pPr>
            <a:r>
              <a:rPr lang="ru-RU" sz="5400" dirty="0" smtClean="0">
                <a:latin typeface="Constantia" pitchFamily="18" charset="0"/>
              </a:rPr>
              <a:t>Фаворит Анны Иоановны, ставший ее первым министром?</a:t>
            </a:r>
          </a:p>
          <a:p>
            <a:pPr marL="0" indent="725488" algn="ctr">
              <a:buNone/>
            </a:pPr>
            <a:endParaRPr lang="ru-RU" sz="5400" dirty="0" smtClean="0">
              <a:latin typeface="Constantia" pitchFamily="18" charset="0"/>
            </a:endParaRPr>
          </a:p>
          <a:p>
            <a:pPr marL="0" indent="725488" algn="ctr">
              <a:buNone/>
            </a:pPr>
            <a:r>
              <a:rPr lang="ru-RU" sz="5400" b="1" dirty="0" smtClean="0">
                <a:latin typeface="Constantia" pitchFamily="18" charset="0"/>
              </a:rPr>
              <a:t>Э.И.Бирон</a:t>
            </a:r>
            <a:endParaRPr lang="ru-RU" sz="5400" b="1" dirty="0">
              <a:latin typeface="Constantia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3246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0"/>
            <a:ext cx="8915400" cy="68580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endParaRPr lang="ru-RU" sz="2600" b="1" dirty="0" smtClean="0">
              <a:latin typeface="Constantia" pitchFamily="18" charset="0"/>
            </a:endParaRPr>
          </a:p>
          <a:p>
            <a:pPr marL="0" indent="725488" algn="ctr">
              <a:buNone/>
            </a:pPr>
            <a:r>
              <a:rPr lang="ru-RU" sz="4800" dirty="0" smtClean="0">
                <a:latin typeface="Constantia" pitchFamily="18" charset="0"/>
              </a:rPr>
              <a:t>Прочитайте  отрывок  (Приложение №1)</a:t>
            </a:r>
          </a:p>
          <a:p>
            <a:pPr marL="0" indent="725488" algn="ctr">
              <a:buNone/>
            </a:pPr>
            <a:r>
              <a:rPr lang="ru-RU" sz="4800" dirty="0" smtClean="0">
                <a:latin typeface="Constantia" pitchFamily="18" charset="0"/>
              </a:rPr>
              <a:t>из произведения В.О.Ключевского </a:t>
            </a:r>
          </a:p>
          <a:p>
            <a:pPr marL="0" indent="725488" algn="ctr">
              <a:buNone/>
            </a:pPr>
            <a:r>
              <a:rPr lang="ru-RU" sz="4800" dirty="0" smtClean="0">
                <a:latin typeface="Constantia" pitchFamily="18" charset="0"/>
              </a:rPr>
              <a:t>«Русская история» и определите о ком идет речь?</a:t>
            </a:r>
          </a:p>
          <a:p>
            <a:pPr marL="0" indent="0" algn="ctr">
              <a:buNone/>
            </a:pPr>
            <a:r>
              <a:rPr lang="ru-RU" sz="4800" b="1" dirty="0" smtClean="0">
                <a:latin typeface="Constantia" pitchFamily="18" charset="0"/>
              </a:rPr>
              <a:t>Петр </a:t>
            </a:r>
            <a:r>
              <a:rPr lang="en-US" sz="4800" b="1" dirty="0" smtClean="0">
                <a:latin typeface="Constantia" pitchFamily="18" charset="0"/>
              </a:rPr>
              <a:t>III</a:t>
            </a:r>
            <a:endParaRPr lang="ru-RU" sz="4800" b="1" dirty="0" smtClean="0">
              <a:latin typeface="Constantia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2484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228600"/>
            <a:ext cx="8915400" cy="66294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2600" b="1" dirty="0" smtClean="0">
                <a:latin typeface="Constantia" pitchFamily="18" charset="0"/>
              </a:rPr>
              <a:t>Установите соответствия между именами императриц и их деятельностью:</a:t>
            </a:r>
          </a:p>
          <a:p>
            <a:pPr marL="0" indent="725488" algn="ctr">
              <a:buNone/>
            </a:pPr>
            <a:endParaRPr lang="ru-RU" sz="2600" b="1" dirty="0" smtClean="0">
              <a:latin typeface="Constantia" pitchFamily="18" charset="0"/>
            </a:endParaRPr>
          </a:p>
          <a:p>
            <a:pPr marL="0" indent="725488" algn="ctr">
              <a:buNone/>
            </a:pPr>
            <a:endParaRPr lang="ru-RU" sz="2600" b="1" dirty="0" smtClean="0">
              <a:latin typeface="Constantia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81000" y="1397000"/>
          <a:ext cx="8458200" cy="3352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94246"/>
                <a:gridCol w="516395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Constantia" pitchFamily="18" charset="0"/>
                        </a:rPr>
                        <a:t>Имя </a:t>
                      </a:r>
                      <a:endParaRPr lang="ru-RU" sz="2800" dirty="0">
                        <a:latin typeface="Constant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Constantia" pitchFamily="18" charset="0"/>
                        </a:rPr>
                        <a:t>Деятельность </a:t>
                      </a:r>
                      <a:endParaRPr lang="ru-RU" sz="2800" dirty="0">
                        <a:latin typeface="Constantia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Constantia" pitchFamily="18" charset="0"/>
                        </a:rPr>
                        <a:t>А) Екатерина </a:t>
                      </a:r>
                      <a:r>
                        <a:rPr lang="en-US" sz="2800" dirty="0" smtClean="0">
                          <a:latin typeface="Constantia" pitchFamily="18" charset="0"/>
                        </a:rPr>
                        <a:t>I</a:t>
                      </a:r>
                      <a:endParaRPr lang="ru-RU" sz="2800" dirty="0">
                        <a:latin typeface="Constant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Constantia" pitchFamily="18" charset="0"/>
                        </a:rPr>
                        <a:t>1)Роспуск Верховного тайного совета</a:t>
                      </a:r>
                      <a:endParaRPr lang="ru-RU" sz="2800" dirty="0">
                        <a:latin typeface="Constantia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Constantia" pitchFamily="18" charset="0"/>
                        </a:rPr>
                        <a:t>Б) Анна </a:t>
                      </a:r>
                      <a:r>
                        <a:rPr lang="ru-RU" sz="2800" dirty="0" err="1" smtClean="0">
                          <a:latin typeface="Constantia" pitchFamily="18" charset="0"/>
                        </a:rPr>
                        <a:t>Иоановна</a:t>
                      </a:r>
                      <a:endParaRPr lang="ru-RU" sz="2800" dirty="0">
                        <a:latin typeface="Constant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Constantia" pitchFamily="18" charset="0"/>
                        </a:rPr>
                        <a:t>2) Учреждение Верховного тайного совета</a:t>
                      </a:r>
                      <a:endParaRPr lang="ru-RU" sz="2800" dirty="0">
                        <a:latin typeface="Constantia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Constantia" pitchFamily="18" charset="0"/>
                        </a:rPr>
                        <a:t>В) Елизавета Петровна</a:t>
                      </a:r>
                      <a:endParaRPr lang="ru-RU" sz="2800" dirty="0">
                        <a:latin typeface="Constant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Constantia" pitchFamily="18" charset="0"/>
                        </a:rPr>
                        <a:t>3) Учреждение личной канцелярии императрицы</a:t>
                      </a:r>
                      <a:endParaRPr lang="ru-RU" sz="2800" dirty="0">
                        <a:latin typeface="Constantia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810000" y="5334000"/>
            <a:ext cx="2327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Constantia" pitchFamily="18" charset="0"/>
              </a:rPr>
              <a:t>А-2, Б-1, В-3</a:t>
            </a:r>
            <a:endParaRPr lang="ru-RU" sz="3200" dirty="0">
              <a:latin typeface="Constantia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7924800" y="62484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0"/>
            <a:ext cx="8915400" cy="6858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Constantia" pitchFamily="18" charset="0"/>
              </a:rPr>
              <a:t>Укажите , о ком идет речь в видео</a:t>
            </a:r>
          </a:p>
          <a:p>
            <a:pPr marL="0" indent="725488" algn="ctr">
              <a:buNone/>
            </a:pPr>
            <a:endParaRPr lang="ru-RU" sz="2600" b="1" dirty="0" smtClean="0">
              <a:latin typeface="Constantia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924800" y="64008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Видео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609600" y="533400"/>
            <a:ext cx="7924800" cy="594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838200"/>
            <a:ext cx="8915400" cy="60198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4800" dirty="0" smtClean="0">
                <a:latin typeface="Constantia" pitchFamily="18" charset="0"/>
              </a:rPr>
              <a:t>В каком году и при каком императоре был издан «Манифест о вольности дворянской»?</a:t>
            </a:r>
          </a:p>
          <a:p>
            <a:pPr marL="0" indent="725488" algn="ctr">
              <a:buNone/>
            </a:pPr>
            <a:endParaRPr lang="ru-RU" sz="4800" b="1" dirty="0" smtClean="0">
              <a:latin typeface="Constantia" pitchFamily="18" charset="0"/>
            </a:endParaRPr>
          </a:p>
          <a:p>
            <a:pPr marL="0" indent="725488" algn="ctr">
              <a:buNone/>
            </a:pPr>
            <a:r>
              <a:rPr lang="ru-RU" sz="4800" b="1" dirty="0" smtClean="0">
                <a:latin typeface="Constantia" pitchFamily="18" charset="0"/>
              </a:rPr>
              <a:t>1762 год, Петр </a:t>
            </a:r>
            <a:r>
              <a:rPr lang="en-US" sz="4800" b="1" dirty="0" smtClean="0">
                <a:latin typeface="Constantia" pitchFamily="18" charset="0"/>
              </a:rPr>
              <a:t>III</a:t>
            </a:r>
            <a:endParaRPr lang="ru-RU" sz="4800" b="1" dirty="0" smtClean="0">
              <a:latin typeface="Constantia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3246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1371600"/>
            <a:ext cx="8686800" cy="54864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4800" dirty="0" smtClean="0">
                <a:latin typeface="Constantia" pitchFamily="18" charset="0"/>
              </a:rPr>
              <a:t>В каком году Анна </a:t>
            </a:r>
            <a:r>
              <a:rPr lang="ru-RU" sz="4800" dirty="0" err="1" smtClean="0">
                <a:latin typeface="Constantia" pitchFamily="18" charset="0"/>
              </a:rPr>
              <a:t>Иоановна</a:t>
            </a:r>
            <a:r>
              <a:rPr lang="ru-RU" sz="4800" dirty="0" smtClean="0">
                <a:latin typeface="Constantia" pitchFamily="18" charset="0"/>
              </a:rPr>
              <a:t> подписала указ о прикреплении крестьян к мануфактурам?</a:t>
            </a:r>
          </a:p>
          <a:p>
            <a:pPr marL="0" indent="725488" algn="ctr">
              <a:buNone/>
            </a:pPr>
            <a:endParaRPr lang="ru-RU" sz="4800" b="1" dirty="0" smtClean="0">
              <a:latin typeface="Constantia" pitchFamily="18" charset="0"/>
            </a:endParaRPr>
          </a:p>
          <a:p>
            <a:pPr marL="0" indent="725488" algn="ctr">
              <a:buNone/>
            </a:pPr>
            <a:r>
              <a:rPr lang="ru-RU" sz="4800" b="1" dirty="0" smtClean="0">
                <a:latin typeface="Constantia" pitchFamily="18" charset="0"/>
              </a:rPr>
              <a:t>1736 год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2484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1219200"/>
            <a:ext cx="8915400" cy="56388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6000" dirty="0" smtClean="0">
                <a:latin typeface="Constantia" pitchFamily="18" charset="0"/>
              </a:rPr>
              <a:t>Назовите годы участия России в Семилетней войне</a:t>
            </a:r>
          </a:p>
          <a:p>
            <a:pPr marL="0" indent="725488" algn="ctr">
              <a:buNone/>
            </a:pPr>
            <a:endParaRPr lang="ru-RU" sz="6000" b="1" dirty="0" smtClean="0">
              <a:latin typeface="Constantia" pitchFamily="18" charset="0"/>
            </a:endParaRPr>
          </a:p>
          <a:p>
            <a:pPr marL="0" indent="725488" algn="ctr">
              <a:buNone/>
            </a:pPr>
            <a:r>
              <a:rPr lang="ru-RU" sz="6000" b="1" dirty="0" smtClean="0">
                <a:latin typeface="Constantia" pitchFamily="18" charset="0"/>
              </a:rPr>
              <a:t>1756-1762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3246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533400"/>
            <a:ext cx="8915400" cy="56388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6000" dirty="0" smtClean="0">
                <a:latin typeface="Constantia" pitchFamily="18" charset="0"/>
              </a:rPr>
              <a:t>Прочитайте документ (приложение №2) и укажите его название, кем и в каком году он был подписан</a:t>
            </a:r>
          </a:p>
          <a:p>
            <a:pPr marL="0" indent="725488" algn="ctr">
              <a:buNone/>
            </a:pPr>
            <a:r>
              <a:rPr lang="ru-RU" sz="4400" b="1" dirty="0" smtClean="0">
                <a:latin typeface="Constantia" pitchFamily="18" charset="0"/>
              </a:rPr>
              <a:t>Кондиции, 1730 год, </a:t>
            </a:r>
          </a:p>
          <a:p>
            <a:pPr marL="0" indent="725488" algn="ctr">
              <a:buNone/>
            </a:pPr>
            <a:r>
              <a:rPr lang="ru-RU" sz="4400" b="1" dirty="0" smtClean="0">
                <a:latin typeface="Constantia" pitchFamily="18" charset="0"/>
              </a:rPr>
              <a:t>Анна </a:t>
            </a:r>
            <a:r>
              <a:rPr lang="ru-RU" sz="4400" b="1" dirty="0" err="1" smtClean="0">
                <a:latin typeface="Constantia" pitchFamily="18" charset="0"/>
              </a:rPr>
              <a:t>Иоановна</a:t>
            </a:r>
            <a:endParaRPr lang="ru-RU" sz="4400" b="1" dirty="0" smtClean="0">
              <a:latin typeface="Constantia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3246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990600"/>
            <a:ext cx="8915400" cy="56388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7200" dirty="0" smtClean="0">
                <a:latin typeface="Constantia" pitchFamily="18" charset="0"/>
              </a:rPr>
              <a:t>Назовите причины дворцовых переворотов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3246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1295400"/>
            <a:ext cx="8915400" cy="53340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6000" dirty="0" smtClean="0">
                <a:latin typeface="Constantia" pitchFamily="18" charset="0"/>
              </a:rPr>
              <a:t>Какова роль гвардии в событиях дворцовых переворотов?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3246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914400"/>
            <a:ext cx="8915400" cy="57150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6000" dirty="0" smtClean="0">
                <a:latin typeface="Constantia" pitchFamily="18" charset="0"/>
              </a:rPr>
              <a:t>Как изменилось положение крестьянства в период дворцовых переворотов?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3246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1143000"/>
            <a:ext cx="8915400" cy="54864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6000" dirty="0" smtClean="0">
                <a:latin typeface="Constantia" pitchFamily="18" charset="0"/>
              </a:rPr>
              <a:t>Изобразите схему управления государством при Екатерине </a:t>
            </a:r>
            <a:r>
              <a:rPr lang="en-US" sz="6000" dirty="0" smtClean="0">
                <a:latin typeface="Constantia" pitchFamily="18" charset="0"/>
              </a:rPr>
              <a:t>I</a:t>
            </a:r>
            <a:endParaRPr lang="ru-RU" sz="6000" dirty="0" smtClean="0">
              <a:latin typeface="Constantia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24800" y="6324600"/>
            <a:ext cx="914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" y="533400"/>
            <a:ext cx="8915400" cy="6096000"/>
          </a:xfrm>
        </p:spPr>
        <p:txBody>
          <a:bodyPr>
            <a:noAutofit/>
          </a:bodyPr>
          <a:lstStyle/>
          <a:p>
            <a:pPr marL="0" indent="725488" algn="ctr">
              <a:buNone/>
            </a:pPr>
            <a:r>
              <a:rPr lang="ru-RU" sz="5400" b="1" dirty="0" smtClean="0">
                <a:latin typeface="Constantia" pitchFamily="18" charset="0"/>
              </a:rPr>
              <a:t>Спорный вопрос:</a:t>
            </a:r>
          </a:p>
          <a:p>
            <a:pPr marL="0" indent="725488" algn="ctr">
              <a:buNone/>
            </a:pPr>
            <a:r>
              <a:rPr lang="ru-RU" sz="5400" dirty="0" smtClean="0">
                <a:latin typeface="Constantia" pitchFamily="18" charset="0"/>
              </a:rPr>
              <a:t>Какие казахские земли вошли в состав России в период с 1731 по 1743 годы?</a:t>
            </a:r>
          </a:p>
          <a:p>
            <a:pPr marL="0" indent="725488" algn="ctr">
              <a:buNone/>
            </a:pPr>
            <a:endParaRPr lang="ru-RU" sz="5400" b="1" dirty="0" smtClean="0">
              <a:latin typeface="Constantia" pitchFamily="18" charset="0"/>
            </a:endParaRPr>
          </a:p>
          <a:p>
            <a:pPr marL="0" indent="725488" algn="ctr">
              <a:buNone/>
            </a:pPr>
            <a:r>
              <a:rPr lang="ru-RU" sz="5400" b="1" dirty="0" smtClean="0">
                <a:latin typeface="Constantia" pitchFamily="18" charset="0"/>
              </a:rPr>
              <a:t>Младшего и Среднего </a:t>
            </a:r>
            <a:r>
              <a:rPr lang="ru-RU" sz="5400" b="1" dirty="0" err="1" smtClean="0">
                <a:latin typeface="Constantia" pitchFamily="18" charset="0"/>
              </a:rPr>
              <a:t>жуза</a:t>
            </a:r>
            <a:endParaRPr lang="ru-RU" sz="5400" b="1" dirty="0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62</TotalTime>
  <Words>247</Words>
  <Application>Microsoft Office PowerPoint</Application>
  <PresentationFormat>Экран (4:3)</PresentationFormat>
  <Paragraphs>76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Эркер</vt:lpstr>
      <vt:lpstr>«Россия в 1725-1762 годах»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«Россия в 1725-1762 годах»</dc:title>
  <dc:creator>Лидия Михайловна</dc:creator>
  <cp:lastModifiedBy>Лидия Михайловна</cp:lastModifiedBy>
  <cp:revision>10</cp:revision>
  <dcterms:created xsi:type="dcterms:W3CDTF">2006-08-16T00:00:00Z</dcterms:created>
  <dcterms:modified xsi:type="dcterms:W3CDTF">2017-04-12T11:52:20Z</dcterms:modified>
</cp:coreProperties>
</file>