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4" r:id="rId3"/>
  </p:sldMasterIdLst>
  <p:notesMasterIdLst>
    <p:notesMasterId r:id="rId25"/>
  </p:notesMasterIdLst>
  <p:sldIdLst>
    <p:sldId id="256" r:id="rId4"/>
    <p:sldId id="307" r:id="rId5"/>
    <p:sldId id="258" r:id="rId6"/>
    <p:sldId id="299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24" r:id="rId15"/>
    <p:sldId id="325" r:id="rId16"/>
    <p:sldId id="318" r:id="rId17"/>
    <p:sldId id="319" r:id="rId18"/>
    <p:sldId id="322" r:id="rId19"/>
    <p:sldId id="320" r:id="rId20"/>
    <p:sldId id="321" r:id="rId21"/>
    <p:sldId id="323" r:id="rId22"/>
    <p:sldId id="315" r:id="rId23"/>
    <p:sldId id="284" r:id="rId24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18" autoAdjust="0"/>
    <p:restoredTop sz="94660"/>
  </p:normalViewPr>
  <p:slideViewPr>
    <p:cSldViewPr>
      <p:cViewPr>
        <p:scale>
          <a:sx n="60" d="100"/>
          <a:sy n="60" d="100"/>
        </p:scale>
        <p:origin x="-1644" y="-25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ru-RU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1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8187" cy="531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1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0ED2687E-3A30-46DF-8907-6DA585324A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72671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89F2D39-1E37-46D7-B371-FA37C816842A}" type="slidenum">
              <a:rPr lang="ru-RU" altLang="ru-RU" smtClean="0">
                <a:latin typeface="Times New Roman" pitchFamily="18" charset="0"/>
              </a:rPr>
              <a:pPr/>
              <a:t>1</a:t>
            </a:fld>
            <a:endParaRPr lang="ru-RU" altLang="ru-RU" smtClean="0">
              <a:latin typeface="Times New Roman" pitchFamily="18" charset="0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009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4A582F5-8D1B-489B-8205-8FC7E2EA5999}" type="slidenum">
              <a:rPr lang="ru-RU" altLang="ru-RU" smtClean="0">
                <a:latin typeface="Times New Roman" pitchFamily="18" charset="0"/>
              </a:rPr>
              <a:pPr/>
              <a:t>2</a:t>
            </a:fld>
            <a:endParaRPr lang="ru-RU" altLang="ru-RU" smtClean="0">
              <a:latin typeface="Times New Roman" pitchFamily="18" charset="0"/>
            </a:endParaRPr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3669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46CD9DE-3241-45EF-90FC-4CD336E6ED3B}" type="slidenum">
              <a:rPr lang="ru-RU" altLang="ru-RU" smtClean="0">
                <a:latin typeface="Times New Roman" pitchFamily="18" charset="0"/>
              </a:rPr>
              <a:pPr/>
              <a:t>3</a:t>
            </a:fld>
            <a:endParaRPr lang="ru-RU" altLang="ru-RU" smtClean="0">
              <a:latin typeface="Times New Roman" pitchFamily="18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9216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3050"/>
            <a:ext cx="2055812" cy="53054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8213" cy="53054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3050"/>
            <a:ext cx="2055812" cy="53054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8213" cy="53054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3944938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54538" y="1604963"/>
            <a:ext cx="3946525" cy="3973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3050"/>
            <a:ext cx="2055812" cy="53054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8213" cy="53054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6425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397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158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6425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397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158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6425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043863" cy="397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158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l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"/>
          <p:cNvSpPr>
            <a:spLocks noChangeArrowheads="1"/>
          </p:cNvSpPr>
          <p:nvPr/>
        </p:nvSpPr>
        <p:spPr bwMode="auto">
          <a:xfrm>
            <a:off x="2700338" y="620713"/>
            <a:ext cx="5975350" cy="17986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6600" b="1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66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147" name="AutoShape 2"/>
          <p:cNvSpPr>
            <a:spLocks noChangeArrowheads="1"/>
          </p:cNvSpPr>
          <p:nvPr/>
        </p:nvSpPr>
        <p:spPr bwMode="auto">
          <a:xfrm>
            <a:off x="4643438" y="4940300"/>
            <a:ext cx="4122737" cy="15097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>
              <a:solidFill>
                <a:srgbClr val="000000"/>
              </a:solidFill>
            </a:endParaRP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48" name="AutoShape 3"/>
          <p:cNvSpPr>
            <a:spLocks noChangeArrowheads="1"/>
          </p:cNvSpPr>
          <p:nvPr/>
        </p:nvSpPr>
        <p:spPr bwMode="auto">
          <a:xfrm>
            <a:off x="2952750" y="368300"/>
            <a:ext cx="5434013" cy="30162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endParaRPr lang="ru-RU"/>
          </a:p>
        </p:txBody>
      </p:sp>
      <p:sp>
        <p:nvSpPr>
          <p:cNvPr id="6149" name="AutoShape 4"/>
          <p:cNvSpPr>
            <a:spLocks noChangeArrowheads="1"/>
          </p:cNvSpPr>
          <p:nvPr/>
        </p:nvSpPr>
        <p:spPr bwMode="auto">
          <a:xfrm>
            <a:off x="1142976" y="5000636"/>
            <a:ext cx="6696744" cy="11112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 i="1" smtClean="0">
                <a:solidFill>
                  <a:srgbClr val="002060"/>
                </a:solidFill>
                <a:latin typeface="Times New Roman" pitchFamily="18" charset="0"/>
              </a:rPr>
              <a:t>Выполнила: </a:t>
            </a:r>
            <a:r>
              <a:rPr lang="ru-RU" altLang="ru-RU" sz="2800" b="1" i="1" dirty="0" err="1" smtClean="0">
                <a:solidFill>
                  <a:srgbClr val="002060"/>
                </a:solidFill>
                <a:latin typeface="Times New Roman" pitchFamily="18" charset="0"/>
              </a:rPr>
              <a:t>Исхакова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  <a:latin typeface="Times New Roman" pitchFamily="18" charset="0"/>
              </a:rPr>
              <a:t>Гузалия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altLang="ru-RU" sz="2800" b="1" i="1" dirty="0" err="1" smtClean="0">
                <a:solidFill>
                  <a:srgbClr val="002060"/>
                </a:solidFill>
                <a:latin typeface="Times New Roman" pitchFamily="18" charset="0"/>
              </a:rPr>
              <a:t>Альвиртовна</a:t>
            </a:r>
            <a:endParaRPr lang="ru-RU" altLang="ru-RU" sz="2800" b="1" i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800" b="1" i="1" dirty="0" smtClean="0">
                <a:solidFill>
                  <a:srgbClr val="002060"/>
                </a:solidFill>
                <a:latin typeface="Times New Roman" pitchFamily="18" charset="0"/>
              </a:rPr>
              <a:t>                       </a:t>
            </a:r>
          </a:p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2400" i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9681" y="980728"/>
            <a:ext cx="8582799" cy="2153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Times New Roman" pitchFamily="16" charset="0"/>
              <a:buNone/>
              <a:defRPr/>
            </a:pPr>
            <a:r>
              <a:rPr lang="ru-RU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Проектная  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деятельность 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>
              <a:buFont typeface="Times New Roman" pitchFamily="16" charset="0"/>
              <a:buNone/>
              <a:defRPr/>
            </a:pP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4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во 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внеурочной работе по биологии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"/>
          <p:cNvSpPr>
            <a:spLocks noChangeArrowheads="1"/>
          </p:cNvSpPr>
          <p:nvPr/>
        </p:nvSpPr>
        <p:spPr bwMode="auto">
          <a:xfrm>
            <a:off x="395288" y="549275"/>
            <a:ext cx="8228012" cy="11541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lIns="90000" tIns="45000" rIns="90000" bIns="45000" anchor="ctr"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916113"/>
            <a:ext cx="8640959" cy="3498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400" b="1" dirty="0">
                <a:solidFill>
                  <a:srgbClr val="002060"/>
                </a:solidFill>
              </a:rPr>
              <a:t>"</a:t>
            </a:r>
            <a:r>
              <a:rPr lang="ru-RU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Современный проект учащихся - это дидактическое средство активизации познавательной деятельности, развития </a:t>
            </a:r>
            <a:r>
              <a:rPr lang="ru-RU" sz="3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креативности</a:t>
            </a:r>
            <a:r>
              <a:rPr lang="ru-RU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одновременно формирования определённых качеств личности"   (</a:t>
            </a:r>
            <a:r>
              <a:rPr lang="ru-RU" sz="3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Чечель</a:t>
            </a:r>
            <a:r>
              <a:rPr lang="ru-RU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И. Д.)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03575" y="836613"/>
            <a:ext cx="2381250" cy="722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1"/>
          <p:cNvSpPr>
            <a:spLocks noChangeArrowheads="1"/>
          </p:cNvSpPr>
          <p:nvPr/>
        </p:nvSpPr>
        <p:spPr bwMode="auto">
          <a:xfrm>
            <a:off x="457200" y="201613"/>
            <a:ext cx="8228013" cy="12890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600">
                <a:solidFill>
                  <a:srgbClr val="355E00"/>
                </a:solidFill>
                <a:latin typeface="Arial Black" pitchFamily="34" charset="0"/>
              </a:rPr>
              <a:t>   </a:t>
            </a:r>
          </a:p>
        </p:txBody>
      </p:sp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1619250" y="1511300"/>
            <a:ext cx="7307263" cy="40782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ru-RU"/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360363" y="1584325"/>
            <a:ext cx="3670300" cy="11128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endParaRPr lang="ru-RU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1728788" y="2879725"/>
            <a:ext cx="5830887" cy="6016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endParaRPr lang="ru-RU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1511300" y="3816350"/>
            <a:ext cx="3405188" cy="11128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endParaRPr lang="ru-RU"/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5688013" y="3671888"/>
            <a:ext cx="2419350" cy="1625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endParaRPr lang="ru-RU"/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3455988" y="5327650"/>
            <a:ext cx="2951162" cy="6000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548680"/>
            <a:ext cx="8136904" cy="607539"/>
          </a:xfrm>
          <a:prstGeom prst="rect">
            <a:avLst/>
          </a:prstGeom>
          <a:ln>
            <a:solidFill>
              <a:schemeClr val="bg1"/>
            </a:solidFill>
            <a:prstDash val="solid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проект для учителя?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916832"/>
            <a:ext cx="8674993" cy="427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002060"/>
                </a:solidFill>
              </a:rPr>
              <a:t>– это интегративное дидактическое средство развития, обучения и воспитания, которое позволяет вырабатывать и развивать специфические умения и навыки проектирования: </a:t>
            </a:r>
          </a:p>
          <a:p>
            <a:pPr>
              <a:defRPr/>
            </a:pPr>
            <a:r>
              <a:rPr lang="ru-RU" sz="2800" dirty="0">
                <a:solidFill>
                  <a:srgbClr val="002060"/>
                </a:solidFill>
              </a:rPr>
              <a:t>				</a:t>
            </a:r>
            <a:r>
              <a:rPr lang="ru-RU" sz="2800" dirty="0" smtClean="0">
                <a:solidFill>
                  <a:srgbClr val="002060"/>
                </a:solidFill>
              </a:rPr>
              <a:t>- </a:t>
            </a:r>
            <a:r>
              <a:rPr lang="ru-RU" sz="2400" dirty="0" err="1" smtClean="0">
                <a:solidFill>
                  <a:srgbClr val="002060"/>
                </a:solidFill>
              </a:rPr>
              <a:t>проблематизация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				</a:t>
            </a:r>
            <a:r>
              <a:rPr lang="ru-RU" sz="2400" dirty="0" smtClean="0">
                <a:solidFill>
                  <a:srgbClr val="002060"/>
                </a:solidFill>
              </a:rPr>
              <a:t>- постановка </a:t>
            </a:r>
            <a:r>
              <a:rPr lang="ru-RU" sz="2400" dirty="0">
                <a:solidFill>
                  <a:srgbClr val="002060"/>
                </a:solidFill>
              </a:rPr>
              <a:t>цели; </a:t>
            </a: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				</a:t>
            </a:r>
            <a:r>
              <a:rPr lang="ru-RU" sz="2400" dirty="0" smtClean="0">
                <a:solidFill>
                  <a:srgbClr val="002060"/>
                </a:solidFill>
              </a:rPr>
              <a:t>- планирование </a:t>
            </a:r>
            <a:r>
              <a:rPr lang="ru-RU" sz="2400" dirty="0">
                <a:solidFill>
                  <a:srgbClr val="002060"/>
                </a:solidFill>
              </a:rPr>
              <a:t>деятельности; </a:t>
            </a: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				</a:t>
            </a:r>
            <a:r>
              <a:rPr lang="ru-RU" sz="2400" dirty="0" smtClean="0">
                <a:solidFill>
                  <a:srgbClr val="002060"/>
                </a:solidFill>
              </a:rPr>
              <a:t>- рефлексия </a:t>
            </a:r>
            <a:r>
              <a:rPr lang="ru-RU" sz="2400" dirty="0">
                <a:solidFill>
                  <a:srgbClr val="002060"/>
                </a:solidFill>
              </a:rPr>
              <a:t>и самоанализ; </a:t>
            </a:r>
          </a:p>
          <a:p>
            <a:pPr>
              <a:defRPr/>
            </a:pPr>
            <a:r>
              <a:rPr lang="ru-RU" sz="2400" dirty="0">
                <a:solidFill>
                  <a:srgbClr val="002060"/>
                </a:solidFill>
              </a:rPr>
              <a:t>				</a:t>
            </a:r>
            <a:r>
              <a:rPr lang="ru-RU" sz="2400" dirty="0" smtClean="0">
                <a:solidFill>
                  <a:srgbClr val="002060"/>
                </a:solidFill>
              </a:rPr>
              <a:t>- презентация </a:t>
            </a:r>
            <a:r>
              <a:rPr lang="ru-RU" sz="2400" dirty="0">
                <a:solidFill>
                  <a:srgbClr val="002060"/>
                </a:solidFill>
              </a:rPr>
              <a:t>и </a:t>
            </a:r>
            <a:r>
              <a:rPr lang="ru-RU" sz="2400" dirty="0" err="1">
                <a:solidFill>
                  <a:srgbClr val="002060"/>
                </a:solidFill>
              </a:rPr>
              <a:t>самопрезентация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</a:p>
          <a:p>
            <a:pPr>
              <a:defRPr/>
            </a:pP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 additive="repl"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">
                                      <p:cBhvr additive="repl"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Motion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 additive="repl"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">
                                      <p:cBhvr additive="repl"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</p:cBhvr>
                                    </p:animMotion>
                                    <p:animEffect transition="in" filter="fade">
                                      <p:cBhvr additive="repl">
                                        <p:cTn id="14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9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24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29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4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900" decel="100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animBg="1"/>
      <p:bldP spid="13316" grpId="0" animBg="1"/>
      <p:bldP spid="13317" grpId="0" animBg="1"/>
      <p:bldP spid="13318" grpId="0" animBg="1"/>
      <p:bldP spid="133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5540" y="404664"/>
            <a:ext cx="7992888" cy="60753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проект для ученика?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73238"/>
            <a:ext cx="8497639" cy="2840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это раскрытие творческого потенциала; умение  работать в группе; деятельность, направленная на решение  интересной проблемы, сформулированной самими учащимися; умение презентовать свою работу.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10186" y="764704"/>
            <a:ext cx="9001000" cy="478656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проектной деятельности</a:t>
            </a:r>
          </a:p>
          <a:p>
            <a:pPr algn="ctr"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приобщить учащихся к активному обучению, помочь развитию их учебно-познавательных умений и навыков, научить их учиться, чтобы лучше усваивать учебный материал по биологии. </a:t>
            </a:r>
          </a:p>
        </p:txBody>
      </p:sp>
    </p:spTree>
    <p:extLst>
      <p:ext uri="{BB962C8B-B14F-4D97-AF65-F5344CB8AC3E}">
        <p14:creationId xmlns:p14="http://schemas.microsoft.com/office/powerpoint/2010/main" xmlns="" val="126719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10186" y="260648"/>
            <a:ext cx="9001000" cy="5473293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4400" b="1" dirty="0">
                <a:solidFill>
                  <a:srgbClr val="FF0000"/>
                </a:solidFill>
                <a:latin typeface="Times New Roman"/>
                <a:ea typeface="TimesNewRomanPSMT"/>
              </a:rPr>
              <a:t>Задачи проектной </a:t>
            </a:r>
            <a:r>
              <a:rPr lang="ru-RU" sz="4400" b="1" dirty="0" smtClean="0">
                <a:solidFill>
                  <a:srgbClr val="FF0000"/>
                </a:solidFill>
                <a:latin typeface="Times New Roman"/>
                <a:ea typeface="TimesNewRomanPSMT"/>
              </a:rPr>
              <a:t>деятельности:</a:t>
            </a:r>
          </a:p>
          <a:p>
            <a:pPr indent="450215" algn="just">
              <a:spcAft>
                <a:spcPts val="0"/>
              </a:spcAft>
            </a:pPr>
            <a:r>
              <a:rPr lang="ru-RU" sz="4400" b="1" dirty="0" smtClean="0">
                <a:solidFill>
                  <a:srgbClr val="FF0000"/>
                </a:solidFill>
                <a:latin typeface="Times New Roman"/>
                <a:ea typeface="TimesNewRomanPSMT"/>
              </a:rPr>
              <a:t> </a:t>
            </a:r>
            <a:endParaRPr lang="ru-RU" sz="4400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ru-RU" sz="3200" b="1" dirty="0">
                <a:solidFill>
                  <a:srgbClr val="002060"/>
                </a:solidFill>
                <a:latin typeface="Times New Roman"/>
                <a:ea typeface="TimesNewRomanPSMT"/>
              </a:rPr>
              <a:t>развитие познавательных, творческих навыков детей, умений самостоятельно искать информацию, развитие критического мышления</a:t>
            </a:r>
            <a:r>
              <a:rPr lang="ru-RU" sz="3200" b="1" dirty="0" smtClean="0">
                <a:solidFill>
                  <a:srgbClr val="002060"/>
                </a:solidFill>
                <a:latin typeface="Times New Roman"/>
                <a:ea typeface="TimesNewRomanPSMT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endParaRPr lang="ru-RU" sz="32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ru-RU" sz="3200" b="1" dirty="0">
                <a:solidFill>
                  <a:srgbClr val="002060"/>
                </a:solidFill>
                <a:latin typeface="Times New Roman"/>
                <a:ea typeface="TimesNewRomanPSMT"/>
              </a:rPr>
              <a:t>развитие самостоятельной деятельности детей: индивидуальной, парной, групповой, которую ребята выполняют в течение определенного отрезка времени</a:t>
            </a:r>
            <a:r>
              <a:rPr lang="ru-RU" sz="3200" b="1" dirty="0" smtClean="0">
                <a:solidFill>
                  <a:srgbClr val="002060"/>
                </a:solidFill>
                <a:latin typeface="Times New Roman"/>
                <a:ea typeface="TimesNewRomanPSMT"/>
              </a:rPr>
              <a:t>;</a:t>
            </a:r>
            <a:endParaRPr lang="ru-RU" sz="3200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689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5093" y="476672"/>
            <a:ext cx="9396536" cy="4213846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ru-RU" sz="3200" b="1" dirty="0" smtClean="0">
                <a:solidFill>
                  <a:srgbClr val="002060"/>
                </a:solidFill>
                <a:latin typeface="Times New Roman"/>
                <a:ea typeface="TimesNewRomanPSMT"/>
              </a:rPr>
              <a:t>представление </a:t>
            </a:r>
            <a:r>
              <a:rPr lang="ru-RU" sz="3200" b="1" dirty="0">
                <a:solidFill>
                  <a:srgbClr val="002060"/>
                </a:solidFill>
                <a:latin typeface="Times New Roman"/>
                <a:ea typeface="TimesNewRomanPSMT"/>
              </a:rPr>
              <a:t>итогов выполненных проектов в «осязаемом» виде «проектного продукта» (отчета, доклада, стенгазеты, журнала, изделия, действующей модели, плана деятельности и т. д.), причем в форме конкретных результатов, готовых к использованию</a:t>
            </a:r>
            <a:r>
              <a:rPr lang="ru-RU" sz="3200" b="1" dirty="0" smtClean="0">
                <a:solidFill>
                  <a:srgbClr val="002060"/>
                </a:solidFill>
                <a:latin typeface="Times New Roman"/>
                <a:ea typeface="TimesNewRomanPSMT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endParaRPr lang="ru-RU" sz="32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ru-RU" sz="3200" b="1" dirty="0">
                <a:solidFill>
                  <a:srgbClr val="002060"/>
                </a:solidFill>
                <a:latin typeface="Times New Roman"/>
                <a:ea typeface="TimesNewRomanPSMT"/>
              </a:rPr>
              <a:t>сотрудничество детей между собой и с педагогом («педагогика сотрудничества</a:t>
            </a:r>
            <a:r>
              <a:rPr lang="ru-RU" sz="3200" b="1" dirty="0" smtClean="0">
                <a:solidFill>
                  <a:srgbClr val="002060"/>
                </a:solidFill>
                <a:latin typeface="Times New Roman"/>
                <a:ea typeface="TimesNewRomanPSMT"/>
              </a:rPr>
              <a:t>»).</a:t>
            </a:r>
            <a:endParaRPr lang="ru-RU" sz="3200" dirty="0">
              <a:solidFill>
                <a:srgbClr val="00206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07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864" y="332656"/>
            <a:ext cx="8784976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"/>
                <a:ea typeface="Calibri"/>
              </a:rPr>
              <a:t>Актуальность проекта </a:t>
            </a:r>
          </a:p>
          <a:p>
            <a:pPr algn="ctr"/>
            <a:r>
              <a:rPr lang="ru-RU" sz="3000" b="1" dirty="0">
                <a:solidFill>
                  <a:srgbClr val="002060"/>
                </a:solidFill>
                <a:latin typeface="Arial"/>
                <a:ea typeface="Calibri"/>
              </a:rPr>
              <a:t>О</a:t>
            </a:r>
            <a:r>
              <a:rPr lang="ru-RU" sz="3000" b="1" dirty="0" smtClean="0">
                <a:solidFill>
                  <a:srgbClr val="002060"/>
                </a:solidFill>
                <a:latin typeface="Arial"/>
                <a:ea typeface="Calibri"/>
              </a:rPr>
              <a:t>дной </a:t>
            </a:r>
            <a:r>
              <a:rPr lang="ru-RU" sz="3000" b="1" dirty="0">
                <a:solidFill>
                  <a:srgbClr val="002060"/>
                </a:solidFill>
                <a:latin typeface="Arial"/>
                <a:ea typeface="Calibri"/>
              </a:rPr>
              <a:t>из важнейших целей современной школы является максимально возможная социализация выпускников. </a:t>
            </a:r>
            <a:endParaRPr lang="ru-RU" sz="3000" b="1" dirty="0" smtClean="0">
              <a:solidFill>
                <a:srgbClr val="002060"/>
              </a:solidFill>
              <a:latin typeface="Arial"/>
              <a:ea typeface="Calibri"/>
            </a:endParaRPr>
          </a:p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Arial"/>
                <a:ea typeface="Calibri"/>
              </a:rPr>
              <a:t>Так </a:t>
            </a:r>
            <a:r>
              <a:rPr lang="ru-RU" sz="3000" b="1" dirty="0">
                <a:solidFill>
                  <a:srgbClr val="002060"/>
                </a:solidFill>
                <a:latin typeface="Arial"/>
                <a:ea typeface="Calibri"/>
              </a:rPr>
              <a:t>как в основе проектной деятельности лежит креативность, умение применять полученные знания в нестандартной ситуации, умение ориентироваться в информационном пространстве и самостоятельно конструировать свои знания, технология разработки проектов оказывает неоценимый вклад в решение указанной </a:t>
            </a:r>
            <a:r>
              <a:rPr lang="ru-RU" sz="3000" b="1" dirty="0" smtClean="0">
                <a:solidFill>
                  <a:srgbClr val="002060"/>
                </a:solidFill>
                <a:latin typeface="Arial"/>
                <a:ea typeface="Calibri"/>
              </a:rPr>
              <a:t>цели.</a:t>
            </a:r>
            <a:endParaRPr lang="ru-RU" sz="3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223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996" y="161974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kern="0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Структура </a:t>
            </a:r>
            <a:r>
              <a:rPr kumimoji="0" lang="ru-RU" sz="3600" b="1" i="0" u="none" strike="noStrike" kern="0" cap="all" spc="0" normalizeH="0" baseline="0" noProof="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</a:rPr>
              <a:t>проекта</a:t>
            </a:r>
            <a:r>
              <a:rPr lang="ru-RU" sz="3600" b="1" kern="0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:</a:t>
            </a:r>
            <a:endParaRPr kumimoji="0" lang="ru-RU" sz="36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996" y="674395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en-US" b="1" dirty="0" smtClean="0">
                <a:solidFill>
                  <a:srgbClr val="002060"/>
                </a:solidFill>
                <a:latin typeface="Bookman Old Style" pitchFamily="18" charset="0"/>
              </a:rPr>
              <a:t>I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Подготовительный, который включает в себя следующие шаги: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3175" lvl="0" indent="11113" algn="just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  <a:tabLst>
                <a:tab pos="0" algn="l"/>
              </a:tabLst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 1. Планирование проекта;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 2. Выдвижение идеи преподавателем на занятии.</a:t>
            </a:r>
          </a:p>
          <a:p>
            <a:pPr marL="7938" lvl="0" indent="-7938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 3. 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Обсуждение </a:t>
            </a: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идеи участниками проекта; выдвижение ими своих, новых; аргументирование мнения ( этот этап имеет место, если речь идет о большом, то есть длительном проекте).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en-US" b="1" dirty="0">
                <a:solidFill>
                  <a:srgbClr val="002060"/>
                </a:solidFill>
                <a:latin typeface="Bookman Old Style" pitchFamily="18" charset="0"/>
              </a:rPr>
              <a:t>II</a:t>
            </a: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. Организация работы: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1. Формирование </a:t>
            </a:r>
            <a:r>
              <a:rPr lang="ru-RU" dirty="0" err="1" smtClean="0">
                <a:solidFill>
                  <a:srgbClr val="002060"/>
                </a:solidFill>
                <a:latin typeface="Bookman Old Style" pitchFamily="18" charset="0"/>
              </a:rPr>
              <a:t>микрогрупп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 или индивидуально. Важно </a:t>
            </a: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учесть, что все группы создаются на основе личных симпатий и общности содержательного интереса.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2. Распределение заданий в </a:t>
            </a:r>
            <a:r>
              <a:rPr lang="ru-RU" dirty="0" err="1">
                <a:solidFill>
                  <a:srgbClr val="002060"/>
                </a:solidFill>
                <a:latin typeface="Bookman Old Style" pitchFamily="18" charset="0"/>
              </a:rPr>
              <a:t>микрогруппах</a:t>
            </a: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 (если в этом есть необходимость).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3. Практическая деятельность участников  в рамках проекта (сбор информации и ее анализ). 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en-US" b="1" dirty="0">
                <a:solidFill>
                  <a:srgbClr val="002060"/>
                </a:solidFill>
                <a:latin typeface="Bookman Old Style" pitchFamily="18" charset="0"/>
              </a:rPr>
              <a:t>III. </a:t>
            </a: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Завершающий этап: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1. Промежуточный контроль  (при длительном проекте )                             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2. Обсуждение способа оформления проекта			          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3.  Документирование проекта					                    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4. Презентация результатов проекта всей группе</a:t>
            </a:r>
            <a:endParaRPr lang="en-US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ru-RU" dirty="0">
                <a:solidFill>
                  <a:srgbClr val="002060"/>
                </a:solidFill>
                <a:latin typeface="Bookman Old Style" pitchFamily="18" charset="0"/>
              </a:rPr>
              <a:t>5. Подведение итогов выполнения проекта: обсуждение результатов, выставление оценок.</a:t>
            </a:r>
          </a:p>
          <a:p>
            <a:pPr marL="274320" lvl="0" indent="-27432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en-US" b="1" dirty="0">
                <a:solidFill>
                  <a:srgbClr val="002060"/>
                </a:solidFill>
                <a:latin typeface="Bookman Old Style" pitchFamily="18" charset="0"/>
              </a:rPr>
              <a:t>IV. </a:t>
            </a: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Этап практического использования результатов проекта.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274320" lvl="0" indent="-27432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</a:pPr>
            <a:r>
              <a:rPr lang="en-US" b="1" dirty="0">
                <a:solidFill>
                  <a:srgbClr val="002060"/>
                </a:solidFill>
                <a:latin typeface="Bookman Old Style" pitchFamily="18" charset="0"/>
              </a:rPr>
              <a:t>V. </a:t>
            </a:r>
            <a:r>
              <a:rPr lang="ru-RU" b="1" dirty="0">
                <a:solidFill>
                  <a:srgbClr val="002060"/>
                </a:solidFill>
                <a:latin typeface="Bookman Old Style" pitchFamily="18" charset="0"/>
              </a:rPr>
              <a:t>Рефлексия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  <a:p>
            <a:pPr marL="274320" lvl="0" indent="-27432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ru-RU" dirty="0">
                <a:solidFill>
                  <a:prstClr val="black"/>
                </a:solidFill>
                <a:latin typeface="Bookman Old Style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2029213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543" y="260648"/>
            <a:ext cx="8964488" cy="6332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Предполагаемые результаты:</a:t>
            </a: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1</a:t>
            </a:r>
            <a:r>
              <a:rPr lang="ru-RU" sz="2800" dirty="0">
                <a:solidFill>
                  <a:srgbClr val="002060"/>
                </a:solidFill>
              </a:rPr>
              <a:t>. Проектная  деятельность учащихся </a:t>
            </a:r>
            <a:r>
              <a:rPr lang="ru-RU" sz="2800" dirty="0" smtClean="0">
                <a:solidFill>
                  <a:srgbClr val="002060"/>
                </a:solidFill>
              </a:rPr>
              <a:t>способствует </a:t>
            </a:r>
            <a:r>
              <a:rPr lang="ru-RU" sz="2800" dirty="0">
                <a:solidFill>
                  <a:srgbClr val="002060"/>
                </a:solidFill>
              </a:rPr>
              <a:t>лучшему усвоению учебного материала. </a:t>
            </a:r>
          </a:p>
          <a:p>
            <a:r>
              <a:rPr lang="ru-RU" sz="2800" dirty="0">
                <a:solidFill>
                  <a:srgbClr val="002060"/>
                </a:solidFill>
              </a:rPr>
              <a:t>2. Отмечается повышение интереса к предмету при использовании разных методов обучения. </a:t>
            </a:r>
          </a:p>
          <a:p>
            <a:r>
              <a:rPr lang="ru-RU" sz="2800" dirty="0">
                <a:solidFill>
                  <a:srgbClr val="002060"/>
                </a:solidFill>
              </a:rPr>
              <a:t>3. Проектная  деятельность способствуют развитию навыков самостоятельной работы учащихся, творческого подхода к решению проблем. </a:t>
            </a:r>
          </a:p>
          <a:p>
            <a:r>
              <a:rPr lang="ru-RU" sz="2800" dirty="0">
                <a:solidFill>
                  <a:srgbClr val="002060"/>
                </a:solidFill>
              </a:rPr>
              <a:t>4. Отрабатываются навыки работы с различными источниками дополнительной информации.  </a:t>
            </a:r>
          </a:p>
          <a:p>
            <a:r>
              <a:rPr lang="ru-RU" sz="2800" dirty="0">
                <a:solidFill>
                  <a:srgbClr val="002060"/>
                </a:solidFill>
              </a:rPr>
              <a:t>5</a:t>
            </a:r>
            <a:r>
              <a:rPr lang="ru-RU" sz="2800" dirty="0" smtClean="0">
                <a:solidFill>
                  <a:srgbClr val="002060"/>
                </a:solidFill>
              </a:rPr>
              <a:t>. </a:t>
            </a:r>
            <a:r>
              <a:rPr lang="ru-RU" sz="2800" dirty="0">
                <a:solidFill>
                  <a:srgbClr val="002060"/>
                </a:solidFill>
              </a:rPr>
              <a:t>Создается методическая копилка пособий, которую можно использовать и при изучении новых тем, и при повторении, и при индивидуальной коррекции знаний.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149600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543" y="260648"/>
            <a:ext cx="8964488" cy="6529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Формы работы во внеурочной деятельности</a:t>
            </a:r>
          </a:p>
          <a:p>
            <a:pPr algn="ctr"/>
            <a:endParaRPr lang="en-US" sz="3600" b="1" dirty="0" smtClean="0">
              <a:solidFill>
                <a:srgbClr val="FF0000"/>
              </a:solidFill>
            </a:endParaRPr>
          </a:p>
          <a:p>
            <a:r>
              <a:rPr lang="en-US" sz="3600" b="1" dirty="0" smtClean="0">
                <a:solidFill>
                  <a:srgbClr val="FF0000"/>
                </a:solidFill>
              </a:rPr>
              <a:t>I</a:t>
            </a:r>
            <a:r>
              <a:rPr lang="ru-RU" sz="3600" b="1" dirty="0" smtClean="0">
                <a:solidFill>
                  <a:srgbClr val="FF0000"/>
                </a:solidFill>
              </a:rPr>
              <a:t>.Участие в конкурсах</a:t>
            </a:r>
          </a:p>
          <a:p>
            <a:r>
              <a:rPr lang="ru-RU" sz="2400" b="1" u="sng" dirty="0" smtClean="0">
                <a:solidFill>
                  <a:srgbClr val="002060"/>
                </a:solidFill>
              </a:rPr>
              <a:t>Направление</a:t>
            </a:r>
            <a:r>
              <a:rPr lang="ru-RU" sz="2400" b="1" dirty="0" smtClean="0">
                <a:solidFill>
                  <a:srgbClr val="002060"/>
                </a:solidFill>
              </a:rPr>
              <a:t>: </a:t>
            </a:r>
            <a:r>
              <a:rPr lang="ru-RU" sz="2400" b="1" dirty="0" err="1" smtClean="0">
                <a:solidFill>
                  <a:srgbClr val="002060"/>
                </a:solidFill>
              </a:rPr>
              <a:t>общеинтеллектуальное</a:t>
            </a:r>
            <a:endParaRPr lang="ru-RU" sz="2400" b="1" dirty="0">
              <a:solidFill>
                <a:srgbClr val="002060"/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</a:rPr>
              <a:t>Республиканский конкурс «Я </a:t>
            </a:r>
            <a:r>
              <a:rPr lang="ru-RU" sz="2400" b="1" dirty="0" err="1" smtClean="0">
                <a:solidFill>
                  <a:srgbClr val="002060"/>
                </a:solidFill>
              </a:rPr>
              <a:t>выбераю</a:t>
            </a:r>
            <a:r>
              <a:rPr lang="ru-RU" sz="2400" b="1" dirty="0" smtClean="0">
                <a:solidFill>
                  <a:srgbClr val="002060"/>
                </a:solidFill>
              </a:rPr>
              <a:t> село»                 ( </a:t>
            </a:r>
            <a:r>
              <a:rPr lang="ru-RU" sz="2400" b="1" dirty="0" err="1" smtClean="0">
                <a:solidFill>
                  <a:srgbClr val="002060"/>
                </a:solidFill>
              </a:rPr>
              <a:t>Пчеловодство,Овощеводство</a:t>
            </a:r>
            <a:r>
              <a:rPr lang="ru-RU" sz="2400" b="1" dirty="0" smtClean="0">
                <a:solidFill>
                  <a:srgbClr val="002060"/>
                </a:solidFill>
              </a:rPr>
              <a:t>)</a:t>
            </a:r>
          </a:p>
          <a:p>
            <a:pPr marL="136525" indent="0" eaLnBrk="1" hangingPunct="1">
              <a:lnSpc>
                <a:spcPct val="90000"/>
              </a:lnSpc>
            </a:pPr>
            <a:r>
              <a:rPr lang="ru-RU" sz="2400" b="1" u="sng" dirty="0" smtClean="0">
                <a:solidFill>
                  <a:schemeClr val="accent6">
                    <a:lumMod val="50000"/>
                  </a:schemeClr>
                </a:solidFill>
              </a:rPr>
              <a:t>  Цель:</a:t>
            </a:r>
          </a:p>
          <a:p>
            <a:pPr marL="136525" indent="0" eaLnBrk="1" hangingPunct="1">
              <a:lnSpc>
                <a:spcPct val="90000"/>
              </a:lnSpc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Узнать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способы посева  и  выращивание различных овощных культур на  частном участке.</a:t>
            </a:r>
          </a:p>
          <a:p>
            <a:pPr marL="136525" indent="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ru-RU" sz="2400" b="1" u="sng" dirty="0" smtClean="0">
                <a:solidFill>
                  <a:schemeClr val="accent6">
                    <a:lumMod val="50000"/>
                  </a:schemeClr>
                </a:solidFill>
              </a:rPr>
              <a:t>Задача:</a:t>
            </a:r>
            <a:endParaRPr lang="ru-RU" sz="2400" b="1" u="sng" dirty="0">
              <a:solidFill>
                <a:schemeClr val="accent6">
                  <a:lumMod val="50000"/>
                </a:schemeClr>
              </a:solidFill>
            </a:endParaRPr>
          </a:p>
          <a:p>
            <a:pPr marL="136525" indent="0" eaLnBrk="1" hangingPunct="1">
              <a:lnSpc>
                <a:spcPct val="90000"/>
              </a:lnSpc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1. Приобрести  высококачественные семена.</a:t>
            </a:r>
          </a:p>
          <a:p>
            <a:pPr marL="136525" indent="0" eaLnBrk="1" hangingPunct="1">
              <a:lnSpc>
                <a:spcPct val="90000"/>
              </a:lnSpc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2. Использовать свои семена.</a:t>
            </a:r>
          </a:p>
          <a:p>
            <a:pPr marL="136525" indent="0" eaLnBrk="1" hangingPunct="1">
              <a:lnSpc>
                <a:spcPct val="90000"/>
              </a:lnSpc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3.Получение дохода с целью экономии семейного бюджета.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020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352928" cy="3755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>
                <a:solidFill>
                  <a:srgbClr val="002060"/>
                </a:solidFill>
              </a:rPr>
              <a:t>Форма работы: </a:t>
            </a:r>
            <a:r>
              <a:rPr lang="ru-RU" sz="3200" b="1" dirty="0">
                <a:solidFill>
                  <a:srgbClr val="002060"/>
                </a:solidFill>
              </a:rPr>
              <a:t>проектная работа, проектно – исследовательская работа,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работа с научно познавательной литературой.</a:t>
            </a:r>
          </a:p>
          <a:p>
            <a:r>
              <a:rPr lang="ru-RU" sz="3200" b="1" u="sng" dirty="0">
                <a:solidFill>
                  <a:srgbClr val="002060"/>
                </a:solidFill>
              </a:rPr>
              <a:t>Результаты: </a:t>
            </a:r>
            <a:r>
              <a:rPr lang="ru-RU" sz="3200" b="1" dirty="0">
                <a:solidFill>
                  <a:srgbClr val="002060"/>
                </a:solidFill>
              </a:rPr>
              <a:t>использование знаний и умений в практической деятельности</a:t>
            </a:r>
          </a:p>
          <a:p>
            <a:r>
              <a:rPr lang="ru-RU" sz="3200" b="1" u="sng" dirty="0">
                <a:solidFill>
                  <a:srgbClr val="002060"/>
                </a:solidFill>
              </a:rPr>
              <a:t>Итог: </a:t>
            </a:r>
            <a:r>
              <a:rPr lang="ru-RU" sz="3200" b="1" dirty="0">
                <a:solidFill>
                  <a:srgbClr val="002060"/>
                </a:solidFill>
              </a:rPr>
              <a:t>повышение </a:t>
            </a:r>
            <a:r>
              <a:rPr lang="ru-RU" sz="3200" b="1" dirty="0" err="1">
                <a:solidFill>
                  <a:srgbClr val="002060"/>
                </a:solidFill>
              </a:rPr>
              <a:t>общеинтеллектуальных</a:t>
            </a:r>
            <a:r>
              <a:rPr lang="ru-RU" sz="3200" b="1" dirty="0">
                <a:solidFill>
                  <a:srgbClr val="002060"/>
                </a:solidFill>
              </a:rPr>
              <a:t> способностей.</a:t>
            </a:r>
          </a:p>
        </p:txBody>
      </p:sp>
    </p:spTree>
    <p:extLst>
      <p:ext uri="{BB962C8B-B14F-4D97-AF65-F5344CB8AC3E}">
        <p14:creationId xmlns:p14="http://schemas.microsoft.com/office/powerpoint/2010/main" xmlns="" val="156452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зель\Desktop\IMAGE02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3"/>
            <a:ext cx="3024336" cy="407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зель\Desktop\IMAGE02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4663"/>
            <a:ext cx="2932336" cy="407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G:\IMG_18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3517" y="2996952"/>
            <a:ext cx="2365772" cy="351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830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543" y="260648"/>
            <a:ext cx="8964488" cy="5931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Формы работы во внеурочной деятельности</a:t>
            </a:r>
          </a:p>
          <a:p>
            <a:pPr algn="ctr"/>
            <a:endParaRPr lang="en-US" sz="3600" b="1" dirty="0" smtClean="0">
              <a:solidFill>
                <a:srgbClr val="FF0000"/>
              </a:solidFill>
            </a:endParaRPr>
          </a:p>
          <a:p>
            <a:r>
              <a:rPr lang="en-US" sz="3600" b="1" dirty="0" smtClean="0">
                <a:solidFill>
                  <a:srgbClr val="FF0000"/>
                </a:solidFill>
              </a:rPr>
              <a:t>II.</a:t>
            </a:r>
            <a:r>
              <a:rPr lang="ru-RU" sz="3600" b="1" dirty="0" smtClean="0">
                <a:solidFill>
                  <a:srgbClr val="FF0000"/>
                </a:solidFill>
              </a:rPr>
              <a:t> Выполнение </a:t>
            </a:r>
            <a:r>
              <a:rPr lang="ru-RU" sz="3600" b="1" dirty="0" err="1" smtClean="0">
                <a:solidFill>
                  <a:srgbClr val="FF0000"/>
                </a:solidFill>
              </a:rPr>
              <a:t>минипроекта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2400" b="1" u="sng" dirty="0" smtClean="0">
                <a:solidFill>
                  <a:srgbClr val="002060"/>
                </a:solidFill>
              </a:rPr>
              <a:t>Направление</a:t>
            </a:r>
            <a:r>
              <a:rPr lang="ru-RU" sz="2400" b="1" dirty="0" smtClean="0">
                <a:solidFill>
                  <a:srgbClr val="002060"/>
                </a:solidFill>
              </a:rPr>
              <a:t>: внеурочная деятельность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  Выполнение </a:t>
            </a:r>
            <a:r>
              <a:rPr lang="ru-RU" sz="2400" b="1" dirty="0" err="1" smtClean="0">
                <a:solidFill>
                  <a:srgbClr val="002060"/>
                </a:solidFill>
              </a:rPr>
              <a:t>минипроектов</a:t>
            </a:r>
            <a:r>
              <a:rPr lang="ru-RU" sz="2400" b="1" dirty="0" smtClean="0">
                <a:solidFill>
                  <a:srgbClr val="002060"/>
                </a:solidFill>
              </a:rPr>
              <a:t> по теме: «Загрязнение окружающей среды»</a:t>
            </a:r>
          </a:p>
          <a:p>
            <a:r>
              <a:rPr lang="ru-RU" sz="2400" b="1" u="sng" dirty="0">
                <a:solidFill>
                  <a:srgbClr val="002060"/>
                </a:solidFill>
              </a:rPr>
              <a:t>Цель</a:t>
            </a:r>
            <a:r>
              <a:rPr lang="ru-RU" sz="2400" b="1" u="sng" dirty="0" smtClean="0">
                <a:solidFill>
                  <a:srgbClr val="002060"/>
                </a:solidFill>
              </a:rPr>
              <a:t>:</a:t>
            </a:r>
            <a:r>
              <a:rPr lang="ru-RU" sz="2400" b="1" dirty="0" smtClean="0">
                <a:solidFill>
                  <a:srgbClr val="002060"/>
                </a:solidFill>
              </a:rPr>
              <a:t> обеспечить </a:t>
            </a:r>
            <a:r>
              <a:rPr lang="ru-RU" sz="2400" b="1" dirty="0">
                <a:solidFill>
                  <a:srgbClr val="002060"/>
                </a:solidFill>
              </a:rPr>
              <a:t>свободное осмысление обучающимися природы не как объекта научного исследования , а как объекта, в котором обитает жизнь самых разных форм и в том числе, жизнь человека; формирование общих представлений об 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охране окружающей среды; закрепление навыков бережного отношение к природе.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797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657906" cy="6676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u="sng" dirty="0">
                <a:solidFill>
                  <a:srgbClr val="002060"/>
                </a:solidFill>
              </a:rPr>
              <a:t>Задачи</a:t>
            </a:r>
            <a:r>
              <a:rPr lang="ru-RU" sz="4000" b="1" u="sng" dirty="0" smtClean="0">
                <a:solidFill>
                  <a:srgbClr val="002060"/>
                </a:solidFill>
              </a:rPr>
              <a:t>:</a:t>
            </a:r>
            <a:endParaRPr lang="ru-RU" sz="2800" b="1" u="sng" dirty="0" smtClean="0">
              <a:solidFill>
                <a:srgbClr val="002060"/>
              </a:solidFill>
            </a:endParaRPr>
          </a:p>
          <a:p>
            <a:pPr lvl="0"/>
            <a:r>
              <a:rPr lang="ru-RU" sz="2800" b="1" dirty="0" smtClean="0">
                <a:solidFill>
                  <a:srgbClr val="002060"/>
                </a:solidFill>
              </a:rPr>
              <a:t>- создать </a:t>
            </a:r>
            <a:r>
              <a:rPr lang="ru-RU" sz="2800" b="1" dirty="0">
                <a:solidFill>
                  <a:srgbClr val="002060"/>
                </a:solidFill>
              </a:rPr>
              <a:t>условия для формирования уважительного отношения к жизни и ко всему живому;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- заботиться о природе : беречь, защищать, приумножать её;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создать условия для понимания взаимосвязей между человеком, обществом и природой</a:t>
            </a:r>
            <a:r>
              <a:rPr lang="ru-RU" sz="2800" b="1" dirty="0" smtClean="0">
                <a:solidFill>
                  <a:srgbClr val="002060"/>
                </a:solidFill>
              </a:rPr>
              <a:t>;</a:t>
            </a:r>
          </a:p>
          <a:p>
            <a:pPr lvl="0"/>
            <a:r>
              <a:rPr lang="ru-RU" sz="2800" b="1" u="sng" smtClean="0">
                <a:solidFill>
                  <a:srgbClr val="002060"/>
                </a:solidFill>
              </a:rPr>
              <a:t>Форма </a:t>
            </a:r>
            <a:r>
              <a:rPr lang="ru-RU" sz="2800" b="1" u="sng" dirty="0">
                <a:solidFill>
                  <a:srgbClr val="002060"/>
                </a:solidFill>
              </a:rPr>
              <a:t>работы: </a:t>
            </a:r>
            <a:r>
              <a:rPr lang="ru-RU" sz="2800" b="1" dirty="0">
                <a:solidFill>
                  <a:srgbClr val="002060"/>
                </a:solidFill>
              </a:rPr>
              <a:t>проектная работа</a:t>
            </a:r>
          </a:p>
          <a:p>
            <a:pPr lvl="0"/>
            <a:r>
              <a:rPr lang="ru-RU" sz="2800" b="1" u="sng" dirty="0">
                <a:solidFill>
                  <a:srgbClr val="002060"/>
                </a:solidFill>
              </a:rPr>
              <a:t>Результаты:</a:t>
            </a:r>
            <a:r>
              <a:rPr lang="ru-RU" sz="2800" b="1" dirty="0">
                <a:solidFill>
                  <a:srgbClr val="002060"/>
                </a:solidFill>
              </a:rPr>
              <a:t> повышение уровня знаний об источниках загрязнений и пути решения экологических проблем.</a:t>
            </a:r>
          </a:p>
          <a:p>
            <a:pPr lvl="0"/>
            <a:r>
              <a:rPr lang="ru-RU" sz="2800" b="1" u="sng" dirty="0">
                <a:solidFill>
                  <a:srgbClr val="002060"/>
                </a:solidFill>
              </a:rPr>
              <a:t>Итог:</a:t>
            </a:r>
            <a:r>
              <a:rPr lang="ru-RU" sz="2800" b="1" dirty="0">
                <a:solidFill>
                  <a:srgbClr val="002060"/>
                </a:solidFill>
              </a:rPr>
              <a:t> повышение творческих </a:t>
            </a:r>
            <a:r>
              <a:rPr lang="ru-RU" sz="2800" b="1" dirty="0" smtClean="0">
                <a:solidFill>
                  <a:srgbClr val="002060"/>
                </a:solidFill>
              </a:rPr>
              <a:t>способностей и уровня знаний об экологических проблемах в сов ременном мире</a:t>
            </a:r>
            <a:endParaRPr lang="ru-RU" sz="2800" b="1" dirty="0">
              <a:solidFill>
                <a:srgbClr val="002060"/>
              </a:solidFill>
            </a:endParaRPr>
          </a:p>
          <a:p>
            <a:pPr lvl="0"/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404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055" y="-29700"/>
            <a:ext cx="6603468" cy="472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Documents and Settings\Admin\Рабочий стол\карточка\DSCN09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9591" y="3681683"/>
            <a:ext cx="4855644" cy="3052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8102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543" y="260648"/>
            <a:ext cx="8964488" cy="4557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Формы работы во внеурочной деятельности</a:t>
            </a:r>
          </a:p>
          <a:p>
            <a:pPr algn="ctr"/>
            <a:endParaRPr lang="en-US" sz="3600" b="1" dirty="0" smtClean="0">
              <a:solidFill>
                <a:srgbClr val="FF0000"/>
              </a:solidFill>
            </a:endParaRPr>
          </a:p>
          <a:p>
            <a:r>
              <a:rPr lang="en-US" sz="3600" b="1" dirty="0" smtClean="0">
                <a:solidFill>
                  <a:srgbClr val="FF0000"/>
                </a:solidFill>
              </a:rPr>
              <a:t>III.</a:t>
            </a:r>
            <a:r>
              <a:rPr lang="ru-RU" sz="3600" b="1" dirty="0" smtClean="0">
                <a:solidFill>
                  <a:srgbClr val="FF0000"/>
                </a:solidFill>
              </a:rPr>
              <a:t> Практическая деятельность</a:t>
            </a:r>
          </a:p>
          <a:p>
            <a:r>
              <a:rPr lang="ru-RU" sz="2400" b="1" u="sng" dirty="0" smtClean="0">
                <a:solidFill>
                  <a:srgbClr val="002060"/>
                </a:solidFill>
              </a:rPr>
              <a:t>Направление</a:t>
            </a:r>
            <a:r>
              <a:rPr lang="ru-RU" sz="2400" b="1" dirty="0">
                <a:solidFill>
                  <a:srgbClr val="002060"/>
                </a:solidFill>
              </a:rPr>
              <a:t>: Духовно – </a:t>
            </a:r>
            <a:r>
              <a:rPr lang="ru-RU" sz="2400" b="1" dirty="0" smtClean="0">
                <a:solidFill>
                  <a:srgbClr val="002060"/>
                </a:solidFill>
              </a:rPr>
              <a:t>нравственное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1. Изготовление скворечников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u="sng" dirty="0" smtClean="0">
                <a:solidFill>
                  <a:srgbClr val="002060"/>
                </a:solidFill>
              </a:rPr>
              <a:t>Цель:  </a:t>
            </a:r>
          </a:p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возродить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традицию делать скворечники в школе и дома - один из способов сохранения численности скворцов в садах и парках нашего села.</a:t>
            </a:r>
          </a:p>
          <a:p>
            <a:pPr lvl="0"/>
            <a:endParaRPr lang="ru-RU" sz="2400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66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0688"/>
            <a:ext cx="7704856" cy="7105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002060"/>
                </a:solidFill>
              </a:rPr>
              <a:t>Задачи: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1. Привлечь учащихся и их родителей к практической деятельности по охране родной природы.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2. Изучить литературу об истории возникновения скворечников  и  правильном выборе древесины для строительства скворечника.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3. Познакомиться с различными видами скворечников.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4. Изучить где и как правильно повесить  птичий домик.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5. Расширить знания о скворцах.</a:t>
            </a:r>
          </a:p>
          <a:p>
            <a:pPr lvl="0"/>
            <a:endParaRPr lang="ru-RU" sz="2400" b="1" u="sng" dirty="0" smtClean="0">
              <a:solidFill>
                <a:srgbClr val="002060"/>
              </a:solidFill>
            </a:endParaRPr>
          </a:p>
          <a:p>
            <a:pPr lvl="0"/>
            <a:r>
              <a:rPr lang="ru-RU" sz="2400" b="1" u="sng" dirty="0" smtClean="0">
                <a:solidFill>
                  <a:srgbClr val="002060"/>
                </a:solidFill>
              </a:rPr>
              <a:t>Форма </a:t>
            </a:r>
            <a:r>
              <a:rPr lang="ru-RU" sz="2400" b="1" u="sng" dirty="0">
                <a:solidFill>
                  <a:srgbClr val="002060"/>
                </a:solidFill>
              </a:rPr>
              <a:t>работы</a:t>
            </a:r>
            <a:r>
              <a:rPr lang="ru-RU" sz="2400" b="1" dirty="0">
                <a:solidFill>
                  <a:srgbClr val="002060"/>
                </a:solidFill>
              </a:rPr>
              <a:t>: практическая деятельность учащихся</a:t>
            </a:r>
          </a:p>
          <a:p>
            <a:pPr lvl="0"/>
            <a:endParaRPr lang="ru-RU" sz="2400" b="1" u="sng" dirty="0" smtClean="0">
              <a:solidFill>
                <a:srgbClr val="002060"/>
              </a:solidFill>
            </a:endParaRPr>
          </a:p>
          <a:p>
            <a:pPr lvl="0"/>
            <a:r>
              <a:rPr lang="ru-RU" sz="2400" b="1" u="sng" dirty="0" smtClean="0">
                <a:solidFill>
                  <a:srgbClr val="002060"/>
                </a:solidFill>
              </a:rPr>
              <a:t>Результаты</a:t>
            </a:r>
            <a:r>
              <a:rPr lang="ru-RU" sz="2400" b="1" u="sng" dirty="0">
                <a:solidFill>
                  <a:srgbClr val="002060"/>
                </a:solidFill>
              </a:rPr>
              <a:t>: 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скворечник в подарок школе</a:t>
            </a:r>
            <a:endParaRPr lang="ru-RU" sz="2400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endParaRPr lang="ru-RU" sz="2400" b="1" u="sng" dirty="0" smtClean="0">
              <a:solidFill>
                <a:srgbClr val="002060"/>
              </a:solidFill>
            </a:endParaRPr>
          </a:p>
          <a:p>
            <a:pPr lvl="0"/>
            <a:r>
              <a:rPr lang="ru-RU" sz="2400" b="1" u="sng" dirty="0" smtClean="0">
                <a:solidFill>
                  <a:srgbClr val="002060"/>
                </a:solidFill>
              </a:rPr>
              <a:t>Итог</a:t>
            </a:r>
            <a:r>
              <a:rPr lang="ru-RU" sz="2400" b="1" u="sng" dirty="0">
                <a:solidFill>
                  <a:srgbClr val="002060"/>
                </a:solidFill>
              </a:rPr>
              <a:t>:</a:t>
            </a:r>
            <a:r>
              <a:rPr lang="ru-RU" sz="2400" b="1" dirty="0">
                <a:solidFill>
                  <a:srgbClr val="002060"/>
                </a:solidFill>
              </a:rPr>
              <a:t> повышение духовно - нравственных </a:t>
            </a:r>
            <a:r>
              <a:rPr lang="ru-RU" sz="2400" b="1" dirty="0" smtClean="0">
                <a:solidFill>
                  <a:srgbClr val="002060"/>
                </a:solidFill>
              </a:rPr>
              <a:t>ценностей</a:t>
            </a:r>
          </a:p>
          <a:p>
            <a:pPr lvl="0"/>
            <a:endParaRPr lang="ru-RU" sz="2400" b="1" dirty="0">
              <a:solidFill>
                <a:srgbClr val="002060"/>
              </a:solidFill>
            </a:endParaRPr>
          </a:p>
          <a:p>
            <a:pPr lvl="0"/>
            <a:endParaRPr lang="ru-RU" b="1" dirty="0" smtClean="0">
              <a:solidFill>
                <a:srgbClr val="002060"/>
              </a:solidFill>
            </a:endParaRPr>
          </a:p>
          <a:p>
            <a:pPr lvl="0"/>
            <a:endParaRPr lang="ru-RU" b="1" dirty="0">
              <a:solidFill>
                <a:srgbClr val="002060"/>
              </a:solidFill>
            </a:endParaRPr>
          </a:p>
          <a:p>
            <a:pPr lvl="0"/>
            <a:endParaRPr lang="ru-RU" b="1" dirty="0" smtClean="0">
              <a:solidFill>
                <a:srgbClr val="002060"/>
              </a:solidFill>
            </a:endParaRPr>
          </a:p>
          <a:p>
            <a:pPr lvl="0"/>
            <a:endParaRPr lang="ru-RU" b="1" dirty="0">
              <a:solidFill>
                <a:srgbClr val="002060"/>
              </a:solidFill>
            </a:endParaRPr>
          </a:p>
          <a:p>
            <a:pPr lvl="0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35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карточка\DSCN09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3324351" cy="3556379"/>
          </a:xfrm>
          <a:prstGeom prst="rect">
            <a:avLst/>
          </a:prstGeom>
          <a:noFill/>
        </p:spPr>
      </p:pic>
      <p:pic>
        <p:nvPicPr>
          <p:cNvPr id="3" name="Picture 3" descr="C:\Documents and Settings\Admin\Рабочий стол\карточка\DSCN09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88640"/>
            <a:ext cx="3380696" cy="3556379"/>
          </a:xfrm>
          <a:prstGeom prst="rect">
            <a:avLst/>
          </a:prstGeom>
          <a:noFill/>
        </p:spPr>
      </p:pic>
      <p:pic>
        <p:nvPicPr>
          <p:cNvPr id="4" name="Picture 2" descr="C:\Documents and Settings\Admin\Рабочий стол\карточка\DSCN09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924944"/>
            <a:ext cx="3456384" cy="3512746"/>
          </a:xfrm>
          <a:prstGeom prst="rect">
            <a:avLst/>
          </a:prstGeom>
          <a:noFill/>
        </p:spPr>
      </p:pic>
      <p:pic>
        <p:nvPicPr>
          <p:cNvPr id="5" name="Picture 3" descr="C:\Documents and Settings\Admin\Рабочий стол\карточка\DSCN09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924944"/>
            <a:ext cx="3456384" cy="3512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8034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0543" y="260648"/>
            <a:ext cx="8964488" cy="66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Выводы:</a:t>
            </a: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marL="266700"/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1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. Проектная  деятельность учащихся способствует лучшему усвоению учебного материала. </a:t>
            </a:r>
            <a:b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2. Отмечается повышение интереса к предмету при использовании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проектной деятельности.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3. Проектная  деятельность способствуют развитию навыков самостоятельной работы учащихся, творческого подхода к решению проблем. </a:t>
            </a:r>
            <a:b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4. Отрабатываются навыки работы с различными источниками дополнительной информации.  </a:t>
            </a:r>
            <a:b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6. Создается методическая копилка пособий, которую можно использовать и при изучении новых тем, и при повторении, и при индивидуальной коррекции знаний.</a:t>
            </a:r>
          </a:p>
          <a:p>
            <a:endParaRPr lang="ru-RU" sz="2800" b="1" dirty="0" smtClean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53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1268760"/>
            <a:ext cx="6336704" cy="14662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buFont typeface="Times New Roman" pitchFamily="16" charset="0"/>
              <a:buNone/>
              <a:defRPr/>
            </a:pPr>
            <a:r>
              <a:rPr lang="ru-RU" sz="48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</a:t>
            </a:r>
          </a:p>
          <a:p>
            <a:pPr algn="ctr">
              <a:buFont typeface="Times New Roman" pitchFamily="16" charset="0"/>
              <a:buNone/>
              <a:defRPr/>
            </a:pPr>
            <a:r>
              <a:rPr lang="ru-RU" sz="48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за внимание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35849</TotalTime>
  <Words>760</Words>
  <Application>Microsoft Office PowerPoint</Application>
  <PresentationFormat>Экран (4:3)</PresentationFormat>
  <Paragraphs>111</Paragraphs>
  <Slides>21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Тема Office</vt:lpstr>
      <vt:lpstr>1_Тема Office</vt:lpstr>
      <vt:lpstr>6_Тема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1</cp:lastModifiedBy>
  <cp:revision>129</cp:revision>
  <cp:lastPrinted>1601-01-01T00:00:00Z</cp:lastPrinted>
  <dcterms:created xsi:type="dcterms:W3CDTF">1601-01-01T00:00:00Z</dcterms:created>
  <dcterms:modified xsi:type="dcterms:W3CDTF">2017-04-04T13:04:11Z</dcterms:modified>
</cp:coreProperties>
</file>