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sldIdLst>
    <p:sldId id="269" r:id="rId3"/>
    <p:sldId id="260" r:id="rId4"/>
    <p:sldId id="262" r:id="rId5"/>
    <p:sldId id="268" r:id="rId6"/>
    <p:sldId id="265" r:id="rId7"/>
    <p:sldId id="271" r:id="rId8"/>
    <p:sldId id="275" r:id="rId9"/>
    <p:sldId id="279" r:id="rId10"/>
    <p:sldId id="280" r:id="rId11"/>
    <p:sldId id="282" r:id="rId12"/>
    <p:sldId id="283" r:id="rId13"/>
    <p:sldId id="290" r:id="rId14"/>
    <p:sldId id="299" r:id="rId15"/>
    <p:sldId id="274" r:id="rId16"/>
    <p:sldId id="293" r:id="rId17"/>
    <p:sldId id="287" r:id="rId18"/>
    <p:sldId id="289" r:id="rId19"/>
    <p:sldId id="285" r:id="rId20"/>
    <p:sldId id="29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FCB6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0DC331-492B-42B5-BB99-8FA42BAD1ED7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130B7849-4FC9-41BF-9EFF-855F9DA32786}">
      <dgm:prSet phldrT="[Текст]"/>
      <dgm:spPr/>
      <dgm:t>
        <a:bodyPr/>
        <a:lstStyle/>
        <a:p>
          <a:r>
            <a:rPr lang="en-US" b="1" smtClean="0">
              <a:solidFill>
                <a:srgbClr val="FF0000"/>
              </a:solidFill>
            </a:rPr>
            <a:t> a naval </a:t>
          </a:r>
          <a:r>
            <a:rPr lang="en-US" b="1" dirty="0" smtClean="0">
              <a:solidFill>
                <a:srgbClr val="FF0000"/>
              </a:solidFill>
            </a:rPr>
            <a:t>officer</a:t>
          </a:r>
          <a:endParaRPr lang="ru-RU" b="1" dirty="0">
            <a:solidFill>
              <a:srgbClr val="FF0000"/>
            </a:solidFill>
          </a:endParaRPr>
        </a:p>
      </dgm:t>
    </dgm:pt>
    <dgm:pt modelId="{C8F439DD-41DF-4180-A668-651159BB3DC7}" type="parTrans" cxnId="{53C61E83-1EF2-4E4F-8003-915A61F564D1}">
      <dgm:prSet/>
      <dgm:spPr/>
      <dgm:t>
        <a:bodyPr/>
        <a:lstStyle/>
        <a:p>
          <a:endParaRPr lang="ru-RU"/>
        </a:p>
      </dgm:t>
    </dgm:pt>
    <dgm:pt modelId="{457CB6FF-B5C4-4456-B238-8A61536877B7}" type="sibTrans" cxnId="{53C61E83-1EF2-4E4F-8003-915A61F564D1}">
      <dgm:prSet/>
      <dgm:spPr/>
      <dgm:t>
        <a:bodyPr/>
        <a:lstStyle/>
        <a:p>
          <a:endParaRPr lang="ru-RU"/>
        </a:p>
      </dgm:t>
    </dgm:pt>
    <dgm:pt modelId="{1C9EA0AC-53A1-4FC8-9DD8-D7B665660522}">
      <dgm:prSet/>
      <dgm:spPr/>
      <dgm:t>
        <a:bodyPr/>
        <a:lstStyle/>
        <a:p>
          <a:endParaRPr lang="ru-RU" b="1" dirty="0">
            <a:solidFill>
              <a:srgbClr val="FF0000"/>
            </a:solidFill>
          </a:endParaRPr>
        </a:p>
      </dgm:t>
    </dgm:pt>
    <dgm:pt modelId="{6CDE8D90-44C6-43DA-870F-829209A4FD05}" type="parTrans" cxnId="{947304A6-BFB8-41EF-985A-B7BF9656C86E}">
      <dgm:prSet/>
      <dgm:spPr/>
      <dgm:t>
        <a:bodyPr/>
        <a:lstStyle/>
        <a:p>
          <a:endParaRPr lang="ru-RU"/>
        </a:p>
      </dgm:t>
    </dgm:pt>
    <dgm:pt modelId="{34AC90B9-6719-47C5-BEA8-F6AC6E7DBD6A}" type="sibTrans" cxnId="{947304A6-BFB8-41EF-985A-B7BF9656C86E}">
      <dgm:prSet/>
      <dgm:spPr/>
      <dgm:t>
        <a:bodyPr/>
        <a:lstStyle/>
        <a:p>
          <a:endParaRPr lang="ru-RU"/>
        </a:p>
      </dgm:t>
    </dgm:pt>
    <dgm:pt modelId="{C1183663-D305-4C5F-9D07-BF01A354BB3D}">
      <dgm:prSet/>
      <dgm:spPr/>
      <dgm:t>
        <a:bodyPr/>
        <a:lstStyle/>
        <a:p>
          <a:endParaRPr lang="ru-RU" b="1" dirty="0">
            <a:solidFill>
              <a:srgbClr val="FF0000"/>
            </a:solidFill>
          </a:endParaRPr>
        </a:p>
      </dgm:t>
    </dgm:pt>
    <dgm:pt modelId="{0238D9A4-04E7-4CB5-A4E4-CBB643AA4931}" type="parTrans" cxnId="{DAEAB162-9A15-4D0B-A3CB-216B4A406858}">
      <dgm:prSet/>
      <dgm:spPr/>
      <dgm:t>
        <a:bodyPr/>
        <a:lstStyle/>
        <a:p>
          <a:endParaRPr lang="ru-RU"/>
        </a:p>
      </dgm:t>
    </dgm:pt>
    <dgm:pt modelId="{5D68E887-211B-4497-8E15-98C8970D5E9B}" type="sibTrans" cxnId="{DAEAB162-9A15-4D0B-A3CB-216B4A406858}">
      <dgm:prSet/>
      <dgm:spPr/>
      <dgm:t>
        <a:bodyPr/>
        <a:lstStyle/>
        <a:p>
          <a:endParaRPr lang="ru-RU"/>
        </a:p>
      </dgm:t>
    </dgm:pt>
    <dgm:pt modelId="{683A6A7D-C717-46F9-8603-973499804E65}">
      <dgm:prSet/>
      <dgm:spPr/>
      <dgm:t>
        <a:bodyPr/>
        <a:lstStyle/>
        <a:p>
          <a:endParaRPr lang="ru-RU" b="1" dirty="0">
            <a:solidFill>
              <a:srgbClr val="FF0000"/>
            </a:solidFill>
          </a:endParaRPr>
        </a:p>
      </dgm:t>
    </dgm:pt>
    <dgm:pt modelId="{209DDB00-E4E1-46EA-A048-30D9F8BA93AE}" type="parTrans" cxnId="{AB155E95-DCD1-443A-9DD8-BD1EF7C4BD56}">
      <dgm:prSet/>
      <dgm:spPr/>
      <dgm:t>
        <a:bodyPr/>
        <a:lstStyle/>
        <a:p>
          <a:endParaRPr lang="ru-RU"/>
        </a:p>
      </dgm:t>
    </dgm:pt>
    <dgm:pt modelId="{2D2D9C4C-209E-46DA-8B81-DE8CBC2AB89E}" type="sibTrans" cxnId="{AB155E95-DCD1-443A-9DD8-BD1EF7C4BD56}">
      <dgm:prSet/>
      <dgm:spPr/>
      <dgm:t>
        <a:bodyPr/>
        <a:lstStyle/>
        <a:p>
          <a:endParaRPr lang="ru-RU"/>
        </a:p>
      </dgm:t>
    </dgm:pt>
    <dgm:pt modelId="{50F5A266-B41F-415F-99F6-C287CEB94C8F}" type="pres">
      <dgm:prSet presAssocID="{CC0DC331-492B-42B5-BB99-8FA42BAD1ED7}" presName="compositeShape" presStyleCnt="0">
        <dgm:presLayoutVars>
          <dgm:dir/>
          <dgm:resizeHandles/>
        </dgm:presLayoutVars>
      </dgm:prSet>
      <dgm:spPr/>
    </dgm:pt>
    <dgm:pt modelId="{717F493F-D027-443B-A55C-AE915768737F}" type="pres">
      <dgm:prSet presAssocID="{CC0DC331-492B-42B5-BB99-8FA42BAD1ED7}" presName="pyramid" presStyleLbl="node1" presStyleIdx="0" presStyleCnt="1" custLinFactNeighborX="10697" custLinFactNeighborY="-1080"/>
      <dgm:spPr/>
    </dgm:pt>
    <dgm:pt modelId="{2500CBF2-3B16-4AB1-A77A-546E344EEBB8}" type="pres">
      <dgm:prSet presAssocID="{CC0DC331-492B-42B5-BB99-8FA42BAD1ED7}" presName="theList" presStyleCnt="0"/>
      <dgm:spPr/>
    </dgm:pt>
    <dgm:pt modelId="{491BA0BB-1C33-411B-AAAE-EE52F1136068}" type="pres">
      <dgm:prSet presAssocID="{130B7849-4FC9-41BF-9EFF-855F9DA32786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2FAED9-1444-4250-870C-06AE6B4425D2}" type="pres">
      <dgm:prSet presAssocID="{130B7849-4FC9-41BF-9EFF-855F9DA32786}" presName="aSpace" presStyleCnt="0"/>
      <dgm:spPr/>
    </dgm:pt>
    <dgm:pt modelId="{C75C6239-6D4D-4F7C-990A-D19E1DEC7331}" type="pres">
      <dgm:prSet presAssocID="{C1183663-D305-4C5F-9D07-BF01A354BB3D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CC2968-6A20-4C7A-B47F-B2E584B89B93}" type="pres">
      <dgm:prSet presAssocID="{C1183663-D305-4C5F-9D07-BF01A354BB3D}" presName="aSpace" presStyleCnt="0"/>
      <dgm:spPr/>
    </dgm:pt>
    <dgm:pt modelId="{3F2BD3EC-E1E9-41E3-A8D1-1897DC26018A}" type="pres">
      <dgm:prSet presAssocID="{683A6A7D-C717-46F9-8603-973499804E65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27EA10-66D3-47E3-9011-8F01E6EBB58E}" type="pres">
      <dgm:prSet presAssocID="{683A6A7D-C717-46F9-8603-973499804E65}" presName="aSpace" presStyleCnt="0"/>
      <dgm:spPr/>
    </dgm:pt>
    <dgm:pt modelId="{2BBA0A44-7090-4F83-B271-6875CE032C4F}" type="pres">
      <dgm:prSet presAssocID="{1C9EA0AC-53A1-4FC8-9DD8-D7B665660522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39338A-7A0C-4B46-BCD8-299E33CBDC54}" type="pres">
      <dgm:prSet presAssocID="{1C9EA0AC-53A1-4FC8-9DD8-D7B665660522}" presName="aSpace" presStyleCnt="0"/>
      <dgm:spPr/>
    </dgm:pt>
  </dgm:ptLst>
  <dgm:cxnLst>
    <dgm:cxn modelId="{AB155E95-DCD1-443A-9DD8-BD1EF7C4BD56}" srcId="{CC0DC331-492B-42B5-BB99-8FA42BAD1ED7}" destId="{683A6A7D-C717-46F9-8603-973499804E65}" srcOrd="2" destOrd="0" parTransId="{209DDB00-E4E1-46EA-A048-30D9F8BA93AE}" sibTransId="{2D2D9C4C-209E-46DA-8B81-DE8CBC2AB89E}"/>
    <dgm:cxn modelId="{DAEAB162-9A15-4D0B-A3CB-216B4A406858}" srcId="{CC0DC331-492B-42B5-BB99-8FA42BAD1ED7}" destId="{C1183663-D305-4C5F-9D07-BF01A354BB3D}" srcOrd="1" destOrd="0" parTransId="{0238D9A4-04E7-4CB5-A4E4-CBB643AA4931}" sibTransId="{5D68E887-211B-4497-8E15-98C8970D5E9B}"/>
    <dgm:cxn modelId="{C0857BBD-22A8-40DD-AA99-32F8EE172109}" type="presOf" srcId="{CC0DC331-492B-42B5-BB99-8FA42BAD1ED7}" destId="{50F5A266-B41F-415F-99F6-C287CEB94C8F}" srcOrd="0" destOrd="0" presId="urn:microsoft.com/office/officeart/2005/8/layout/pyramid2"/>
    <dgm:cxn modelId="{DA92133C-DE08-4972-8027-B46AB409B39C}" type="presOf" srcId="{1C9EA0AC-53A1-4FC8-9DD8-D7B665660522}" destId="{2BBA0A44-7090-4F83-B271-6875CE032C4F}" srcOrd="0" destOrd="0" presId="urn:microsoft.com/office/officeart/2005/8/layout/pyramid2"/>
    <dgm:cxn modelId="{1393CA22-3339-4CB6-A0EB-5D05667380B6}" type="presOf" srcId="{683A6A7D-C717-46F9-8603-973499804E65}" destId="{3F2BD3EC-E1E9-41E3-A8D1-1897DC26018A}" srcOrd="0" destOrd="0" presId="urn:microsoft.com/office/officeart/2005/8/layout/pyramid2"/>
    <dgm:cxn modelId="{6ED778C7-10C4-4879-A917-0A1A175038F8}" type="presOf" srcId="{130B7849-4FC9-41BF-9EFF-855F9DA32786}" destId="{491BA0BB-1C33-411B-AAAE-EE52F1136068}" srcOrd="0" destOrd="0" presId="urn:microsoft.com/office/officeart/2005/8/layout/pyramid2"/>
    <dgm:cxn modelId="{53C61E83-1EF2-4E4F-8003-915A61F564D1}" srcId="{CC0DC331-492B-42B5-BB99-8FA42BAD1ED7}" destId="{130B7849-4FC9-41BF-9EFF-855F9DA32786}" srcOrd="0" destOrd="0" parTransId="{C8F439DD-41DF-4180-A668-651159BB3DC7}" sibTransId="{457CB6FF-B5C4-4456-B238-8A61536877B7}"/>
    <dgm:cxn modelId="{947304A6-BFB8-41EF-985A-B7BF9656C86E}" srcId="{CC0DC331-492B-42B5-BB99-8FA42BAD1ED7}" destId="{1C9EA0AC-53A1-4FC8-9DD8-D7B665660522}" srcOrd="3" destOrd="0" parTransId="{6CDE8D90-44C6-43DA-870F-829209A4FD05}" sibTransId="{34AC90B9-6719-47C5-BEA8-F6AC6E7DBD6A}"/>
    <dgm:cxn modelId="{1B9DE75C-9DB0-42B3-9DFB-220C7B15990C}" type="presOf" srcId="{C1183663-D305-4C5F-9D07-BF01A354BB3D}" destId="{C75C6239-6D4D-4F7C-990A-D19E1DEC7331}" srcOrd="0" destOrd="0" presId="urn:microsoft.com/office/officeart/2005/8/layout/pyramid2"/>
    <dgm:cxn modelId="{76A02DDD-EA1F-41FB-8AEA-A045C44173F4}" type="presParOf" srcId="{50F5A266-B41F-415F-99F6-C287CEB94C8F}" destId="{717F493F-D027-443B-A55C-AE915768737F}" srcOrd="0" destOrd="0" presId="urn:microsoft.com/office/officeart/2005/8/layout/pyramid2"/>
    <dgm:cxn modelId="{E7B1E874-351D-48A0-8659-5900FAE660ED}" type="presParOf" srcId="{50F5A266-B41F-415F-99F6-C287CEB94C8F}" destId="{2500CBF2-3B16-4AB1-A77A-546E344EEBB8}" srcOrd="1" destOrd="0" presId="urn:microsoft.com/office/officeart/2005/8/layout/pyramid2"/>
    <dgm:cxn modelId="{19026634-7928-492A-856E-69EDA7DD954D}" type="presParOf" srcId="{2500CBF2-3B16-4AB1-A77A-546E344EEBB8}" destId="{491BA0BB-1C33-411B-AAAE-EE52F1136068}" srcOrd="0" destOrd="0" presId="urn:microsoft.com/office/officeart/2005/8/layout/pyramid2"/>
    <dgm:cxn modelId="{911A7F28-20D1-4FF7-BF53-7D5F89B823AE}" type="presParOf" srcId="{2500CBF2-3B16-4AB1-A77A-546E344EEBB8}" destId="{3A2FAED9-1444-4250-870C-06AE6B4425D2}" srcOrd="1" destOrd="0" presId="urn:microsoft.com/office/officeart/2005/8/layout/pyramid2"/>
    <dgm:cxn modelId="{B40DF872-97C8-4281-862D-A3FC6C546C33}" type="presParOf" srcId="{2500CBF2-3B16-4AB1-A77A-546E344EEBB8}" destId="{C75C6239-6D4D-4F7C-990A-D19E1DEC7331}" srcOrd="2" destOrd="0" presId="urn:microsoft.com/office/officeart/2005/8/layout/pyramid2"/>
    <dgm:cxn modelId="{D5B2283B-F7AB-4EE4-A960-549EEBE8B90A}" type="presParOf" srcId="{2500CBF2-3B16-4AB1-A77A-546E344EEBB8}" destId="{84CC2968-6A20-4C7A-B47F-B2E584B89B93}" srcOrd="3" destOrd="0" presId="urn:microsoft.com/office/officeart/2005/8/layout/pyramid2"/>
    <dgm:cxn modelId="{6037582D-4509-4430-B132-6E1F6EF5E264}" type="presParOf" srcId="{2500CBF2-3B16-4AB1-A77A-546E344EEBB8}" destId="{3F2BD3EC-E1E9-41E3-A8D1-1897DC26018A}" srcOrd="4" destOrd="0" presId="urn:microsoft.com/office/officeart/2005/8/layout/pyramid2"/>
    <dgm:cxn modelId="{83658764-4812-49A5-8621-5E145F49052F}" type="presParOf" srcId="{2500CBF2-3B16-4AB1-A77A-546E344EEBB8}" destId="{1327EA10-66D3-47E3-9011-8F01E6EBB58E}" srcOrd="5" destOrd="0" presId="urn:microsoft.com/office/officeart/2005/8/layout/pyramid2"/>
    <dgm:cxn modelId="{6D1D413D-D122-42AF-97C6-C96EF0CB0A19}" type="presParOf" srcId="{2500CBF2-3B16-4AB1-A77A-546E344EEBB8}" destId="{2BBA0A44-7090-4F83-B271-6875CE032C4F}" srcOrd="6" destOrd="0" presId="urn:microsoft.com/office/officeart/2005/8/layout/pyramid2"/>
    <dgm:cxn modelId="{A3284FC6-7208-44A1-9858-8987F2FBA0FF}" type="presParOf" srcId="{2500CBF2-3B16-4AB1-A77A-546E344EEBB8}" destId="{1E39338A-7A0C-4B46-BCD8-299E33CBDC54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F493F-D027-443B-A55C-AE915768737F}">
      <dsp:nvSpPr>
        <dsp:cNvPr id="0" name=""/>
        <dsp:cNvSpPr/>
      </dsp:nvSpPr>
      <dsp:spPr>
        <a:xfrm>
          <a:off x="2232261" y="0"/>
          <a:ext cx="4857402" cy="4857402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1BA0BB-1C33-411B-AAAE-EE52F1136068}">
      <dsp:nvSpPr>
        <dsp:cNvPr id="0" name=""/>
        <dsp:cNvSpPr/>
      </dsp:nvSpPr>
      <dsp:spPr>
        <a:xfrm>
          <a:off x="4141366" y="486214"/>
          <a:ext cx="3157311" cy="8633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smtClean="0">
              <a:solidFill>
                <a:srgbClr val="FF0000"/>
              </a:solidFill>
            </a:rPr>
            <a:t> a naval </a:t>
          </a:r>
          <a:r>
            <a:rPr lang="en-US" sz="3600" b="1" kern="1200" dirty="0" smtClean="0">
              <a:solidFill>
                <a:srgbClr val="FF0000"/>
              </a:solidFill>
            </a:rPr>
            <a:t>officer</a:t>
          </a:r>
          <a:endParaRPr lang="ru-RU" sz="3600" b="1" kern="1200" dirty="0">
            <a:solidFill>
              <a:srgbClr val="FF0000"/>
            </a:solidFill>
          </a:endParaRPr>
        </a:p>
      </dsp:txBody>
      <dsp:txXfrm>
        <a:off x="4183510" y="528358"/>
        <a:ext cx="3073023" cy="779039"/>
      </dsp:txXfrm>
    </dsp:sp>
    <dsp:sp modelId="{C75C6239-6D4D-4F7C-990A-D19E1DEC7331}">
      <dsp:nvSpPr>
        <dsp:cNvPr id="0" name=""/>
        <dsp:cNvSpPr/>
      </dsp:nvSpPr>
      <dsp:spPr>
        <a:xfrm>
          <a:off x="4141366" y="1457458"/>
          <a:ext cx="3157311" cy="8633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b="1" kern="1200" dirty="0">
            <a:solidFill>
              <a:srgbClr val="FF0000"/>
            </a:solidFill>
          </a:endParaRPr>
        </a:p>
      </dsp:txBody>
      <dsp:txXfrm>
        <a:off x="4183510" y="1499602"/>
        <a:ext cx="3073023" cy="779039"/>
      </dsp:txXfrm>
    </dsp:sp>
    <dsp:sp modelId="{3F2BD3EC-E1E9-41E3-A8D1-1897DC26018A}">
      <dsp:nvSpPr>
        <dsp:cNvPr id="0" name=""/>
        <dsp:cNvSpPr/>
      </dsp:nvSpPr>
      <dsp:spPr>
        <a:xfrm>
          <a:off x="4141366" y="2428701"/>
          <a:ext cx="3157311" cy="8633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b="1" kern="1200" dirty="0">
            <a:solidFill>
              <a:srgbClr val="FF0000"/>
            </a:solidFill>
          </a:endParaRPr>
        </a:p>
      </dsp:txBody>
      <dsp:txXfrm>
        <a:off x="4183510" y="2470845"/>
        <a:ext cx="3073023" cy="779039"/>
      </dsp:txXfrm>
    </dsp:sp>
    <dsp:sp modelId="{2BBA0A44-7090-4F83-B271-6875CE032C4F}">
      <dsp:nvSpPr>
        <dsp:cNvPr id="0" name=""/>
        <dsp:cNvSpPr/>
      </dsp:nvSpPr>
      <dsp:spPr>
        <a:xfrm>
          <a:off x="4141366" y="3399944"/>
          <a:ext cx="3157311" cy="86332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b="1" kern="1200" dirty="0">
            <a:solidFill>
              <a:srgbClr val="FF0000"/>
            </a:solidFill>
          </a:endParaRPr>
        </a:p>
      </dsp:txBody>
      <dsp:txXfrm>
        <a:off x="4183510" y="3442088"/>
        <a:ext cx="3073023" cy="779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91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757D-6E8B-45D8-B35B-A981269A70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794-8917-4EA0-AD5D-0032F06A37A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449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757D-6E8B-45D8-B35B-A981269A70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794-8917-4EA0-AD5D-0032F06A37A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152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6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757D-6E8B-45D8-B35B-A981269A70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794-8917-4EA0-AD5D-0032F06A37A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025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757D-6E8B-45D8-B35B-A981269A70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794-8917-4EA0-AD5D-0032F06A37A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56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5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5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757D-6E8B-45D8-B35B-A981269A70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794-8917-4EA0-AD5D-0032F06A37A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9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757D-6E8B-45D8-B35B-A981269A70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794-8917-4EA0-AD5D-0032F06A37A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403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757D-6E8B-45D8-B35B-A981269A70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794-8917-4EA0-AD5D-0032F06A37A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51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11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757D-6E8B-45D8-B35B-A981269A70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794-8917-4EA0-AD5D-0032F06A37A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79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757D-6E8B-45D8-B35B-A981269A70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794-8917-4EA0-AD5D-0032F06A37A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224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757D-6E8B-45D8-B35B-A981269A70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794-8917-4EA0-AD5D-0032F06A37A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565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704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704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C757D-6E8B-45D8-B35B-A981269A70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D9794-8917-4EA0-AD5D-0032F06A37A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530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542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829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60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824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60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5220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4456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974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6536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1044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00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41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C757D-6E8B-45D8-B35B-A981269A70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41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41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D9794-8917-4EA0-AD5D-0032F06A37A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731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799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An English </a:t>
            </a:r>
            <a:r>
              <a:rPr lang="en-US" b="1" dirty="0" smtClean="0"/>
              <a:t>proverb</a:t>
            </a:r>
            <a:r>
              <a:rPr lang="ru-RU" b="1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1"/>
            <a:ext cx="8363272" cy="218883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Every man is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 architect  </a:t>
            </a:r>
            <a:r>
              <a:rPr lang="en-US" sz="4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of his </a:t>
            </a:r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fortune</a:t>
            </a:r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2470" y="4102562"/>
            <a:ext cx="4680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 architect [</a:t>
            </a:r>
            <a:r>
              <a:rPr lang="en-US" sz="2800" b="1" dirty="0"/>
              <a:t>ˈ</a:t>
            </a:r>
            <a:r>
              <a:rPr lang="en-US" sz="2800" b="1" dirty="0" err="1"/>
              <a:t>ɑ:kɪtekt</a:t>
            </a:r>
            <a:r>
              <a:rPr lang="en-US" sz="2800" b="1" dirty="0" smtClean="0"/>
              <a:t>]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fortune  [</a:t>
            </a:r>
            <a:r>
              <a:rPr lang="en-US" sz="2800" b="1" dirty="0"/>
              <a:t>ˈ</a:t>
            </a:r>
            <a:r>
              <a:rPr lang="en-US" sz="2800" b="1" dirty="0" err="1"/>
              <a:t>fɔ:tʃən</a:t>
            </a:r>
            <a:r>
              <a:rPr lang="en-US" sz="2800" b="1" dirty="0"/>
              <a:t>]</a:t>
            </a:r>
            <a:endParaRPr lang="ru-RU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499496"/>
            <a:ext cx="216024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583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70609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What’s the theme of our lesson?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64" y="1117817"/>
            <a:ext cx="8250548" cy="34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55776" y="4542118"/>
            <a:ext cx="34563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Jobs</a:t>
            </a:r>
            <a:endParaRPr lang="ru-RU" sz="80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89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332656"/>
            <a:ext cx="734481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Today at the lesson we will:</a:t>
            </a:r>
            <a:endParaRPr lang="ru-RU" sz="3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1484784"/>
            <a:ext cx="90157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3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revise </a:t>
            </a:r>
            <a:r>
              <a:rPr lang="en-US" sz="3600" b="1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words for the topic 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Jobs</a:t>
            </a: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»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;</a:t>
            </a:r>
            <a:endParaRPr lang="ru-RU" sz="3600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discuss </a:t>
            </a:r>
            <a:r>
              <a:rPr lang="en-US" sz="3600" b="1" dirty="0">
                <a:latin typeface="Arial" pitchFamily="34" charset="0"/>
                <a:cs typeface="Arial" pitchFamily="34" charset="0"/>
              </a:rPr>
              <a:t>important qualities for a successful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career; </a:t>
            </a:r>
          </a:p>
          <a:p>
            <a:pPr marL="285750" indent="-285750">
              <a:buFontTx/>
              <a:buChar char="-"/>
            </a:pP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>
                <a:latin typeface="Arial" pitchFamily="34" charset="0"/>
                <a:cs typeface="Arial" pitchFamily="34" charset="0"/>
              </a:rPr>
              <a:t>tell about different kinds of jobs.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218" y="4818197"/>
            <a:ext cx="2286000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5773906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Tx/>
              <a:buChar char="-"/>
            </a:pPr>
            <a:r>
              <a:rPr lang="en-US" sz="3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to speak </a:t>
            </a:r>
            <a:r>
              <a:rPr lang="en-US" sz="36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about future </a:t>
            </a:r>
            <a:r>
              <a:rPr lang="en-US" sz="3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career.</a:t>
            </a:r>
            <a:endParaRPr lang="ru-RU" sz="36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9278" y="4750474"/>
            <a:ext cx="6192688" cy="68813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aim of the lesson is:</a:t>
            </a:r>
            <a:endParaRPr lang="ru-RU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80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Concept Wheel</a:t>
            </a:r>
            <a:br>
              <a:rPr lang="en-US" b="1" dirty="0">
                <a:solidFill>
                  <a:srgbClr val="C00000"/>
                </a:solidFill>
              </a:rPr>
            </a:br>
            <a:r>
              <a:rPr lang="en-US" b="1" dirty="0" smtClean="0"/>
              <a:t>Name the </a:t>
            </a:r>
            <a:r>
              <a:rPr lang="en-US" b="1" dirty="0"/>
              <a:t>synonyms to the word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979712" y="1700808"/>
            <a:ext cx="4879776" cy="472514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491880" y="3212976"/>
            <a:ext cx="1800200" cy="165618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>
            <a:stCxn id="4" idx="0"/>
            <a:endCxn id="5" idx="0"/>
          </p:cNvCxnSpPr>
          <p:nvPr/>
        </p:nvCxnSpPr>
        <p:spPr>
          <a:xfrm flipH="1">
            <a:off x="4391980" y="1700808"/>
            <a:ext cx="27620" cy="15121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endCxn id="4" idx="4"/>
          </p:cNvCxnSpPr>
          <p:nvPr/>
        </p:nvCxnSpPr>
        <p:spPr>
          <a:xfrm>
            <a:off x="4419600" y="4891472"/>
            <a:ext cx="0" cy="15344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 flipV="1">
            <a:off x="2267744" y="2924944"/>
            <a:ext cx="1323764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2267744" y="4509120"/>
            <a:ext cx="1440160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5292080" y="3081358"/>
            <a:ext cx="1368152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5274599" y="4509120"/>
            <a:ext cx="1368152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41322" y="3656347"/>
            <a:ext cx="15565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Jobs</a:t>
            </a:r>
            <a:endParaRPr lang="ru-RU" sz="4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99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77809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600" b="1" dirty="0">
                <a:latin typeface="Arial" pitchFamily="34" charset="0"/>
                <a:cs typeface="Arial" pitchFamily="34" charset="0"/>
              </a:rPr>
              <a:t>What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professions do you know?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2812528" y="2880493"/>
            <a:ext cx="3596602" cy="216024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professions</a:t>
            </a:r>
            <a:endParaRPr lang="ru-RU" sz="3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95756" y="1880828"/>
            <a:ext cx="2376264" cy="64807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25236" y="2849011"/>
            <a:ext cx="2232248" cy="64807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5496" y="4082817"/>
            <a:ext cx="2232248" cy="64807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89542" y="5320774"/>
            <a:ext cx="2520280" cy="57606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339238" y="1412299"/>
            <a:ext cx="2520280" cy="64807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358894" y="5932543"/>
            <a:ext cx="2664296" cy="79208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6332302" y="5229200"/>
            <a:ext cx="2448272" cy="72008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732240" y="4202596"/>
            <a:ext cx="2411760" cy="64807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6728881" y="2996952"/>
            <a:ext cx="2195736" cy="64807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156176" y="1880828"/>
            <a:ext cx="2520280" cy="73808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Прямая со стрелкой 18"/>
          <p:cNvCxnSpPr/>
          <p:nvPr/>
        </p:nvCxnSpPr>
        <p:spPr>
          <a:xfrm flipH="1" flipV="1">
            <a:off x="2761667" y="2418925"/>
            <a:ext cx="794912" cy="6441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 flipV="1">
            <a:off x="2457484" y="3320988"/>
            <a:ext cx="495748" cy="3240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2267744" y="4202596"/>
            <a:ext cx="614892" cy="1625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4" idx="3"/>
          </p:cNvCxnSpPr>
          <p:nvPr/>
        </p:nvCxnSpPr>
        <p:spPr>
          <a:xfrm flipH="1">
            <a:off x="2883124" y="4724373"/>
            <a:ext cx="456114" cy="6278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540721" y="5040733"/>
            <a:ext cx="0" cy="887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5870968" y="4692891"/>
            <a:ext cx="717256" cy="5363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6229596" y="4283850"/>
            <a:ext cx="499285" cy="812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endCxn id="13" idx="2"/>
          </p:cNvCxnSpPr>
          <p:nvPr/>
        </p:nvCxnSpPr>
        <p:spPr>
          <a:xfrm flipV="1">
            <a:off x="6229596" y="3320988"/>
            <a:ext cx="499285" cy="1760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5652120" y="2418926"/>
            <a:ext cx="504056" cy="7541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9" idx="4"/>
          </p:cNvCxnSpPr>
          <p:nvPr/>
        </p:nvCxnSpPr>
        <p:spPr>
          <a:xfrm flipV="1">
            <a:off x="4599378" y="2060371"/>
            <a:ext cx="0" cy="8071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43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975" y="160338"/>
            <a:ext cx="8486889" cy="68475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Choose a profession and tell about it. </a:t>
            </a:r>
            <a:endParaRPr lang="ru-RU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037" y="5270398"/>
            <a:ext cx="1648319" cy="1209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031" y="5489206"/>
            <a:ext cx="1358752" cy="1206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5" descr="Картинки по запросу учител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342" y="4126158"/>
            <a:ext cx="1910220" cy="1073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771" y="5366397"/>
            <a:ext cx="2040432" cy="137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0" y="4007696"/>
            <a:ext cx="1879577" cy="102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970" y="5466021"/>
            <a:ext cx="1416342" cy="12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63688" y="2104072"/>
            <a:ext cx="6123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Where do these people work?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63688" y="2688847"/>
            <a:ext cx="6840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What do they usually do at work?</a:t>
            </a:r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5034044"/>
            <a:ext cx="1645656" cy="110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63688" y="1489953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What are their jobs?</a:t>
            </a:r>
          </a:p>
        </p:txBody>
      </p:sp>
    </p:spTree>
    <p:extLst>
      <p:ext uri="{BB962C8B-B14F-4D97-AF65-F5344CB8AC3E}">
        <p14:creationId xmlns:p14="http://schemas.microsoft.com/office/powerpoint/2010/main" val="96834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0728" y="0"/>
            <a:ext cx="8363272" cy="1124744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r>
              <a:rPr lang="en-US" sz="3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teacher\ cashier\ professor\ nurse\ officer\ secretary\ postman\ accountant\ postal worker</a:t>
            </a:r>
            <a:endParaRPr lang="ru-RU" sz="31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256584"/>
          </a:xfrm>
        </p:spPr>
        <p:txBody>
          <a:bodyPr>
            <a:normAutofit fontScale="92500"/>
          </a:bodyPr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1) Someone who gets cash or pays out money in a shop is a\an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____________.</a:t>
            </a: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2)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A\an_______ is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qualified and licensed to give people medical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treatment.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3)A\an________ is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an employee who does clerical and administrative work in an office for a person or organization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4)A\an__________ is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someone who can count well and keeps the money records of a business.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5)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Someone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with an important job in a military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organization is a\an _________.</a:t>
            </a: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6)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A\an______ is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a teacher of the highest academic rank in a college or university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7)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A\an_________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takes and brings letters and parcels as a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job.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0" y="116632"/>
            <a:ext cx="971600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2 extra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0631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79512" y="188640"/>
            <a:ext cx="871296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</a:rPr>
              <a:t>1) Someone who gets cash or pays out money in a </a:t>
            </a:r>
            <a:r>
              <a:rPr lang="en-US" sz="2800" b="1" dirty="0" smtClean="0">
                <a:solidFill>
                  <a:prstClr val="black"/>
                </a:solidFill>
              </a:rPr>
              <a:t>shop.</a:t>
            </a:r>
            <a:endParaRPr lang="ru-RU" sz="28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020693"/>
              </p:ext>
            </p:extLst>
          </p:nvPr>
        </p:nvGraphicFramePr>
        <p:xfrm>
          <a:off x="1691680" y="1118730"/>
          <a:ext cx="6120683" cy="5552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3175"/>
                <a:gridCol w="887918"/>
                <a:gridCol w="887918"/>
                <a:gridCol w="887918"/>
                <a:gridCol w="887918"/>
                <a:gridCol w="887918"/>
                <a:gridCol w="887918"/>
              </a:tblGrid>
              <a:tr h="294046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147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742837"/>
              </p:ext>
            </p:extLst>
          </p:nvPr>
        </p:nvGraphicFramePr>
        <p:xfrm>
          <a:off x="1763688" y="2708920"/>
          <a:ext cx="576064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64"/>
              </a:tblGrid>
              <a:tr h="3859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59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59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59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H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59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59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595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464949"/>
              </p:ext>
            </p:extLst>
          </p:nvPr>
        </p:nvGraphicFramePr>
        <p:xfrm>
          <a:off x="2627784" y="3140966"/>
          <a:ext cx="504056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</a:tblGrid>
              <a:tr h="3744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44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U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44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44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4442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528569"/>
              </p:ext>
            </p:extLst>
          </p:nvPr>
        </p:nvGraphicFramePr>
        <p:xfrm>
          <a:off x="3419872" y="2708920"/>
          <a:ext cx="72008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</a:tblGrid>
              <a:tr h="38823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823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823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823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823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823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823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823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823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Y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220360"/>
              </p:ext>
            </p:extLst>
          </p:nvPr>
        </p:nvGraphicFramePr>
        <p:xfrm>
          <a:off x="4427984" y="2708920"/>
          <a:ext cx="578148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8148"/>
              </a:tblGrid>
              <a:tr h="39232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232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232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232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232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U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232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232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232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232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9232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566551"/>
              </p:ext>
            </p:extLst>
          </p:nvPr>
        </p:nvGraphicFramePr>
        <p:xfrm>
          <a:off x="5292080" y="1556792"/>
          <a:ext cx="648072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</a:tblGrid>
              <a:tr h="38061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061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061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061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061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061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061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8452349"/>
              </p:ext>
            </p:extLst>
          </p:nvPr>
        </p:nvGraphicFramePr>
        <p:xfrm>
          <a:off x="6156176" y="1484784"/>
          <a:ext cx="720080" cy="3571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</a:tblGrid>
              <a:tr h="35770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0147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5770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197213"/>
              </p:ext>
            </p:extLst>
          </p:nvPr>
        </p:nvGraphicFramePr>
        <p:xfrm>
          <a:off x="7020272" y="2708920"/>
          <a:ext cx="72008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</a:tblGrid>
              <a:tr h="38061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061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061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061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061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061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061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N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16810" y="167882"/>
            <a:ext cx="7709024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2) A\</a:t>
            </a:r>
            <a:r>
              <a:rPr lang="en-US" sz="2800" b="1" dirty="0" err="1"/>
              <a:t>an_______is</a:t>
            </a:r>
            <a:r>
              <a:rPr lang="en-US" sz="2800" b="1" dirty="0"/>
              <a:t> qualified and licensed to give people medical treatment.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552" y="229436"/>
            <a:ext cx="8352928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sz="2400" b="1" dirty="0">
                <a:solidFill>
                  <a:prstClr val="black"/>
                </a:solidFill>
              </a:rPr>
              <a:t>3)A\</a:t>
            </a:r>
            <a:r>
              <a:rPr lang="en-US" sz="2400" b="1" dirty="0" err="1">
                <a:solidFill>
                  <a:prstClr val="black"/>
                </a:solidFill>
              </a:rPr>
              <a:t>an________is</a:t>
            </a:r>
            <a:r>
              <a:rPr lang="en-US" sz="2400" b="1" dirty="0">
                <a:solidFill>
                  <a:prstClr val="black"/>
                </a:solidFill>
              </a:rPr>
              <a:t> an employee who does clerical and administrative work in an office for a person or organization.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5157" y="106326"/>
            <a:ext cx="7848872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prstClr val="black"/>
                </a:solidFill>
              </a:rPr>
              <a:t>4)</a:t>
            </a:r>
            <a:r>
              <a:rPr lang="en-US" sz="2800" b="1" dirty="0">
                <a:solidFill>
                  <a:prstClr val="black"/>
                </a:solidFill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</a:rPr>
              <a:t>Someone </a:t>
            </a:r>
            <a:r>
              <a:rPr lang="en-US" sz="2800" b="1" dirty="0">
                <a:solidFill>
                  <a:prstClr val="black"/>
                </a:solidFill>
              </a:rPr>
              <a:t>who can count well and keeps the money records of a business. </a:t>
            </a:r>
            <a:endParaRPr lang="ru-R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605157" y="234806"/>
            <a:ext cx="822991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5) Someone with an important job in a military organization </a:t>
            </a:r>
            <a:endParaRPr lang="ru-RU"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539552" y="106326"/>
            <a:ext cx="822991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lvl="0" indent="-342900" algn="ctr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b="1" dirty="0">
                <a:solidFill>
                  <a:prstClr val="black"/>
                </a:solidFill>
              </a:rPr>
              <a:t>6) </a:t>
            </a:r>
            <a:r>
              <a:rPr lang="en-US" sz="2800" b="1" dirty="0" smtClean="0">
                <a:solidFill>
                  <a:prstClr val="black"/>
                </a:solidFill>
              </a:rPr>
              <a:t>A </a:t>
            </a:r>
            <a:r>
              <a:rPr lang="en-US" sz="2800" b="1" dirty="0">
                <a:solidFill>
                  <a:prstClr val="black"/>
                </a:solidFill>
              </a:rPr>
              <a:t>teacher of the highest academic rank in a college or university.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3149" y="188640"/>
            <a:ext cx="8722715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US" sz="2800" b="1" dirty="0">
                <a:solidFill>
                  <a:prstClr val="black"/>
                </a:solidFill>
              </a:rPr>
              <a:t>7) A\an</a:t>
            </a:r>
            <a:r>
              <a:rPr lang="en-US" sz="2800" b="1" dirty="0" smtClean="0">
                <a:solidFill>
                  <a:prstClr val="black"/>
                </a:solidFill>
              </a:rPr>
              <a:t>_____ </a:t>
            </a:r>
            <a:r>
              <a:rPr lang="en-US" sz="2800" b="1" dirty="0">
                <a:solidFill>
                  <a:prstClr val="black"/>
                </a:solidFill>
              </a:rPr>
              <a:t>takes and brings letters and parcels as a job</a:t>
            </a:r>
            <a:r>
              <a:rPr lang="en-US" sz="2800" b="1" dirty="0" smtClean="0">
                <a:solidFill>
                  <a:prstClr val="black"/>
                </a:solidFill>
              </a:rPr>
              <a:t>.</a:t>
            </a:r>
            <a:endParaRPr lang="ru-RU" sz="2800" b="1" dirty="0">
              <a:solidFill>
                <a:prstClr val="black"/>
              </a:solidFill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113828"/>
              </p:ext>
            </p:extLst>
          </p:nvPr>
        </p:nvGraphicFramePr>
        <p:xfrm>
          <a:off x="1659770" y="3501008"/>
          <a:ext cx="6120683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3175"/>
                <a:gridCol w="887918"/>
                <a:gridCol w="887918"/>
                <a:gridCol w="887918"/>
                <a:gridCol w="887918"/>
                <a:gridCol w="887918"/>
                <a:gridCol w="887918"/>
              </a:tblGrid>
              <a:tr h="35770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U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E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S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12160" y="5589240"/>
            <a:ext cx="3131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Criteria:</a:t>
            </a:r>
            <a:r>
              <a:rPr lang="ru-RU" b="1" dirty="0" smtClean="0">
                <a:solidFill>
                  <a:srgbClr val="002060"/>
                </a:solidFill>
              </a:rPr>
              <a:t>   0</a:t>
            </a:r>
            <a:r>
              <a:rPr lang="en-US" b="1" dirty="0" smtClean="0">
                <a:solidFill>
                  <a:srgbClr val="002060"/>
                </a:solidFill>
              </a:rPr>
              <a:t>mistake</a:t>
            </a:r>
            <a:r>
              <a:rPr lang="ru-RU" b="1" dirty="0" smtClean="0">
                <a:solidFill>
                  <a:srgbClr val="002060"/>
                </a:solidFill>
              </a:rPr>
              <a:t> – «5»</a:t>
            </a:r>
            <a:endParaRPr lang="en-US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                 </a:t>
            </a:r>
            <a:r>
              <a:rPr lang="en-US" b="1" dirty="0" smtClean="0">
                <a:solidFill>
                  <a:srgbClr val="002060"/>
                </a:solidFill>
              </a:rPr>
              <a:t>1 mistake – </a:t>
            </a:r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en-US" b="1" dirty="0" smtClean="0">
                <a:solidFill>
                  <a:srgbClr val="002060"/>
                </a:solidFill>
              </a:rPr>
              <a:t>4</a:t>
            </a:r>
            <a:r>
              <a:rPr lang="ru-RU" b="1" dirty="0" smtClean="0">
                <a:solidFill>
                  <a:srgbClr val="002060"/>
                </a:solidFill>
              </a:rPr>
              <a:t>»</a:t>
            </a:r>
          </a:p>
          <a:p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            2-3</a:t>
            </a:r>
            <a:r>
              <a:rPr lang="en-US" b="1" dirty="0" smtClean="0">
                <a:solidFill>
                  <a:srgbClr val="002060"/>
                </a:solidFill>
              </a:rPr>
              <a:t>mistakes – </a:t>
            </a:r>
            <a:r>
              <a:rPr lang="ru-RU" b="1" dirty="0" smtClean="0">
                <a:solidFill>
                  <a:srgbClr val="002060"/>
                </a:solidFill>
              </a:rPr>
              <a:t>«3»</a:t>
            </a:r>
          </a:p>
          <a:p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            4-7</a:t>
            </a:r>
            <a:r>
              <a:rPr lang="en-US" b="1" dirty="0" smtClean="0">
                <a:solidFill>
                  <a:srgbClr val="002060"/>
                </a:solidFill>
              </a:rPr>
              <a:t>mistakes- </a:t>
            </a:r>
            <a:r>
              <a:rPr lang="ru-RU" b="1" dirty="0" smtClean="0">
                <a:solidFill>
                  <a:srgbClr val="002060"/>
                </a:solidFill>
              </a:rPr>
              <a:t>«2»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6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93928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What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qualities are required for the following professions.</a:t>
            </a:r>
            <a:r>
              <a:rPr lang="en-US" sz="2800" b="1" dirty="0"/>
              <a:t> </a:t>
            </a:r>
            <a:endParaRPr lang="ru-RU" sz="28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764704"/>
            <a:ext cx="3168352" cy="60792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Qualities for 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job:</a:t>
            </a:r>
          </a:p>
          <a:p>
            <a:pPr lvl="0"/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friendly </a:t>
            </a:r>
          </a:p>
          <a:p>
            <a:pPr lvl="0"/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brave</a:t>
            </a:r>
            <a:endParaRPr lang="en-U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organised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[ˈ</a:t>
            </a:r>
            <a:r>
              <a:rPr lang="en-US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ɔːɡ</a:t>
            </a: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(ə)</a:t>
            </a:r>
            <a:r>
              <a:rPr lang="en-US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naɪzd</a:t>
            </a: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] 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fit </a:t>
            </a:r>
          </a:p>
          <a:p>
            <a:pPr lvl="0"/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healthy </a:t>
            </a:r>
          </a:p>
          <a:p>
            <a:pPr lvl="0"/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strong </a:t>
            </a:r>
            <a:endParaRPr lang="en-U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en-US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aring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[ˈ</a:t>
            </a:r>
            <a:r>
              <a:rPr lang="en-US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kɛə</a:t>
            </a: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(r)</a:t>
            </a:r>
            <a:r>
              <a:rPr lang="en-US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ɪŋ</a:t>
            </a: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] 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patient </a:t>
            </a: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skilful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intelligent </a:t>
            </a: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careful </a:t>
            </a:r>
          </a:p>
          <a:p>
            <a:pPr lvl="0"/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hardworking </a:t>
            </a:r>
            <a:endParaRPr lang="en-U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likeable</a:t>
            </a:r>
            <a:endParaRPr lang="en-U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efficient </a:t>
            </a: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ɪˈfɪʃənt</a:t>
            </a: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]</a:t>
            </a: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calm </a:t>
            </a: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kɑ:m</a:t>
            </a:r>
            <a:r>
              <a: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]</a:t>
            </a:r>
          </a:p>
          <a:p>
            <a:pPr lvl="0"/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honest</a:t>
            </a:r>
            <a:endParaRPr lang="en-U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responsible </a:t>
            </a:r>
          </a:p>
          <a:p>
            <a:pPr lvl="0"/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practical</a:t>
            </a:r>
            <a:endParaRPr lang="en-US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2708920"/>
            <a:ext cx="5832648" cy="37444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….……</a:t>
            </a:r>
          </a:p>
          <a:p>
            <a:pPr algn="ctr"/>
            <a:endParaRPr lang="en-US" sz="2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A: What is your job?</a:t>
            </a:r>
          </a:p>
          <a:p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B: I’m a\an______.</a:t>
            </a:r>
          </a:p>
          <a:p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A: If you want to be a nice_____ ,         you should be_________ .</a:t>
            </a:r>
          </a:p>
          <a:p>
            <a:endParaRPr lang="en-US" sz="28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………..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973832"/>
            <a:ext cx="2304215" cy="1728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1695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There are a lot of factors influence your mind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to choose a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future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career…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76059" y="1700808"/>
            <a:ext cx="2952328" cy="10801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Interests &amp; Hobbies </a:t>
            </a:r>
            <a:endParaRPr lang="ru-RU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67544" y="3933056"/>
            <a:ext cx="2664296" cy="93610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Parents’ advice</a:t>
            </a:r>
            <a:endParaRPr lang="ru-RU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31840" y="5445224"/>
            <a:ext cx="3240360" cy="86409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Teachers’ advice</a:t>
            </a:r>
            <a:endParaRPr lang="ru-RU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372200" y="3933056"/>
            <a:ext cx="2664296" cy="100811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  </a:t>
            </a:r>
            <a:r>
              <a:rPr lang="en-US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</a:t>
            </a:r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riends</a:t>
            </a:r>
            <a:r>
              <a:rPr lang="en-US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’ opinion</a:t>
            </a:r>
            <a:r>
              <a:rPr lang="en-US" sz="2800" b="1" dirty="0">
                <a:solidFill>
                  <a:schemeClr val="tx1"/>
                </a:solidFill>
              </a:rPr>
              <a:t>  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5580112" y="1628800"/>
            <a:ext cx="3456384" cy="115212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Prestige </a:t>
            </a:r>
            <a:r>
              <a:rPr lang="en-US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of a profession</a:t>
            </a:r>
            <a:endParaRPr lang="ru-RU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 rot="2211431">
            <a:off x="3256540" y="2399046"/>
            <a:ext cx="792088" cy="434013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20525661">
            <a:off x="2959330" y="4024372"/>
            <a:ext cx="720080" cy="432048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9196182">
            <a:off x="5287505" y="2441818"/>
            <a:ext cx="702956" cy="432048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2201302">
            <a:off x="5678347" y="4072150"/>
            <a:ext cx="720080" cy="432048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верх 13"/>
          <p:cNvSpPr/>
          <p:nvPr/>
        </p:nvSpPr>
        <p:spPr>
          <a:xfrm>
            <a:off x="4499992" y="4869160"/>
            <a:ext cx="504056" cy="576064"/>
          </a:xfrm>
          <a:prstGeom prst="up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183" y="3027243"/>
            <a:ext cx="1885800" cy="1812751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735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Have you chosen your future profession?</a:t>
            </a:r>
            <a:br>
              <a:rPr lang="en-US" sz="3200" b="1" dirty="0" smtClean="0"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What do you want to be?</a:t>
            </a:r>
            <a:endParaRPr lang="ru-RU" sz="3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3212976"/>
            <a:ext cx="4608512" cy="2520280"/>
          </a:xfrm>
          <a:solidFill>
            <a:srgbClr val="B2FCB6"/>
          </a:solidFill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In my opinion, I want to be….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As for me, I’d like to be….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 tell you the truth,….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3212977"/>
            <a:ext cx="4388296" cy="2448272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Unfortunately, I haven’t decided yet.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1819782" cy="1530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560806"/>
            <a:ext cx="1209656" cy="1551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479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634082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/>
              <a:t>Q</a:t>
            </a:r>
            <a:r>
              <a:rPr lang="en-US" b="1" dirty="0" smtClean="0"/>
              <a:t>uestionnaire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2737"/>
            <a:ext cx="9036496" cy="4968552"/>
          </a:xfrm>
        </p:spPr>
        <p:txBody>
          <a:bodyPr>
            <a:normAutofit fontScale="92500" lnSpcReduction="20000"/>
          </a:bodyPr>
          <a:lstStyle/>
          <a:p>
            <a:r>
              <a:rPr lang="en-US" sz="3000" b="1" dirty="0" smtClean="0"/>
              <a:t>1)Name:</a:t>
            </a:r>
            <a:r>
              <a:rPr lang="en-US" dirty="0" smtClean="0"/>
              <a:t>____________________</a:t>
            </a:r>
          </a:p>
          <a:p>
            <a:r>
              <a:rPr lang="en-US" sz="3000" b="1" dirty="0" smtClean="0"/>
              <a:t>2)Qualities:</a:t>
            </a:r>
            <a:r>
              <a:rPr lang="en-US" dirty="0" smtClean="0"/>
              <a:t> </a:t>
            </a:r>
            <a:r>
              <a:rPr lang="en-US" sz="2400" dirty="0" smtClean="0"/>
              <a:t>I am </a:t>
            </a:r>
            <a:r>
              <a:rPr lang="en-US" dirty="0" smtClean="0"/>
              <a:t>__________________</a:t>
            </a:r>
          </a:p>
          <a:p>
            <a:r>
              <a:rPr lang="en-US" sz="3000" b="1" dirty="0"/>
              <a:t>3</a:t>
            </a:r>
            <a:r>
              <a:rPr lang="en-US" sz="3000" b="1" dirty="0" smtClean="0"/>
              <a:t>)</a:t>
            </a:r>
            <a:r>
              <a:rPr lang="ru-RU" sz="3000" b="1" dirty="0" smtClean="0"/>
              <a:t> </a:t>
            </a:r>
            <a:r>
              <a:rPr lang="en-US" sz="3000" b="1" dirty="0" smtClean="0"/>
              <a:t>Hobbies\Interests: </a:t>
            </a:r>
            <a:r>
              <a:rPr lang="en-US" dirty="0" smtClean="0"/>
              <a:t> </a:t>
            </a:r>
            <a:r>
              <a:rPr lang="en-US" sz="2400" dirty="0" smtClean="0"/>
              <a:t>I’m </a:t>
            </a:r>
            <a:r>
              <a:rPr lang="en-US" sz="2400" dirty="0"/>
              <a:t>good at</a:t>
            </a:r>
            <a:r>
              <a:rPr lang="en-US" dirty="0" smtClean="0"/>
              <a:t>___________</a:t>
            </a:r>
          </a:p>
          <a:p>
            <a:r>
              <a:rPr lang="en-US" b="1" dirty="0" smtClean="0"/>
              <a:t>4) Where do you want to study?:</a:t>
            </a:r>
          </a:p>
          <a:p>
            <a:r>
              <a:rPr lang="en-US" sz="2400" dirty="0" smtClean="0"/>
              <a:t> I want </a:t>
            </a:r>
            <a:r>
              <a:rPr lang="en-US" sz="2400" dirty="0"/>
              <a:t>to </a:t>
            </a:r>
            <a:r>
              <a:rPr lang="en-US" sz="2400" dirty="0" smtClean="0"/>
              <a:t>study</a:t>
            </a:r>
            <a:r>
              <a:rPr lang="ru-RU" sz="2400" dirty="0" smtClean="0"/>
              <a:t> </a:t>
            </a:r>
            <a:r>
              <a:rPr lang="en-US" sz="2400" dirty="0" smtClean="0"/>
              <a:t> </a:t>
            </a:r>
            <a:r>
              <a:rPr lang="en-US" sz="2400" dirty="0"/>
              <a:t>at </a:t>
            </a:r>
            <a:r>
              <a:rPr lang="en-US" sz="2400" dirty="0" smtClean="0"/>
              <a:t> college</a:t>
            </a:r>
            <a:r>
              <a:rPr lang="ru-RU" sz="2400" dirty="0" smtClean="0"/>
              <a:t>/</a:t>
            </a:r>
            <a:r>
              <a:rPr lang="en-US" sz="2400" dirty="0" smtClean="0"/>
              <a:t>University</a:t>
            </a:r>
            <a:r>
              <a:rPr lang="en-US" sz="2400" dirty="0"/>
              <a:t>/ Military </a:t>
            </a:r>
            <a:r>
              <a:rPr lang="en-US" sz="2400" dirty="0" smtClean="0"/>
              <a:t>Academy</a:t>
            </a:r>
          </a:p>
          <a:p>
            <a:r>
              <a:rPr lang="en-US" sz="3000" b="1" dirty="0"/>
              <a:t>5</a:t>
            </a:r>
            <a:r>
              <a:rPr lang="en-US" sz="3000" b="1" dirty="0" smtClean="0"/>
              <a:t>)Where do you want to work?: </a:t>
            </a:r>
          </a:p>
          <a:p>
            <a:r>
              <a:rPr lang="en-US" sz="2400" dirty="0" smtClean="0"/>
              <a:t>I want to work inside\outside\in an office\in the army\________</a:t>
            </a:r>
          </a:p>
          <a:p>
            <a:r>
              <a:rPr lang="en-US" sz="3000" b="1" dirty="0"/>
              <a:t>6</a:t>
            </a:r>
            <a:r>
              <a:rPr lang="en-US" sz="3000" b="1" dirty="0" smtClean="0"/>
              <a:t>) When do you want to work?: </a:t>
            </a:r>
          </a:p>
          <a:p>
            <a:r>
              <a:rPr lang="en-US" sz="2400" dirty="0" smtClean="0"/>
              <a:t>I’d like to work full-time\part-time\ overtime\ in the mornings\___</a:t>
            </a:r>
          </a:p>
          <a:p>
            <a:r>
              <a:rPr lang="en-US" sz="3000" b="1" dirty="0"/>
              <a:t>7</a:t>
            </a:r>
            <a:r>
              <a:rPr lang="en-US" sz="3000" b="1" dirty="0" smtClean="0"/>
              <a:t>) How would you like to work?:</a:t>
            </a:r>
          </a:p>
          <a:p>
            <a:r>
              <a:rPr lang="en-US" sz="2400" dirty="0" smtClean="0"/>
              <a:t>I’d like to work with my hands\other people\a company\______</a:t>
            </a:r>
          </a:p>
          <a:p>
            <a:r>
              <a:rPr lang="en-US" sz="3000" b="1" dirty="0"/>
              <a:t>8</a:t>
            </a:r>
            <a:r>
              <a:rPr lang="en-US" sz="3000" b="1" dirty="0" smtClean="0"/>
              <a:t>) Salary:__________</a:t>
            </a:r>
            <a:endParaRPr lang="ru-RU" sz="3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6021288"/>
            <a:ext cx="8856984" cy="7200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prstClr val="black"/>
                </a:solidFill>
              </a:rPr>
              <a:t>I would recommend ______to be  ….</a:t>
            </a:r>
            <a:endParaRPr lang="en-US" sz="4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1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00207"/>
            <a:ext cx="8291264" cy="2188834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Recommend cadets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what job to choose. Explain your choice.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4600729"/>
            <a:ext cx="249555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3600" b="1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You are a school career adviser</a:t>
            </a:r>
            <a:r>
              <a:rPr lang="en-US" sz="3600" b="1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.</a:t>
            </a:r>
            <a:endParaRPr lang="ru-RU" sz="3600" dirty="0"/>
          </a:p>
        </p:txBody>
      </p:sp>
      <p:pic>
        <p:nvPicPr>
          <p:cNvPr id="6" name="Picture 2" descr="C:\Users\Ольга\Desktop\Техкарты\1396128445_sev00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769" y="5085183"/>
            <a:ext cx="2127410" cy="135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Ольга\Desktop\Техкарты\origin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051340"/>
            <a:ext cx="2058204" cy="137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975" y="3257456"/>
            <a:ext cx="2058204" cy="134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085" y="2976429"/>
            <a:ext cx="2036763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53845"/>
            <a:ext cx="1960084" cy="1299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842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84827" y="188639"/>
            <a:ext cx="2492990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prstClr val="black"/>
                </a:solidFill>
              </a:rPr>
              <a:t>Speaking</a:t>
            </a:r>
            <a:endParaRPr lang="ru-RU" sz="4800" b="1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1" y="1095125"/>
            <a:ext cx="864096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Say what job you would recommend cadets</a:t>
            </a:r>
            <a:r>
              <a:rPr lang="ru-RU" sz="2400" b="1" dirty="0" smtClean="0">
                <a:solidFill>
                  <a:prstClr val="black"/>
                </a:solidFill>
              </a:rPr>
              <a:t> </a:t>
            </a:r>
            <a:r>
              <a:rPr lang="en-US" sz="2400" b="1" dirty="0" smtClean="0">
                <a:solidFill>
                  <a:prstClr val="black"/>
                </a:solidFill>
              </a:rPr>
              <a:t>to choose. Use the following phrases: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67623" y="5161516"/>
            <a:ext cx="2172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wear a uniform</a:t>
            </a:r>
          </a:p>
        </p:txBody>
      </p:sp>
      <p:sp>
        <p:nvSpPr>
          <p:cNvPr id="6" name="Облако 5"/>
          <p:cNvSpPr/>
          <p:nvPr/>
        </p:nvSpPr>
        <p:spPr>
          <a:xfrm>
            <a:off x="202383" y="5733256"/>
            <a:ext cx="3744416" cy="864096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I would recommend …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0" y="3804369"/>
            <a:ext cx="3946799" cy="853244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He likes/wants to..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Облако 7"/>
          <p:cNvSpPr/>
          <p:nvPr/>
        </p:nvSpPr>
        <p:spPr>
          <a:xfrm>
            <a:off x="106881" y="1945218"/>
            <a:ext cx="3600400" cy="802940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He is …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9" name="Облако 8"/>
          <p:cNvSpPr/>
          <p:nvPr/>
        </p:nvSpPr>
        <p:spPr>
          <a:xfrm>
            <a:off x="202383" y="2827544"/>
            <a:ext cx="3312368" cy="830980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… studies ... 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0" name="Облако 9"/>
          <p:cNvSpPr/>
          <p:nvPr/>
        </p:nvSpPr>
        <p:spPr>
          <a:xfrm>
            <a:off x="99450" y="4803682"/>
            <a:ext cx="3600400" cy="802940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He is ready to…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96747" y="2538682"/>
            <a:ext cx="188384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he </a:t>
            </a:r>
            <a:r>
              <a:rPr lang="en-US" sz="2400" dirty="0"/>
              <a:t>is good </a:t>
            </a:r>
            <a:r>
              <a:rPr lang="en-US" sz="2400" dirty="0" smtClean="0"/>
              <a:t> </a:t>
            </a:r>
            <a:r>
              <a:rPr lang="en-US" sz="2400" dirty="0"/>
              <a:t>at</a:t>
            </a:r>
            <a:endParaRPr lang="ru-RU" sz="2400" dirty="0"/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113613" y="3196859"/>
            <a:ext cx="34378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study at </a:t>
            </a:r>
            <a:r>
              <a:rPr lang="en-US" sz="2400" dirty="0" smtClean="0"/>
              <a:t>Military </a:t>
            </a:r>
            <a:r>
              <a:rPr lang="en-US" sz="2400" dirty="0"/>
              <a:t>A</a:t>
            </a:r>
            <a:r>
              <a:rPr lang="en-US" sz="2400" dirty="0" smtClean="0"/>
              <a:t>cademy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503004" y="3928906"/>
            <a:ext cx="3885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work part-time / full-time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44247" y="4342017"/>
            <a:ext cx="2096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work overtime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4716015" y="5606622"/>
            <a:ext cx="961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salary</a:t>
            </a:r>
            <a:endParaRPr lang="ru-RU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6301450" y="5616008"/>
            <a:ext cx="1376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</a:t>
            </a:r>
            <a:r>
              <a:rPr lang="en-US" sz="2400" dirty="0" smtClean="0"/>
              <a:t>ell paid</a:t>
            </a:r>
            <a:endParaRPr lang="ru-RU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6596664" y="2077017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patient</a:t>
            </a:r>
            <a:endParaRPr lang="ru-RU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4143629" y="2088880"/>
            <a:ext cx="170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responsible</a:t>
            </a:r>
            <a:endParaRPr lang="ru-RU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3946799" y="4803682"/>
            <a:ext cx="4801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work with </a:t>
            </a:r>
            <a:r>
              <a:rPr lang="en-US" sz="2400" dirty="0" smtClean="0"/>
              <a:t> </a:t>
            </a:r>
            <a:r>
              <a:rPr lang="en-US" sz="2400" dirty="0"/>
              <a:t>hands</a:t>
            </a:r>
            <a:r>
              <a:rPr lang="en-US" sz="2400" dirty="0" smtClean="0"/>
              <a:t>\ other </a:t>
            </a:r>
            <a:r>
              <a:rPr lang="en-US" sz="2400" dirty="0"/>
              <a:t>people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197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1700" y="0"/>
            <a:ext cx="6419056" cy="836712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«</a:t>
            </a:r>
            <a:r>
              <a:rPr lang="en-US" b="1" dirty="0" smtClean="0">
                <a:solidFill>
                  <a:srgbClr val="C00000"/>
                </a:solidFill>
              </a:rPr>
              <a:t>Steps to success</a:t>
            </a:r>
            <a:r>
              <a:rPr lang="ru-RU" b="1" dirty="0" smtClean="0">
                <a:solidFill>
                  <a:srgbClr val="C00000"/>
                </a:solidFill>
              </a:rPr>
              <a:t>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4333" y="5016959"/>
            <a:ext cx="3384376" cy="720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</a:rPr>
              <a:t>1</a:t>
            </a:r>
            <a:r>
              <a:rPr lang="en-US" sz="2400" b="1" baseline="30000" dirty="0" err="1" smtClean="0">
                <a:solidFill>
                  <a:prstClr val="black"/>
                </a:solidFill>
              </a:rPr>
              <a:t>st</a:t>
            </a:r>
            <a:r>
              <a:rPr lang="en-US" sz="2400" b="1" dirty="0" smtClean="0">
                <a:solidFill>
                  <a:prstClr val="black"/>
                </a:solidFill>
              </a:rPr>
              <a:t> step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4284460"/>
            <a:ext cx="3528392" cy="7200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2</a:t>
            </a:r>
            <a:r>
              <a:rPr lang="en-US" sz="2400" b="1" baseline="30000" dirty="0" smtClean="0">
                <a:solidFill>
                  <a:prstClr val="black"/>
                </a:solidFill>
              </a:rPr>
              <a:t>nd</a:t>
            </a:r>
            <a:r>
              <a:rPr lang="en-US" sz="2400" b="1" dirty="0" smtClean="0">
                <a:solidFill>
                  <a:prstClr val="black"/>
                </a:solidFill>
              </a:rPr>
              <a:t> step</a:t>
            </a:r>
            <a:endParaRPr lang="ru-RU" sz="2400" b="1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645" y="836712"/>
            <a:ext cx="3888432" cy="280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588021" y="3529279"/>
            <a:ext cx="3492388" cy="72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3</a:t>
            </a:r>
            <a:r>
              <a:rPr lang="en-US" sz="2400" b="1" baseline="30000" dirty="0" smtClean="0">
                <a:solidFill>
                  <a:prstClr val="black"/>
                </a:solidFill>
              </a:rPr>
              <a:t>rd</a:t>
            </a:r>
            <a:r>
              <a:rPr lang="en-US" sz="2400" b="1" dirty="0" smtClean="0">
                <a:solidFill>
                  <a:prstClr val="black"/>
                </a:solidFill>
              </a:rPr>
              <a:t> step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28828" y="2658826"/>
            <a:ext cx="3744416" cy="877558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4</a:t>
            </a:r>
            <a:r>
              <a:rPr lang="en-US" sz="2400" b="1" baseline="30000" dirty="0" smtClean="0">
                <a:solidFill>
                  <a:prstClr val="black"/>
                </a:solidFill>
              </a:rPr>
              <a:t>th</a:t>
            </a:r>
            <a:r>
              <a:rPr lang="en-US" sz="2400" b="1" dirty="0" smtClean="0">
                <a:solidFill>
                  <a:prstClr val="black"/>
                </a:solidFill>
              </a:rPr>
              <a:t> step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91635" y="1946532"/>
            <a:ext cx="4190113" cy="7419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788024" y="1184809"/>
            <a:ext cx="3600400" cy="7419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23528" y="5146166"/>
            <a:ext cx="309634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2400" b="1" dirty="0">
                <a:solidFill>
                  <a:prstClr val="black"/>
                </a:solidFill>
              </a:rPr>
              <a:t>Study hard everyday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4413667"/>
            <a:ext cx="2891083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2400" b="1" dirty="0">
                <a:solidFill>
                  <a:prstClr val="black"/>
                </a:solidFill>
              </a:rPr>
              <a:t>Pass exams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58277" y="3658486"/>
            <a:ext cx="3107107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sz="2400" b="1" dirty="0">
                <a:solidFill>
                  <a:prstClr val="black"/>
                </a:solidFill>
              </a:rPr>
              <a:t>Enter the University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41267" y="2705387"/>
            <a:ext cx="2745425" cy="83099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2400" b="1" dirty="0">
                <a:solidFill>
                  <a:prstClr val="black"/>
                </a:solidFill>
              </a:rPr>
              <a:t>Become a qualified specialist</a:t>
            </a:r>
            <a:endParaRPr lang="ru-RU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45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3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9776"/>
            <a:ext cx="8229600" cy="1143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You are going to give a talk about your career plans</a:t>
            </a:r>
            <a:r>
              <a:rPr lang="en-US" dirty="0" smtClean="0"/>
              <a:t>. </a:t>
            </a:r>
            <a:r>
              <a:rPr lang="en-US" b="1" dirty="0" smtClean="0">
                <a:solidFill>
                  <a:srgbClr val="C00000"/>
                </a:solidFill>
              </a:rPr>
              <a:t>1.5----2 minutes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365104"/>
            <a:ext cx="8928992" cy="2376264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Remember to say</a:t>
            </a:r>
          </a:p>
          <a:p>
            <a:r>
              <a:rPr lang="en-US" sz="4000" b="1" dirty="0"/>
              <a:t> </a:t>
            </a:r>
            <a:r>
              <a:rPr lang="en-US" sz="4000" b="1" dirty="0" smtClean="0"/>
              <a:t>what job you want to do in future;</a:t>
            </a:r>
          </a:p>
          <a:p>
            <a:r>
              <a:rPr lang="en-US" sz="4000" b="1" dirty="0" smtClean="0"/>
              <a:t> what  </a:t>
            </a:r>
            <a:r>
              <a:rPr lang="en-US" sz="4000" b="1" dirty="0"/>
              <a:t>reasons of your </a:t>
            </a:r>
            <a:r>
              <a:rPr lang="en-US" sz="4000" b="1" dirty="0" smtClean="0"/>
              <a:t>choice, and why;</a:t>
            </a:r>
            <a:r>
              <a:rPr lang="ru-RU" sz="4000" b="1" dirty="0" smtClean="0"/>
              <a:t> </a:t>
            </a:r>
            <a:endParaRPr lang="en-US" sz="4000" b="1" dirty="0" smtClean="0"/>
          </a:p>
          <a:p>
            <a:r>
              <a:rPr lang="en-US" sz="4000" b="1" dirty="0"/>
              <a:t>  </a:t>
            </a:r>
            <a:r>
              <a:rPr lang="en-US" sz="4000" b="1" dirty="0" smtClean="0"/>
              <a:t>whether your family approve of your career choice or not.</a:t>
            </a:r>
          </a:p>
          <a:p>
            <a:r>
              <a:rPr lang="en-US" dirty="0" smtClean="0"/>
              <a:t>You have to talk continuously.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0" y="332656"/>
            <a:ext cx="1043608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exam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556792"/>
            <a:ext cx="3519264" cy="2346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444208" y="1556792"/>
            <a:ext cx="2592288" cy="25202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Criteria</a:t>
            </a:r>
            <a:r>
              <a:rPr lang="ru-RU" sz="2400" b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ru-RU" sz="2400" b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u="sng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b="1" dirty="0" smtClean="0">
                <a:solidFill>
                  <a:prstClr val="black"/>
                </a:solidFill>
              </a:rPr>
              <a:t>10-12</a:t>
            </a:r>
            <a:r>
              <a:rPr lang="ru-RU" sz="2000" b="1" dirty="0" smtClean="0">
                <a:solidFill>
                  <a:prstClr val="black"/>
                </a:solidFill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</a:rPr>
              <a:t>sentences</a:t>
            </a:r>
            <a:r>
              <a:rPr lang="ru-RU" sz="2000" b="1" dirty="0" smtClean="0">
                <a:solidFill>
                  <a:prstClr val="black"/>
                </a:solidFill>
              </a:rPr>
              <a:t>  </a:t>
            </a:r>
            <a:r>
              <a:rPr lang="en-US" sz="2000" b="1" dirty="0" smtClean="0">
                <a:solidFill>
                  <a:prstClr val="black"/>
                </a:solidFill>
              </a:rPr>
              <a:t>- </a:t>
            </a:r>
            <a:r>
              <a:rPr lang="ru-RU" sz="2000" b="1" dirty="0" smtClean="0">
                <a:solidFill>
                  <a:prstClr val="black"/>
                </a:solidFill>
              </a:rPr>
              <a:t>«5»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</a:rPr>
              <a:t>8-10                       «4»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</a:rPr>
              <a:t>6-7                          «3»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</a:rPr>
              <a:t>0-5                           2»</a:t>
            </a:r>
            <a:endParaRPr lang="ru-RU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37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Write a </a:t>
            </a:r>
            <a:r>
              <a:rPr lang="en-US" b="1" dirty="0" err="1" smtClean="0">
                <a:solidFill>
                  <a:srgbClr val="FF0000"/>
                </a:solidFill>
              </a:rPr>
              <a:t>cinquain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3005368"/>
              </p:ext>
            </p:extLst>
          </p:nvPr>
        </p:nvGraphicFramePr>
        <p:xfrm>
          <a:off x="-324544" y="1268760"/>
          <a:ext cx="9011344" cy="4857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79512" y="1916832"/>
            <a:ext cx="1944216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1 noun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8024" y="3068960"/>
            <a:ext cx="1944216" cy="5760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2 adjectives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8024" y="3933056"/>
            <a:ext cx="1944216" cy="72008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3 verbs</a:t>
            </a:r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35937" y="4977172"/>
            <a:ext cx="2088232" cy="6480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prstClr val="black"/>
                </a:solidFill>
              </a:rPr>
              <a:t>1 word combination</a:t>
            </a:r>
            <a:endParaRPr lang="ru-RU" sz="2400" b="1" dirty="0">
              <a:solidFill>
                <a:prstClr val="black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634" y="188640"/>
            <a:ext cx="2040432" cy="137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922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H\W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You </a:t>
            </a:r>
            <a:r>
              <a:rPr lang="en-US" dirty="0">
                <a:latin typeface="Arial" pitchFamily="34" charset="0"/>
                <a:cs typeface="Arial" pitchFamily="34" charset="0"/>
              </a:rPr>
              <a:t>have received a letter from your English-speaking pen friend, Ben.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3400" i="1" dirty="0">
                <a:latin typeface="Arial" pitchFamily="34" charset="0"/>
                <a:cs typeface="Arial" pitchFamily="34" charset="0"/>
              </a:rPr>
              <a:t>…Yesterday I did a test to see which job is the most appropriate for me. According to the results I should become a doctor. But it would be absolutely impossible because I am afraid of blood…</a:t>
            </a:r>
          </a:p>
          <a:p>
            <a:r>
              <a:rPr lang="en-US" sz="3400" i="1" dirty="0">
                <a:latin typeface="Arial" pitchFamily="34" charset="0"/>
                <a:cs typeface="Arial" pitchFamily="34" charset="0"/>
              </a:rPr>
              <a:t>…</a:t>
            </a:r>
            <a:r>
              <a:rPr lang="en-US" sz="3400" i="1" u="sng" dirty="0">
                <a:latin typeface="Arial" pitchFamily="34" charset="0"/>
                <a:cs typeface="Arial" pitchFamily="34" charset="0"/>
              </a:rPr>
              <a:t>What future career would you like to have, why? Do your parents agree with your choice? In what way will English be useful for your career?</a:t>
            </a:r>
          </a:p>
          <a:p>
            <a:r>
              <a:rPr lang="en-US" dirty="0"/>
              <a:t> </a:t>
            </a: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Write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him </a:t>
            </a:r>
            <a:r>
              <a:rPr lang="en-US" dirty="0">
                <a:latin typeface="Arial" pitchFamily="34" charset="0"/>
                <a:cs typeface="Arial" pitchFamily="34" charset="0"/>
              </a:rPr>
              <a:t>a letter and answer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his  </a:t>
            </a:r>
            <a:r>
              <a:rPr lang="en-US" dirty="0">
                <a:latin typeface="Arial" pitchFamily="34" charset="0"/>
                <a:cs typeface="Arial" pitchFamily="34" charset="0"/>
              </a:rPr>
              <a:t>3 questions.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Write </a:t>
            </a:r>
            <a:r>
              <a:rPr lang="en-US" dirty="0">
                <a:latin typeface="Arial" pitchFamily="34" charset="0"/>
                <a:cs typeface="Arial" pitchFamily="34" charset="0"/>
              </a:rPr>
              <a:t>100–120 words.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Remember </a:t>
            </a:r>
            <a:r>
              <a:rPr lang="en-US" dirty="0">
                <a:latin typeface="Arial" pitchFamily="34" charset="0"/>
                <a:cs typeface="Arial" pitchFamily="34" charset="0"/>
              </a:rPr>
              <a:t>the rules of letter writing.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51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805" y="3326667"/>
            <a:ext cx="27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Can you describe the  profession now?</a:t>
            </a:r>
            <a:endParaRPr lang="ru-RU" sz="2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3"/>
          <p:cNvSpPr txBox="1">
            <a:spLocks/>
          </p:cNvSpPr>
          <p:nvPr/>
        </p:nvSpPr>
        <p:spPr bwMode="auto">
          <a:xfrm>
            <a:off x="420985" y="116632"/>
            <a:ext cx="8229600" cy="11521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Now I know …</a:t>
            </a:r>
          </a:p>
          <a:p>
            <a:pPr>
              <a:defRPr/>
            </a:pPr>
            <a:r>
              <a:rPr lang="en-US" sz="3200" b="1" kern="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Now I can…</a:t>
            </a:r>
            <a:endParaRPr lang="ru-RU" sz="3200" b="1" kern="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55965" y="3493184"/>
            <a:ext cx="28445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What was interesting at the lesson?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5429255"/>
            <a:ext cx="30241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What was difficult?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15605" y="1484784"/>
            <a:ext cx="32403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prstClr val="black"/>
                </a:solidFill>
              </a:rPr>
              <a:t>Do you know the </a:t>
            </a:r>
            <a:r>
              <a:rPr lang="en-US" sz="2800" b="1" dirty="0" smtClean="0">
                <a:solidFill>
                  <a:prstClr val="black"/>
                </a:solidFill>
              </a:rPr>
              <a:t>words</a:t>
            </a:r>
            <a:r>
              <a:rPr lang="ru-RU" sz="2800" b="1" dirty="0" smtClean="0">
                <a:solidFill>
                  <a:prstClr val="black"/>
                </a:solidFill>
              </a:rPr>
              <a:t> «</a:t>
            </a:r>
            <a:r>
              <a:rPr lang="en-US" sz="2800" b="1" dirty="0" smtClean="0">
                <a:solidFill>
                  <a:prstClr val="black"/>
                </a:solidFill>
              </a:rPr>
              <a:t>Jobs</a:t>
            </a:r>
            <a:r>
              <a:rPr lang="ru-RU" sz="2800" b="1" dirty="0" smtClean="0">
                <a:solidFill>
                  <a:prstClr val="black"/>
                </a:solidFill>
              </a:rPr>
              <a:t>» </a:t>
            </a:r>
            <a:r>
              <a:rPr lang="en-US" sz="2800" b="1" dirty="0" smtClean="0">
                <a:solidFill>
                  <a:prstClr val="black"/>
                </a:solidFill>
              </a:rPr>
              <a:t>now</a:t>
            </a:r>
            <a:r>
              <a:rPr lang="en-US" sz="2800" b="1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10" name="4-конечная звезда 9"/>
          <p:cNvSpPr/>
          <p:nvPr/>
        </p:nvSpPr>
        <p:spPr>
          <a:xfrm>
            <a:off x="2915605" y="2564904"/>
            <a:ext cx="3096344" cy="2723856"/>
          </a:xfrm>
          <a:prstGeom prst="star4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4E67C8">
                    <a:lumMod val="75000"/>
                  </a:srgbClr>
                </a:solidFill>
                <a:latin typeface="Baskerville Old Face" panose="02020602080505020303" pitchFamily="18" charset="0"/>
              </a:rPr>
              <a:t>I</a:t>
            </a:r>
            <a:r>
              <a:rPr lang="en-US" sz="2800" dirty="0" smtClean="0">
                <a:solidFill>
                  <a:srgbClr val="4E67C8">
                    <a:lumMod val="75000"/>
                  </a:srgbClr>
                </a:solidFill>
                <a:latin typeface="Baskerville Old Face" panose="02020602080505020303" pitchFamily="18" charset="0"/>
              </a:rPr>
              <a:t>…</a:t>
            </a:r>
            <a:endParaRPr lang="ru-RU" sz="2800" dirty="0">
              <a:solidFill>
                <a:srgbClr val="4E67C8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35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2960</TotalTime>
  <Words>1055</Words>
  <Application>Microsoft Office PowerPoint</Application>
  <PresentationFormat>Экран (4:3)</PresentationFormat>
  <Paragraphs>222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2_Тема Office</vt:lpstr>
      <vt:lpstr>1_Тема Office</vt:lpstr>
      <vt:lpstr>An English proverb:</vt:lpstr>
      <vt:lpstr>What’s the theme of our lesson?</vt:lpstr>
      <vt:lpstr>Презентация PowerPoint</vt:lpstr>
      <vt:lpstr> Concept Wheel Name the synonyms to the word</vt:lpstr>
      <vt:lpstr>What professions do you know?</vt:lpstr>
      <vt:lpstr>Choose a profession and tell about it. </vt:lpstr>
      <vt:lpstr> teacher\ cashier\ professor\ nurse\ officer\ secretary\ postman\ accountant\ postal worker</vt:lpstr>
      <vt:lpstr>Презентация PowerPoint</vt:lpstr>
      <vt:lpstr>What qualities are required for the following professions. </vt:lpstr>
      <vt:lpstr>There are a lot of factors influence your mind to choose a future career…</vt:lpstr>
      <vt:lpstr>Have you chosen your future profession? What do you want to be?</vt:lpstr>
      <vt:lpstr>Questionnaire</vt:lpstr>
      <vt:lpstr>You are a school career adviser.</vt:lpstr>
      <vt:lpstr>Презентация PowerPoint</vt:lpstr>
      <vt:lpstr>«Steps to success»</vt:lpstr>
      <vt:lpstr>You are going to give a talk about your career plans. 1.5----2 minutes</vt:lpstr>
      <vt:lpstr>Write a cinquain</vt:lpstr>
      <vt:lpstr>H\W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Сергеевна</dc:creator>
  <cp:lastModifiedBy>Виктория Сергеевна</cp:lastModifiedBy>
  <cp:revision>96</cp:revision>
  <dcterms:created xsi:type="dcterms:W3CDTF">2017-03-08T15:39:00Z</dcterms:created>
  <dcterms:modified xsi:type="dcterms:W3CDTF">2017-10-01T19:06:43Z</dcterms:modified>
</cp:coreProperties>
</file>