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media/audio31.wav" ContentType="audio/x-wav"/>
  <Override PartName="/ppt/media/audio41.wav" ContentType="audio/x-wav"/>
  <Override PartName="/ppt/media/audio51.wav" ContentType="audio/x-wav"/>
  <Override PartName="/ppt/media/audio61.wav" ContentType="audio/x-wav"/>
  <Override PartName="/ppt/slideLayouts/slideLayout10.xml" ContentType="application/vnd.openxmlformats-officedocument.presentationml.slideLayout+xml"/>
  <Override PartName="/ppt/media/audio11.wav" ContentType="audio/x-wav"/>
  <Override PartName="/ppt/media/audio21.wav" ContentType="audio/x-wav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88" d="100"/>
          <a:sy n="88" d="100"/>
        </p:scale>
        <p:origin x="-22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99D14-F2C1-4738-8028-C849DF998A6D}" type="datetimeFigureOut">
              <a:rPr lang="ru-RU" smtClean="0"/>
              <a:pPr/>
              <a:t>10.05.2016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3A140160-2587-4A13-9CEA-A20518D15BA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45493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99D14-F2C1-4738-8028-C849DF998A6D}" type="datetimeFigureOut">
              <a:rPr lang="ru-RU" smtClean="0"/>
              <a:pPr/>
              <a:t>10.05.2016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40160-2587-4A13-9CEA-A20518D15BA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30306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99D14-F2C1-4738-8028-C849DF998A6D}" type="datetimeFigureOut">
              <a:rPr lang="ru-RU" smtClean="0"/>
              <a:pPr/>
              <a:t>10.05.2016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A140160-2587-4A13-9CEA-A20518D15BA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63180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99D14-F2C1-4738-8028-C849DF998A6D}" type="datetimeFigureOut">
              <a:rPr lang="ru-RU" smtClean="0"/>
              <a:pPr/>
              <a:t>10.05.2016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A140160-2587-4A13-9CEA-A20518D15BA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69846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99D14-F2C1-4738-8028-C849DF998A6D}" type="datetimeFigureOut">
              <a:rPr lang="ru-RU" smtClean="0"/>
              <a:pPr/>
              <a:t>10.05.2016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3A140160-2587-4A13-9CEA-A20518D15BA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1875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99D14-F2C1-4738-8028-C849DF998A6D}" type="datetimeFigureOut">
              <a:rPr lang="ru-RU" smtClean="0"/>
              <a:pPr/>
              <a:t>10.05.2016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40160-2587-4A13-9CEA-A20518D15BA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36516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99D14-F2C1-4738-8028-C849DF998A6D}" type="datetimeFigureOut">
              <a:rPr lang="ru-RU" smtClean="0"/>
              <a:pPr/>
              <a:t>10.05.2016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40160-2587-4A13-9CEA-A20518D15BA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24761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99D14-F2C1-4738-8028-C849DF998A6D}" type="datetimeFigureOut">
              <a:rPr lang="ru-RU" smtClean="0"/>
              <a:pPr/>
              <a:t>10.05.2016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40160-2587-4A13-9CEA-A20518D15BA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85485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99D14-F2C1-4738-8028-C849DF998A6D}" type="datetimeFigureOut">
              <a:rPr lang="ru-RU" smtClean="0"/>
              <a:pPr/>
              <a:t>10.05.2016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A140160-2587-4A13-9CEA-A20518D15BA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43901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99D14-F2C1-4738-8028-C849DF998A6D}" type="datetimeFigureOut">
              <a:rPr lang="ru-RU" smtClean="0"/>
              <a:pPr/>
              <a:t>10.05.2016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A140160-2587-4A13-9CEA-A20518D15BA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14588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99D14-F2C1-4738-8028-C849DF998A6D}" type="datetimeFigureOut">
              <a:rPr lang="ru-RU" smtClean="0"/>
              <a:pPr/>
              <a:t>10.05.2016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3A140160-2587-4A13-9CEA-A20518D15BA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36430389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99D14-F2C1-4738-8028-C849DF998A6D}" type="datetimeFigureOut">
              <a:rPr lang="ru-RU" smtClean="0"/>
              <a:pPr/>
              <a:t>10.05.2016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A140160-2587-4A13-9CEA-A20518D15BA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49460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99D14-F2C1-4738-8028-C849DF998A6D}" type="datetimeFigureOut">
              <a:rPr lang="ru-RU" smtClean="0"/>
              <a:pPr/>
              <a:t>10.05.2016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A140160-2587-4A13-9CEA-A20518D15BA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8819488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99D14-F2C1-4738-8028-C849DF998A6D}" type="datetimeFigureOut">
              <a:rPr lang="ru-RU" smtClean="0"/>
              <a:pPr/>
              <a:t>10.05.2016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3A140160-2587-4A13-9CEA-A20518D15BA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6545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99D14-F2C1-4738-8028-C849DF998A6D}" type="datetimeFigureOut">
              <a:rPr lang="ru-RU" smtClean="0"/>
              <a:pPr/>
              <a:t>10.05.2016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40160-2587-4A13-9CEA-A20518D15BA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46294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99D14-F2C1-4738-8028-C849DF998A6D}" type="datetimeFigureOut">
              <a:rPr lang="ru-RU" smtClean="0"/>
              <a:pPr/>
              <a:t>10.05.2016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140160-2587-4A13-9CEA-A20518D15BA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62758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B99D14-F2C1-4738-8028-C849DF998A6D}" type="datetimeFigureOut">
              <a:rPr lang="ru-RU" smtClean="0"/>
              <a:pPr/>
              <a:t>10.05.2016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3A140160-2587-4A13-9CEA-A20518D15BA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32848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31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41.wav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31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51.wav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41.wav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61.wav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50000">
              <a:schemeClr val="accent1">
                <a:lumMod val="45000"/>
                <a:lumOff val="55000"/>
              </a:schemeClr>
            </a:gs>
            <a:gs pos="68000">
              <a:schemeClr val="accent1">
                <a:lumMod val="54000"/>
                <a:lumOff val="46000"/>
                <a:alpha val="67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2046514" y="869950"/>
            <a:ext cx="8763000" cy="1858963"/>
          </a:xfrm>
        </p:spPr>
        <p:txBody>
          <a:bodyPr>
            <a:noAutofit/>
          </a:bodyPr>
          <a:lstStyle/>
          <a:p>
            <a:pPr algn="ctr"/>
            <a:r>
              <a:rPr lang="ru-RU" sz="9600" b="1" dirty="0" smtClean="0">
                <a:solidFill>
                  <a:srgbClr val="00B050"/>
                </a:solidFill>
              </a:rPr>
              <a:t>Междометие как особая часть речи</a:t>
            </a:r>
            <a:endParaRPr lang="ru-RU" sz="96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578402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6000">
        <p15:prstTrans prst="curtains"/>
        <p:sndAc>
          <p:stSnd>
            <p:snd r:embed="rId3" name="type.wav"/>
          </p:stSnd>
        </p:sndAc>
      </p:transition>
    </mc:Choice>
    <mc:Fallback>
      <p:transition spd="slow">
        <p:fade/>
        <p:sndAc>
          <p:stSnd>
            <p:snd r:embed="rId2" name="typ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42451" y="678426"/>
            <a:ext cx="11415251" cy="563231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50000">
                <a:schemeClr val="accent1">
                  <a:lumMod val="45000"/>
                  <a:lumOff val="55000"/>
                </a:schemeClr>
              </a:gs>
              <a:gs pos="68000">
                <a:schemeClr val="accent1">
                  <a:lumMod val="54000"/>
                  <a:lumOff val="46000"/>
                  <a:alpha val="67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accent5">
                    <a:lumMod val="50000"/>
                  </a:schemeClr>
                </a:solidFill>
              </a:rPr>
              <a:t>Термин </a:t>
            </a:r>
            <a:r>
              <a:rPr lang="ru-RU" sz="4000" b="1" dirty="0" smtClean="0">
                <a:solidFill>
                  <a:srgbClr val="C00000"/>
                </a:solidFill>
              </a:rPr>
              <a:t>«междометие» </a:t>
            </a:r>
            <a:r>
              <a:rPr lang="ru-RU" sz="4000" b="1" dirty="0" smtClean="0">
                <a:solidFill>
                  <a:schemeClr val="accent5">
                    <a:lumMod val="50000"/>
                  </a:schemeClr>
                </a:solidFill>
              </a:rPr>
              <a:t>впервые появился в 1619 году в «Грамматике» </a:t>
            </a:r>
            <a:r>
              <a:rPr lang="ru-RU" sz="4000" b="1" dirty="0" err="1" smtClean="0">
                <a:solidFill>
                  <a:schemeClr val="accent5">
                    <a:lumMod val="50000"/>
                  </a:schemeClr>
                </a:solidFill>
              </a:rPr>
              <a:t>Мелетия</a:t>
            </a:r>
            <a:r>
              <a:rPr lang="ru-RU" sz="4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4000" b="1" dirty="0" err="1" smtClean="0">
                <a:solidFill>
                  <a:schemeClr val="accent5">
                    <a:lumMod val="50000"/>
                  </a:schemeClr>
                </a:solidFill>
              </a:rPr>
              <a:t>Смотрицкого</a:t>
            </a:r>
            <a:r>
              <a:rPr lang="ru-RU" sz="4000" b="1" dirty="0" smtClean="0">
                <a:solidFill>
                  <a:schemeClr val="accent5">
                    <a:lumMod val="50000"/>
                  </a:schemeClr>
                </a:solidFill>
              </a:rPr>
              <a:t> в форме «</a:t>
            </a:r>
            <a:r>
              <a:rPr lang="ru-RU" sz="4000" b="1" dirty="0" err="1" smtClean="0">
                <a:solidFill>
                  <a:schemeClr val="accent5">
                    <a:lumMod val="50000"/>
                  </a:schemeClr>
                </a:solidFill>
              </a:rPr>
              <a:t>междуметие</a:t>
            </a:r>
            <a:r>
              <a:rPr lang="ru-RU" sz="4000" b="1" dirty="0" smtClean="0">
                <a:solidFill>
                  <a:schemeClr val="accent5">
                    <a:lumMod val="50000"/>
                  </a:schemeClr>
                </a:solidFill>
              </a:rPr>
              <a:t>» (буквальный перевод с латинского</a:t>
            </a:r>
            <a:r>
              <a:rPr lang="en-US" sz="40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4000" b="1" i="1" dirty="0" smtClean="0">
                <a:solidFill>
                  <a:srgbClr val="00B050"/>
                </a:solidFill>
              </a:rPr>
              <a:t>Interjection</a:t>
            </a:r>
            <a:r>
              <a:rPr lang="ru-RU" sz="4000" b="1" dirty="0" smtClean="0">
                <a:solidFill>
                  <a:schemeClr val="accent5">
                    <a:lumMod val="50000"/>
                  </a:schemeClr>
                </a:solidFill>
              </a:rPr>
              <a:t>, в котором </a:t>
            </a:r>
            <a:r>
              <a:rPr lang="en-US" sz="4000" b="1" i="1" dirty="0" smtClean="0">
                <a:solidFill>
                  <a:srgbClr val="FFFF00"/>
                </a:solidFill>
              </a:rPr>
              <a:t>inter</a:t>
            </a:r>
            <a:r>
              <a:rPr lang="en-US" sz="4000" b="1" dirty="0" smtClean="0">
                <a:solidFill>
                  <a:srgbClr val="FFFF00"/>
                </a:solidFill>
              </a:rPr>
              <a:t> </a:t>
            </a:r>
            <a:r>
              <a:rPr lang="en-US" sz="4000" b="1" dirty="0" smtClean="0">
                <a:solidFill>
                  <a:schemeClr val="accent5">
                    <a:lumMod val="50000"/>
                  </a:schemeClr>
                </a:solidFill>
              </a:rPr>
              <a:t>– </a:t>
            </a:r>
            <a:r>
              <a:rPr lang="ru-RU" sz="4000" b="1" dirty="0" smtClean="0">
                <a:solidFill>
                  <a:schemeClr val="accent5">
                    <a:lumMod val="50000"/>
                  </a:schemeClr>
                </a:solidFill>
              </a:rPr>
              <a:t>«между», а </a:t>
            </a:r>
            <a:r>
              <a:rPr lang="en-US" sz="4000" b="1" i="1" dirty="0" err="1" smtClean="0">
                <a:solidFill>
                  <a:srgbClr val="FFFF00"/>
                </a:solidFill>
              </a:rPr>
              <a:t>jection</a:t>
            </a:r>
            <a:r>
              <a:rPr lang="en-US" sz="4000" b="1" dirty="0" smtClean="0">
                <a:solidFill>
                  <a:schemeClr val="accent5">
                    <a:lumMod val="50000"/>
                  </a:schemeClr>
                </a:solidFill>
              </a:rPr>
              <a:t> – </a:t>
            </a:r>
            <a:r>
              <a:rPr lang="ru-RU" sz="4000" b="1" dirty="0" smtClean="0">
                <a:solidFill>
                  <a:schemeClr val="accent5">
                    <a:lumMod val="50000"/>
                  </a:schemeClr>
                </a:solidFill>
              </a:rPr>
              <a:t>«бросание; невольное высказывание), т.е. междометие значит «брошенное (вставленное) между полнозначными словами</a:t>
            </a:r>
            <a:r>
              <a:rPr lang="ru-RU" sz="4000" b="1" dirty="0" smtClean="0">
                <a:solidFill>
                  <a:schemeClr val="accent5">
                    <a:lumMod val="50000"/>
                  </a:schemeClr>
                </a:solidFill>
              </a:rPr>
              <a:t>»</a:t>
            </a:r>
            <a:endParaRPr lang="ru-RU" sz="40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78805517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wind"/>
        <p:sndAc>
          <p:stSnd>
            <p:snd r:embed="rId3" name="coin.wav"/>
          </p:stSnd>
        </p:sndAc>
      </p:transition>
    </mc:Choice>
    <mc:Fallback>
      <p:transition spd="slow">
        <p:fade/>
        <p:sndAc>
          <p:stSnd>
            <p:snd r:embed="rId2" name="coin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40310" y="2685691"/>
            <a:ext cx="8426245" cy="3834851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b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Под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влиянием</a:t>
            </a:r>
            <a:b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сложных слов с соединительными гласными </a:t>
            </a:r>
            <a:r>
              <a:rPr lang="ru-RU" b="1" dirty="0" smtClean="0">
                <a:solidFill>
                  <a:srgbClr val="C00000"/>
                </a:solidFill>
              </a:rPr>
              <a:t>«о»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- </a:t>
            </a:r>
            <a:r>
              <a:rPr lang="ru-RU" b="1" dirty="0" smtClean="0">
                <a:solidFill>
                  <a:srgbClr val="C00000"/>
                </a:solidFill>
              </a:rPr>
              <a:t>«е»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 первоначальная форма «</a:t>
            </a:r>
            <a:r>
              <a:rPr lang="ru-RU" b="1" dirty="0" err="1" smtClean="0">
                <a:solidFill>
                  <a:schemeClr val="accent1">
                    <a:lumMod val="50000"/>
                  </a:schemeClr>
                </a:solidFill>
              </a:rPr>
              <a:t>междуметие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» изменилась в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«междометие»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V="1">
            <a:off x="1524000" y="6858000"/>
            <a:ext cx="9144000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3114429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000">
        <p14:shred/>
        <p:sndAc>
          <p:stSnd>
            <p:snd r:embed="rId3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54606" y="233221"/>
            <a:ext cx="10471354" cy="6415548"/>
          </a:xfrm>
        </p:spPr>
        <p:txBody>
          <a:bodyPr>
            <a:noAutofit/>
          </a:bodyPr>
          <a:lstStyle/>
          <a:p>
            <a:r>
              <a:rPr lang="ru-RU" sz="6000" b="1" dirty="0" smtClean="0">
                <a:solidFill>
                  <a:srgbClr val="002060"/>
                </a:solidFill>
              </a:rPr>
              <a:t>В английском языке существует слово </a:t>
            </a:r>
            <a:r>
              <a:rPr lang="en-US" sz="6000" b="1" i="1" u="sng" dirty="0" smtClean="0">
                <a:solidFill>
                  <a:srgbClr val="7030A0"/>
                </a:solidFill>
              </a:rPr>
              <a:t>interjection</a:t>
            </a:r>
            <a:r>
              <a:rPr lang="ru-RU" sz="6000" b="1" dirty="0" smtClean="0">
                <a:solidFill>
                  <a:srgbClr val="7030A0"/>
                </a:solidFill>
              </a:rPr>
              <a:t>,</a:t>
            </a:r>
            <a:r>
              <a:rPr lang="ru-RU" sz="6000" b="1" dirty="0" smtClean="0">
                <a:solidFill>
                  <a:srgbClr val="002060"/>
                </a:solidFill>
              </a:rPr>
              <a:t/>
            </a:r>
            <a:br>
              <a:rPr lang="ru-RU" sz="6000" b="1" dirty="0" smtClean="0">
                <a:solidFill>
                  <a:srgbClr val="002060"/>
                </a:solidFill>
              </a:rPr>
            </a:br>
            <a:r>
              <a:rPr lang="ru-RU" sz="6000" b="1" dirty="0" smtClean="0">
                <a:solidFill>
                  <a:srgbClr val="002060"/>
                </a:solidFill>
              </a:rPr>
              <a:t> имеющее </a:t>
            </a:r>
            <a:r>
              <a:rPr lang="ru-RU" sz="6000" b="1" dirty="0" smtClean="0">
                <a:solidFill>
                  <a:srgbClr val="002060"/>
                </a:solidFill>
              </a:rPr>
              <a:t>два значения:</a:t>
            </a:r>
            <a:r>
              <a:rPr lang="ru-RU" sz="6000" b="1" dirty="0" smtClean="0">
                <a:solidFill>
                  <a:srgbClr val="0070C0"/>
                </a:solidFill>
              </a:rPr>
              <a:t/>
            </a:r>
            <a:br>
              <a:rPr lang="ru-RU" sz="6000" b="1" dirty="0" smtClean="0">
                <a:solidFill>
                  <a:srgbClr val="0070C0"/>
                </a:solidFill>
              </a:rPr>
            </a:br>
            <a:r>
              <a:rPr lang="ru-RU" sz="6000" b="1" dirty="0" smtClean="0">
                <a:solidFill>
                  <a:srgbClr val="0070C0"/>
                </a:solidFill>
              </a:rPr>
              <a:t>1. Восклицание.</a:t>
            </a:r>
            <a:br>
              <a:rPr lang="ru-RU" sz="6000" b="1" dirty="0" smtClean="0">
                <a:solidFill>
                  <a:srgbClr val="0070C0"/>
                </a:solidFill>
              </a:rPr>
            </a:br>
            <a:r>
              <a:rPr lang="ru-RU" sz="6000" b="1" dirty="0" smtClean="0">
                <a:solidFill>
                  <a:srgbClr val="0070C0"/>
                </a:solidFill>
              </a:rPr>
              <a:t>2. Грамматическое    </a:t>
            </a:r>
            <a:r>
              <a:rPr lang="ru-RU" sz="6000" b="1" dirty="0" smtClean="0">
                <a:solidFill>
                  <a:srgbClr val="0070C0"/>
                </a:solidFill>
              </a:rPr>
              <a:t>междометие.</a:t>
            </a:r>
            <a:endParaRPr lang="ru-RU" sz="60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94619" y="337456"/>
            <a:ext cx="10707328" cy="6324601"/>
          </a:xfrm>
        </p:spPr>
        <p:txBody>
          <a:bodyPr/>
          <a:lstStyle/>
          <a:p>
            <a:pPr algn="just"/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72011769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>
        <p15:prstTrans prst="airplane"/>
        <p:sndAc>
          <p:stSnd>
            <p:snd r:embed="rId3" name="click.wav"/>
          </p:stSnd>
        </p:sndAc>
      </p:transition>
    </mc:Choice>
    <mc:Fallback>
      <p:transition spd="slow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659674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8000" b="1" dirty="0" smtClean="0">
                <a:solidFill>
                  <a:srgbClr val="C00000"/>
                </a:solidFill>
              </a:rPr>
              <a:t/>
            </a:r>
            <a:br>
              <a:rPr lang="ru-RU" sz="8000" b="1" dirty="0" smtClean="0">
                <a:solidFill>
                  <a:srgbClr val="C00000"/>
                </a:solidFill>
              </a:rPr>
            </a:br>
            <a:r>
              <a:rPr lang="ru-RU" sz="8000" b="1" dirty="0" smtClean="0">
                <a:solidFill>
                  <a:srgbClr val="C00000"/>
                </a:solidFill>
              </a:rPr>
              <a:t>Префикс </a:t>
            </a:r>
            <a:r>
              <a:rPr lang="en-US" sz="8000" b="1" i="1" u="sng" dirty="0" smtClean="0">
                <a:solidFill>
                  <a:schemeClr val="accent5">
                    <a:lumMod val="75000"/>
                  </a:schemeClr>
                </a:solidFill>
              </a:rPr>
              <a:t>inter</a:t>
            </a:r>
            <a:r>
              <a:rPr lang="ru-RU" sz="8000" b="1" dirty="0" smtClean="0">
                <a:solidFill>
                  <a:srgbClr val="C00000"/>
                </a:solidFill>
              </a:rPr>
              <a:t> </a:t>
            </a:r>
            <a:r>
              <a:rPr lang="ru-RU" sz="8000" b="1" dirty="0" smtClean="0">
                <a:solidFill>
                  <a:srgbClr val="C00000"/>
                </a:solidFill>
              </a:rPr>
              <a:t/>
            </a:r>
            <a:br>
              <a:rPr lang="ru-RU" sz="8000" b="1" dirty="0" smtClean="0">
                <a:solidFill>
                  <a:srgbClr val="C00000"/>
                </a:solidFill>
              </a:rPr>
            </a:br>
            <a:r>
              <a:rPr lang="ru-RU" sz="8000" b="1" dirty="0" smtClean="0">
                <a:solidFill>
                  <a:srgbClr val="C00000"/>
                </a:solidFill>
              </a:rPr>
              <a:t>имеет </a:t>
            </a:r>
            <a:r>
              <a:rPr lang="ru-RU" sz="8000" b="1" dirty="0" smtClean="0">
                <a:solidFill>
                  <a:srgbClr val="C00000"/>
                </a:solidFill>
              </a:rPr>
              <a:t>значение взаимодействия, т.е. между частями </a:t>
            </a:r>
            <a:r>
              <a:rPr lang="ru-RU" sz="8000" b="1" dirty="0" smtClean="0">
                <a:solidFill>
                  <a:srgbClr val="C00000"/>
                </a:solidFill>
              </a:rPr>
              <a:t>речи</a:t>
            </a:r>
            <a:endParaRPr lang="ru-RU" sz="8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2860163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  <p:sndAc>
          <p:stSnd>
            <p:snd r:embed="rId3" name="chimes.wav"/>
          </p:stSnd>
        </p:sndAc>
      </p:transition>
    </mc:Choice>
    <mc:Fallback>
      <p:transition spd="slow">
        <p:fade/>
        <p:sndAc>
          <p:stSnd>
            <p:snd r:embed="rId2" name="chimes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2103" y="0"/>
            <a:ext cx="10085439" cy="5427406"/>
          </a:xfrm>
        </p:spPr>
        <p:txBody>
          <a:bodyPr>
            <a:noAutofit/>
          </a:bodyPr>
          <a:lstStyle/>
          <a:p>
            <a:pPr algn="ctr"/>
            <a:r>
              <a:rPr lang="ru-RU" sz="4800" b="1" u="sng" dirty="0" smtClean="0">
                <a:solidFill>
                  <a:srgbClr val="C00000"/>
                </a:solidFill>
              </a:rPr>
              <a:t>Междометие </a:t>
            </a:r>
            <a:r>
              <a:rPr lang="ru-RU" sz="4800" b="1" dirty="0" smtClean="0"/>
              <a:t>– </a:t>
            </a:r>
            <a:r>
              <a:rPr lang="ru-RU" sz="4800" b="1" dirty="0" smtClean="0">
                <a:solidFill>
                  <a:schemeClr val="accent5">
                    <a:lumMod val="50000"/>
                  </a:schemeClr>
                </a:solidFill>
              </a:rPr>
              <a:t>особая часть речи, не входящая ни в самостоятельные, ни в служебные части речи, которая выражает  различные чувства, побуждения, но не называет их.     </a:t>
            </a:r>
            <a:br>
              <a:rPr lang="ru-RU" sz="4800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4800" b="1" i="1" u="sng" dirty="0" smtClean="0">
                <a:solidFill>
                  <a:srgbClr val="00B050"/>
                </a:solidFill>
              </a:rPr>
              <a:t>Например</a:t>
            </a:r>
            <a:r>
              <a:rPr lang="ru-RU" sz="4800" b="1" i="1" dirty="0" smtClean="0">
                <a:solidFill>
                  <a:srgbClr val="00B050"/>
                </a:solidFill>
              </a:rPr>
              <a:t>: ой, ах, ура, да, боже мой и др. </a:t>
            </a:r>
            <a:endParaRPr lang="ru-RU" sz="4800" b="1" i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5984915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400">
        <p14:honeycomb/>
        <p:sndAc>
          <p:stSnd>
            <p:snd r:embed="rId3" name="laser.wav"/>
          </p:stSnd>
        </p:sndAc>
      </p:transition>
    </mc:Choice>
    <mc:Fallback>
      <p:transition spd="slow">
        <p:fade/>
        <p:sndAc>
          <p:stSnd>
            <p:snd r:embed="rId2" name="laser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4458" y="0"/>
            <a:ext cx="10515600" cy="634180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000" b="1" dirty="0" smtClean="0"/>
              <a:t>    </a:t>
            </a:r>
            <a:r>
              <a:rPr lang="ru-RU" sz="6000" b="1" dirty="0" smtClean="0">
                <a:solidFill>
                  <a:schemeClr val="accent6">
                    <a:lumMod val="50000"/>
                  </a:schemeClr>
                </a:solidFill>
              </a:rPr>
              <a:t>Особенности                  </a:t>
            </a:r>
            <a:r>
              <a:rPr lang="ru-RU" sz="6000" b="1" dirty="0" smtClean="0">
                <a:solidFill>
                  <a:schemeClr val="accent6">
                    <a:lumMod val="50000"/>
                  </a:schemeClr>
                </a:solidFill>
              </a:rPr>
              <a:t>междометий</a:t>
            </a:r>
            <a:r>
              <a:rPr lang="ru-RU" sz="6000" b="1" dirty="0" smtClean="0">
                <a:solidFill>
                  <a:schemeClr val="accent6">
                    <a:lumMod val="50000"/>
                  </a:schemeClr>
                </a:solidFill>
              </a:rPr>
              <a:t>:</a:t>
            </a:r>
            <a:br>
              <a:rPr lang="ru-RU" sz="6000" b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>- не связаны грамматически с другими  словами;</a:t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>- не отвечают на вопросы;</a:t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>-не имеют рода, числа и падежа;</a:t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>- не склоняются и не спрягаются, т.е. не изменяются;</a:t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>- не являются членами предложения;</a:t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</a:b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</a:rPr>
              <a:t>- используются во всех стилях речи. </a:t>
            </a:r>
            <a:endParaRPr lang="ru-RU" sz="40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018330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900">
        <p14:glitter pattern="hexagon"/>
        <p:sndAc>
          <p:stSnd>
            <p:snd r:embed="rId3" name="click.wav"/>
          </p:stSnd>
        </p:sndAc>
      </p:transition>
    </mc:Choice>
    <mc:Fallback>
      <p:transition spd="slow">
        <p:fade/>
        <p:sndAc>
          <p:stSnd>
            <p:snd r:embed="rId2" name="click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25959"/>
          </a:xfrm>
        </p:spPr>
        <p:txBody>
          <a:bodyPr>
            <a:normAutofit/>
          </a:bodyPr>
          <a:lstStyle/>
          <a:p>
            <a:pPr algn="ctr"/>
            <a:r>
              <a:rPr lang="ru-RU" sz="8000" b="1" dirty="0" smtClean="0">
                <a:solidFill>
                  <a:srgbClr val="C00000"/>
                </a:solidFill>
              </a:rPr>
              <a:t> Выражайте эмоции </a:t>
            </a:r>
            <a:r>
              <a:rPr lang="ru-RU" sz="8000" b="1" dirty="0" smtClean="0">
                <a:solidFill>
                  <a:srgbClr val="C00000"/>
                </a:solidFill>
              </a:rPr>
              <a:t>– </a:t>
            </a:r>
            <a:r>
              <a:rPr lang="ru-RU" sz="8000" b="1" dirty="0" smtClean="0">
                <a:solidFill>
                  <a:srgbClr val="C00000"/>
                </a:solidFill>
              </a:rPr>
              <a:t>употребляйте </a:t>
            </a:r>
            <a:r>
              <a:rPr lang="ru-RU" sz="8000" b="1" u="sng" dirty="0" smtClean="0">
                <a:solidFill>
                  <a:srgbClr val="C00000"/>
                </a:solidFill>
              </a:rPr>
              <a:t>междометия</a:t>
            </a:r>
            <a:r>
              <a:rPr lang="ru-RU" sz="8000" b="1" dirty="0" smtClean="0">
                <a:solidFill>
                  <a:srgbClr val="C00000"/>
                </a:solidFill>
              </a:rPr>
              <a:t>!!!</a:t>
            </a:r>
            <a:endParaRPr lang="ru-RU" sz="8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39737333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fracture"/>
        <p:sndAc>
          <p:stSnd>
            <p:snd r:embed="rId3" name="applause.wav"/>
          </p:stSnd>
        </p:sndAc>
      </p:transition>
    </mc:Choice>
    <mc:Fallback>
      <p:transition spd="slow">
        <p:fade/>
        <p:sndAc>
          <p:stSnd>
            <p:snd r:embed="rId2" name="applause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256</TotalTime>
  <Words>109</Words>
  <Application>Microsoft Office PowerPoint</Application>
  <PresentationFormat>Произвольный</PresentationFormat>
  <Paragraphs>8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Легкий дым</vt:lpstr>
      <vt:lpstr>Междометие как особая часть речи</vt:lpstr>
      <vt:lpstr>Слайд 2</vt:lpstr>
      <vt:lpstr>   Под влиянием  сложных слов с соединительными гласными «о» - «е» первоначальная форма «междуметие» изменилась в «междометие»</vt:lpstr>
      <vt:lpstr>В английском языке существует слово interjection,  имеющее два значения: 1. Восклицание. 2. Грамматическое    междометие.</vt:lpstr>
      <vt:lpstr> Префикс inter  имеет значение взаимодействия, т.е. между частями речи</vt:lpstr>
      <vt:lpstr>Междометие – особая часть речи, не входящая ни в самостоятельные, ни в служебные части речи, которая выражает  различные чувства, побуждения, но не называет их.      Например: ой, ах, ура, да, боже мой и др. </vt:lpstr>
      <vt:lpstr>    Особенности                  междометий: - не связаны грамматически с другими  словами; - не отвечают на вопросы; -не имеют рода, числа и падежа; - не склоняются и не спрягаются, т.е. не изменяются; - не являются членами предложения; - используются во всех стилях речи. </vt:lpstr>
      <vt:lpstr> Выражайте эмоции – употребляйте междометия!!!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Междометие</dc:title>
  <dc:creator>USER</dc:creator>
  <cp:lastModifiedBy>Sys</cp:lastModifiedBy>
  <cp:revision>36</cp:revision>
  <dcterms:created xsi:type="dcterms:W3CDTF">2016-04-17T09:34:09Z</dcterms:created>
  <dcterms:modified xsi:type="dcterms:W3CDTF">2016-05-10T18:40:46Z</dcterms:modified>
</cp:coreProperties>
</file>