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rawings/drawing3.xml" ContentType="application/vnd.openxmlformats-officedocument.drawingml.chartshapes+xml"/>
  <Override PartName="/ppt/drawings/drawing4.xml" ContentType="application/vnd.openxmlformats-officedocument.drawingml.chartshap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rawings/drawing1.xml" ContentType="application/vnd.openxmlformats-officedocument.drawingml.chartshapes+xml"/>
  <Override PartName="/ppt/drawings/drawing2.xml" ContentType="application/vnd.openxmlformats-officedocument.drawingml.chartshap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hart8.xml" ContentType="application/vnd.openxmlformats-officedocument.drawingml.chart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charts/chart7.xml" ContentType="application/vnd.openxmlformats-officedocument.drawingml.chart+xml"/>
  <Default Extension="gif" ContentType="image/gif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rawings/drawing5.xml" ContentType="application/vnd.openxmlformats-officedocument.drawingml.chartshape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492" y="-7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Office_Excel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_____Microsoft_Office_Excel3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_____Microsoft_Office_Excel4.xlsx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_____Microsoft_Office_Excel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7.xlsx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package" Target="../embeddings/_____Microsoft_Office_Excel8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layout/>
      <c:txPr>
        <a:bodyPr/>
        <a:lstStyle/>
        <a:p>
          <a:pPr>
            <a:defRPr sz="2000"/>
          </a:pPr>
          <a:endParaRPr lang="ru-RU"/>
        </a:p>
      </c:txPr>
    </c:title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Имеется ли у вас сотовый телефон?</c:v>
                </c:pt>
              </c:strCache>
            </c:strRef>
          </c:tx>
          <c:cat>
            <c:strRef>
              <c:f>Лист1!$A$2:$A$5</c:f>
              <c:strCache>
                <c:ptCount val="4"/>
                <c:pt idx="0">
                  <c:v>да</c:v>
                </c:pt>
                <c:pt idx="1">
                  <c:v>нет</c:v>
                </c:pt>
                <c:pt idx="2">
                  <c:v>Кв. 3</c:v>
                </c:pt>
                <c:pt idx="3">
                  <c:v>Кв. 4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</c:ser>
        <c:firstSliceAng val="0"/>
      </c:pieChart>
    </c:plotArea>
    <c:legend>
      <c:legendPos val="r"/>
      <c:legendEntry>
        <c:idx val="1"/>
        <c:delete val="1"/>
      </c:legendEntry>
      <c:legendEntry>
        <c:idx val="2"/>
        <c:delete val="1"/>
      </c:legendEntry>
      <c:legendEntry>
        <c:idx val="3"/>
        <c:delete val="1"/>
      </c:legendEntry>
      <c:layout>
        <c:manualLayout>
          <c:xMode val="edge"/>
          <c:yMode val="edge"/>
          <c:x val="0.58834867667483537"/>
          <c:y val="0.58628126571793426"/>
          <c:w val="0.21454933422922401"/>
          <c:h val="0.16061907304127396"/>
        </c:manualLayout>
      </c:layout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/>
            </a:pPr>
            <a:endParaRPr lang="ru-RU" dirty="0" smtClean="0"/>
          </a:p>
          <a:p>
            <a:pPr>
              <a:defRPr/>
            </a:pPr>
            <a:r>
              <a:rPr lang="ru-RU" sz="2000" dirty="0" smtClean="0"/>
              <a:t>Имеется </a:t>
            </a:r>
            <a:r>
              <a:rPr lang="ru-RU" sz="2000" dirty="0"/>
              <a:t>ли выход в интернет?</a:t>
            </a:r>
          </a:p>
        </c:rich>
      </c:tx>
      <c:layout/>
    </c:title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Имется ли выход в интернет?</c:v>
                </c:pt>
              </c:strCache>
            </c:strRef>
          </c:tx>
          <c:cat>
            <c:strRef>
              <c:f>Лист1!$A$2:$A$5</c:f>
              <c:strCache>
                <c:ptCount val="4"/>
                <c:pt idx="0">
                  <c:v>Да</c:v>
                </c:pt>
                <c:pt idx="1">
                  <c:v>Нет</c:v>
                </c:pt>
                <c:pt idx="2">
                  <c:v>Кв. 3</c:v>
                </c:pt>
                <c:pt idx="3">
                  <c:v>Кв. 4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7.5</c:v>
                </c:pt>
                <c:pt idx="1">
                  <c:v>2.5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</c:ser>
        <c:firstSliceAng val="0"/>
      </c:pieChart>
    </c:plotArea>
    <c:legend>
      <c:legendPos val="r"/>
      <c:legendEntry>
        <c:idx val="2"/>
        <c:delete val="1"/>
      </c:legendEntry>
      <c:legendEntry>
        <c:idx val="3"/>
        <c:delete val="1"/>
      </c:legendEntry>
      <c:layout>
        <c:manualLayout>
          <c:xMode val="edge"/>
          <c:yMode val="edge"/>
          <c:x val="0.61253273658786134"/>
          <c:y val="0.57981361941735388"/>
          <c:w val="0.20274701012193683"/>
          <c:h val="0.31638774235323347"/>
        </c:manualLayout>
      </c:layout>
    </c:legend>
    <c:plotVisOnly val="1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 algn="just">
              <a:defRPr/>
            </a:pPr>
            <a:r>
              <a:rPr lang="ru-RU" sz="2000" dirty="0"/>
              <a:t>Сколько времени за сутки вы находитесь в сети интернет?</a:t>
            </a:r>
          </a:p>
        </c:rich>
      </c:tx>
      <c:layout>
        <c:manualLayout>
          <c:xMode val="edge"/>
          <c:yMode val="edge"/>
          <c:x val="6.7187220414617138E-2"/>
          <c:y val="0"/>
        </c:manualLayout>
      </c:layout>
    </c:title>
    <c:plotArea>
      <c:layout>
        <c:manualLayout>
          <c:layoutTarget val="inner"/>
          <c:xMode val="edge"/>
          <c:yMode val="edge"/>
          <c:x val="7.184709096072088E-2"/>
          <c:y val="0.28175301373039274"/>
          <c:w val="0.46846566025812797"/>
          <c:h val="0.67266325973176666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Сколько времени за сутки вы находитесь в сети интернет?</c:v>
                </c:pt>
              </c:strCache>
            </c:strRef>
          </c:tx>
          <c:cat>
            <c:strRef>
              <c:f>Лист1!$A$2:$A$5</c:f>
              <c:strCache>
                <c:ptCount val="4"/>
                <c:pt idx="0">
                  <c:v>До 2 ч.</c:v>
                </c:pt>
                <c:pt idx="1">
                  <c:v>2-3 ч.</c:v>
                </c:pt>
                <c:pt idx="2">
                  <c:v>более 3ч.</c:v>
                </c:pt>
                <c:pt idx="3">
                  <c:v>Кв. 4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6</c:v>
                </c:pt>
                <c:pt idx="1">
                  <c:v>3.2</c:v>
                </c:pt>
                <c:pt idx="2">
                  <c:v>0.8</c:v>
                </c:pt>
                <c:pt idx="3">
                  <c:v>0</c:v>
                </c:pt>
              </c:numCache>
            </c:numRef>
          </c:val>
        </c:ser>
        <c:firstSliceAng val="0"/>
      </c:pieChart>
    </c:plotArea>
    <c:legend>
      <c:legendPos val="r"/>
      <c:legendEntry>
        <c:idx val="3"/>
        <c:delete val="1"/>
      </c:legendEntry>
      <c:layout>
        <c:manualLayout>
          <c:xMode val="edge"/>
          <c:yMode val="edge"/>
          <c:x val="0.58774586951218089"/>
          <c:y val="0.35149771994802581"/>
          <c:w val="0.32019054637225014"/>
          <c:h val="0.64783194072927863"/>
        </c:manualLayout>
      </c:layout>
    </c:legend>
    <c:plotVisOnly val="1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layout/>
      <c:txPr>
        <a:bodyPr/>
        <a:lstStyle/>
        <a:p>
          <a:pPr>
            <a:defRPr sz="2000"/>
          </a:pPr>
          <a:endParaRPr lang="ru-RU"/>
        </a:p>
      </c:txPr>
    </c:title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Время общения по телефону за сутки.</c:v>
                </c:pt>
              </c:strCache>
            </c:strRef>
          </c:tx>
          <c:cat>
            <c:strRef>
              <c:f>Лист1!$A$2:$A$5</c:f>
              <c:strCache>
                <c:ptCount val="3"/>
                <c:pt idx="0">
                  <c:v>10-30 мин.</c:v>
                </c:pt>
                <c:pt idx="1">
                  <c:v>30-60 мин.</c:v>
                </c:pt>
                <c:pt idx="2">
                  <c:v>более 1 ч.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5</c:v>
                </c:pt>
                <c:pt idx="1">
                  <c:v>2.5</c:v>
                </c:pt>
                <c:pt idx="2">
                  <c:v>2.5</c:v>
                </c:pt>
                <c:pt idx="3">
                  <c:v>0</c:v>
                </c:pt>
              </c:numCache>
            </c:numRef>
          </c:val>
        </c:ser>
        <c:firstSliceAng val="0"/>
      </c:pieChart>
    </c:plotArea>
    <c:legend>
      <c:legendPos val="r"/>
      <c:legendEntry>
        <c:idx val="0"/>
        <c:txPr>
          <a:bodyPr/>
          <a:lstStyle/>
          <a:p>
            <a:pPr>
              <a:defRPr sz="1400"/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sz="1400"/>
            </a:pPr>
            <a:endParaRPr lang="ru-RU"/>
          </a:p>
        </c:txPr>
      </c:legendEntry>
      <c:legendEntry>
        <c:idx val="2"/>
        <c:txPr>
          <a:bodyPr/>
          <a:lstStyle/>
          <a:p>
            <a:pPr>
              <a:defRPr sz="1400"/>
            </a:pPr>
            <a:endParaRPr lang="ru-RU"/>
          </a:p>
        </c:txPr>
      </c:legendEntry>
      <c:legendEntry>
        <c:idx val="3"/>
        <c:delete val="1"/>
      </c:legendEntry>
      <c:layout>
        <c:manualLayout>
          <c:xMode val="edge"/>
          <c:yMode val="edge"/>
          <c:x val="0.61291555668497999"/>
          <c:y val="0.34291605087075888"/>
          <c:w val="0.29135861758555598"/>
          <c:h val="0.50120715644482294"/>
        </c:manualLayout>
      </c:layout>
    </c:legend>
    <c:plotVisOnly val="1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layout/>
      <c:txPr>
        <a:bodyPr/>
        <a:lstStyle/>
        <a:p>
          <a:pPr>
            <a:defRPr sz="2000"/>
          </a:pPr>
          <a:endParaRPr lang="ru-RU"/>
        </a:p>
      </c:txPr>
    </c:title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Общаетесь ли вы ночью в сети интернет?</c:v>
                </c:pt>
              </c:strCache>
            </c:strRef>
          </c:tx>
          <c:cat>
            <c:strRef>
              <c:f>Лист1!$A$2:$A$5</c:f>
              <c:strCache>
                <c:ptCount val="4"/>
                <c:pt idx="0">
                  <c:v>Да</c:v>
                </c:pt>
                <c:pt idx="1">
                  <c:v>Нет</c:v>
                </c:pt>
                <c:pt idx="2">
                  <c:v>Кв. 3</c:v>
                </c:pt>
                <c:pt idx="3">
                  <c:v>Кв. 4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2.5</c:v>
                </c:pt>
                <c:pt idx="1">
                  <c:v>7.5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</c:ser>
        <c:firstSliceAng val="0"/>
      </c:pieChart>
    </c:plotArea>
    <c:legend>
      <c:legendPos val="r"/>
      <c:legendEntry>
        <c:idx val="2"/>
        <c:delete val="1"/>
      </c:legendEntry>
      <c:legendEntry>
        <c:idx val="3"/>
        <c:delete val="1"/>
      </c:legendEntry>
      <c:layout>
        <c:manualLayout>
          <c:xMode val="edge"/>
          <c:yMode val="edge"/>
          <c:x val="0.64244844680502222"/>
          <c:y val="0.5145836043759866"/>
          <c:w val="0.19020574998385917"/>
          <c:h val="0.40097747097383185"/>
        </c:manualLayout>
      </c:layout>
    </c:legend>
    <c:plotVisOnly val="1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layout/>
      <c:txPr>
        <a:bodyPr/>
        <a:lstStyle/>
        <a:p>
          <a:pPr>
            <a:defRPr sz="2000"/>
          </a:pPr>
          <a:endParaRPr lang="ru-RU"/>
        </a:p>
      </c:txPr>
    </c:title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Проблемы со здоровьем.</c:v>
                </c:pt>
              </c:strCache>
            </c:strRef>
          </c:tx>
          <c:cat>
            <c:strRef>
              <c:f>Лист1!$A$2:$A$5</c:f>
              <c:strCache>
                <c:ptCount val="4"/>
                <c:pt idx="0">
                  <c:v>Да</c:v>
                </c:pt>
                <c:pt idx="1">
                  <c:v>Нет</c:v>
                </c:pt>
                <c:pt idx="2">
                  <c:v>Кв. 3</c:v>
                </c:pt>
                <c:pt idx="3">
                  <c:v>Кв. 4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5.5</c:v>
                </c:pt>
                <c:pt idx="1">
                  <c:v>4.5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</c:ser>
        <c:firstSliceAng val="0"/>
      </c:pieChart>
    </c:plotArea>
    <c:legend>
      <c:legendPos val="r"/>
      <c:legendEntry>
        <c:idx val="2"/>
        <c:delete val="1"/>
      </c:legendEntry>
      <c:legendEntry>
        <c:idx val="3"/>
        <c:delete val="1"/>
      </c:legendEntry>
      <c:layout>
        <c:manualLayout>
          <c:xMode val="edge"/>
          <c:yMode val="edge"/>
          <c:x val="0.63728285738622925"/>
          <c:y val="0.47045029527559085"/>
          <c:w val="0.2224184280015464"/>
          <c:h val="0.36480511489968487"/>
        </c:manualLayout>
      </c:layout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/>
            </a:pPr>
            <a:r>
              <a:rPr lang="ru-RU" sz="2000" dirty="0"/>
              <a:t>Оценка здоровья по </a:t>
            </a:r>
            <a:r>
              <a:rPr lang="ru-RU" sz="2000" dirty="0" smtClean="0"/>
              <a:t>пятибалльной </a:t>
            </a:r>
            <a:r>
              <a:rPr lang="ru-RU" sz="2000" dirty="0"/>
              <a:t>шкале</a:t>
            </a:r>
            <a:r>
              <a:rPr lang="ru-RU" dirty="0"/>
              <a:t>.</a:t>
            </a:r>
          </a:p>
        </c:rich>
      </c:tx>
      <c:layout/>
    </c:title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Оценка здоровья по пятибальной шкале.</c:v>
                </c:pt>
              </c:strCache>
            </c:strRef>
          </c:tx>
          <c:cat>
            <c:strRef>
              <c:f>Лист1!$A$2:$A$5</c:f>
              <c:strCache>
                <c:ptCount val="4"/>
                <c:pt idx="0">
                  <c:v>5</c:v>
                </c:pt>
                <c:pt idx="1">
                  <c:v>4</c:v>
                </c:pt>
                <c:pt idx="2">
                  <c:v>3</c:v>
                </c:pt>
                <c:pt idx="3">
                  <c:v>Кв. 4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4.5</c:v>
                </c:pt>
                <c:pt idx="1">
                  <c:v>4</c:v>
                </c:pt>
                <c:pt idx="2">
                  <c:v>1.5</c:v>
                </c:pt>
                <c:pt idx="3">
                  <c:v>0</c:v>
                </c:pt>
              </c:numCache>
            </c:numRef>
          </c:val>
        </c:ser>
        <c:firstSliceAng val="0"/>
      </c:pieChart>
    </c:plotArea>
    <c:legend>
      <c:legendPos val="r"/>
      <c:legendEntry>
        <c:idx val="3"/>
        <c:delete val="1"/>
      </c:legendEntry>
      <c:layout>
        <c:manualLayout>
          <c:xMode val="edge"/>
          <c:yMode val="edge"/>
          <c:x val="0.75225098425196846"/>
          <c:y val="0.46777706692913384"/>
          <c:w val="9.1499015748031501E-2"/>
          <c:h val="0.24563312007874016"/>
        </c:manualLayout>
      </c:layout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>
        <c:manualLayout>
          <c:layoutTarget val="inner"/>
          <c:xMode val="edge"/>
          <c:yMode val="edge"/>
          <c:x val="0.25393946180922305"/>
          <c:y val="0"/>
          <c:w val="0.51797948125392901"/>
          <c:h val="0.93576680730226092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explosion val="1"/>
          </c:dPt>
          <c:cat>
            <c:strRef>
              <c:f>Лист1!$A$2:$A$5</c:f>
              <c:strCache>
                <c:ptCount val="4"/>
                <c:pt idx="0">
                  <c:v>Кв. 1</c:v>
                </c:pt>
                <c:pt idx="1">
                  <c:v>Кв. 2</c:v>
                </c:pt>
                <c:pt idx="2">
                  <c:v>Кв. 3</c:v>
                </c:pt>
                <c:pt idx="3">
                  <c:v>Кв. 4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5.4</c:v>
                </c:pt>
                <c:pt idx="1">
                  <c:v>3.6</c:v>
                </c:pt>
                <c:pt idx="2">
                  <c:v>1</c:v>
                </c:pt>
                <c:pt idx="3">
                  <c:v>0</c:v>
                </c:pt>
              </c:numCache>
            </c:numRef>
          </c:val>
        </c:ser>
        <c:firstSliceAng val="0"/>
      </c:pieChart>
    </c:plotArea>
    <c:plotVisOnly val="1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0.3913</cdr:x>
      <cdr:y>0.6718</cdr:y>
    </cdr:from>
    <cdr:to>
      <cdr:x>0.75652</cdr:x>
      <cdr:y>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285884" y="1871682"/>
          <a:ext cx="1200152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800" dirty="0" smtClean="0"/>
            <a:t>75%</a:t>
          </a:r>
          <a:endParaRPr lang="ru-RU" sz="1800" dirty="0"/>
        </a:p>
      </cdr:txBody>
    </cdr:sp>
  </cdr:relSizeAnchor>
  <cdr:relSizeAnchor xmlns:cdr="http://schemas.openxmlformats.org/drawingml/2006/chartDrawing">
    <cdr:from>
      <cdr:x>0.21739</cdr:x>
      <cdr:y>0.51282</cdr:y>
    </cdr:from>
    <cdr:to>
      <cdr:x>0.56087</cdr:x>
      <cdr:y>0.91795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714380" y="1428760"/>
          <a:ext cx="1128714" cy="112871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800" dirty="0" smtClean="0"/>
            <a:t>25%</a:t>
          </a:r>
          <a:endParaRPr lang="ru-RU" sz="1800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0.32609</cdr:x>
      <cdr:y>0.61212</cdr:y>
    </cdr:from>
    <cdr:to>
      <cdr:x>0.69131</cdr:x>
      <cdr:y>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071570" y="1443054"/>
          <a:ext cx="1200152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800" dirty="0" smtClean="0"/>
            <a:t>60%</a:t>
          </a:r>
          <a:endParaRPr lang="ru-RU" sz="1800" dirty="0"/>
        </a:p>
      </cdr:txBody>
    </cdr:sp>
  </cdr:relSizeAnchor>
  <cdr:relSizeAnchor xmlns:cdr="http://schemas.openxmlformats.org/drawingml/2006/chartDrawing">
    <cdr:from>
      <cdr:x>0.08696</cdr:x>
      <cdr:y>0.57577</cdr:y>
    </cdr:from>
    <cdr:to>
      <cdr:x>0.43044</cdr:x>
      <cdr:y>0.96364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285752" y="1357346"/>
          <a:ext cx="1128714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800" dirty="0" smtClean="0"/>
            <a:t>30%</a:t>
          </a:r>
          <a:endParaRPr lang="ru-RU" sz="1800" dirty="0"/>
        </a:p>
      </cdr:txBody>
    </cdr:sp>
  </cdr:relSizeAnchor>
  <cdr:relSizeAnchor xmlns:cdr="http://schemas.openxmlformats.org/drawingml/2006/chartDrawing">
    <cdr:from>
      <cdr:x>0.17391</cdr:x>
      <cdr:y>0.33334</cdr:y>
    </cdr:from>
    <cdr:to>
      <cdr:x>0.53913</cdr:x>
      <cdr:y>0.78183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571504" y="785842"/>
          <a:ext cx="1200152" cy="105727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800" dirty="0" smtClean="0"/>
            <a:t>10%</a:t>
          </a:r>
          <a:endParaRPr lang="ru-RU" sz="1800" dirty="0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0.37256</cdr:x>
      <cdr:y>0.51428</cdr:y>
    </cdr:from>
    <cdr:to>
      <cdr:x>0.66275</cdr:x>
      <cdr:y>0.99427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357354" y="1285860"/>
          <a:ext cx="1057276" cy="12001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800" dirty="0" smtClean="0"/>
            <a:t>50%</a:t>
          </a:r>
          <a:endParaRPr lang="ru-RU" sz="1800" dirty="0"/>
        </a:p>
      </cdr:txBody>
    </cdr:sp>
  </cdr:relSizeAnchor>
  <cdr:relSizeAnchor xmlns:cdr="http://schemas.openxmlformats.org/drawingml/2006/chartDrawing">
    <cdr:from>
      <cdr:x>0.17648</cdr:x>
      <cdr:y>0.42856</cdr:y>
    </cdr:from>
    <cdr:to>
      <cdr:x>0.5255</cdr:x>
      <cdr:y>0.93713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642974" y="1071546"/>
          <a:ext cx="1271590" cy="12715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800" dirty="0" smtClean="0"/>
            <a:t>25%</a:t>
          </a:r>
          <a:endParaRPr lang="ru-RU" sz="1800" dirty="0"/>
        </a:p>
      </cdr:txBody>
    </cdr:sp>
  </cdr:relSizeAnchor>
  <cdr:relSizeAnchor xmlns:cdr="http://schemas.openxmlformats.org/drawingml/2006/chartDrawing">
    <cdr:from>
      <cdr:x>0.17648</cdr:x>
      <cdr:y>0.6857</cdr:y>
    </cdr:from>
    <cdr:to>
      <cdr:x>0.44707</cdr:x>
      <cdr:y>1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642974" y="1714488"/>
          <a:ext cx="985838" cy="78584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800" dirty="0" smtClean="0"/>
            <a:t>25%</a:t>
          </a:r>
          <a:endParaRPr lang="ru-RU" sz="1800" dirty="0"/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0.42857</cdr:x>
      <cdr:y>0.45714</cdr:y>
    </cdr:from>
    <cdr:to>
      <cdr:x>0.75102</cdr:x>
      <cdr:y>0.88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500198" y="1143008"/>
          <a:ext cx="1128714" cy="105727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800" dirty="0" smtClean="0"/>
            <a:t>25%</a:t>
          </a:r>
          <a:endParaRPr lang="ru-RU" sz="1800" dirty="0"/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0.52336</cdr:x>
      <cdr:y>0.34961</cdr:y>
    </cdr:from>
    <cdr:to>
      <cdr:x>1</cdr:x>
      <cdr:y>0.6836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4000528" y="1520728"/>
          <a:ext cx="3643338" cy="145276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3600" b="1" dirty="0" smtClean="0">
              <a:solidFill>
                <a:srgbClr val="C00000"/>
              </a:solidFill>
            </a:rPr>
            <a:t>     54%</a:t>
          </a:r>
        </a:p>
        <a:p xmlns:a="http://schemas.openxmlformats.org/drawingml/2006/main">
          <a:r>
            <a:rPr lang="ru-RU" sz="3600" b="1" dirty="0" smtClean="0">
              <a:solidFill>
                <a:srgbClr val="C00000"/>
              </a:solidFill>
            </a:rPr>
            <a:t>«Киборги»</a:t>
          </a:r>
          <a:endParaRPr lang="ru-RU" sz="3600" b="1" dirty="0">
            <a:solidFill>
              <a:srgbClr val="C00000"/>
            </a:solidFill>
          </a:endParaRPr>
        </a:p>
      </cdr:txBody>
    </cdr:sp>
  </cdr:relSizeAnchor>
  <cdr:relSizeAnchor xmlns:cdr="http://schemas.openxmlformats.org/drawingml/2006/chartDrawing">
    <cdr:from>
      <cdr:x>0</cdr:x>
      <cdr:y>0.42518</cdr:y>
    </cdr:from>
    <cdr:to>
      <cdr:x>0.61458</cdr:x>
      <cdr:y>0.9343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0" y="1849446"/>
          <a:ext cx="4214842" cy="221455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3600" b="1" dirty="0" smtClean="0">
              <a:solidFill>
                <a:srgbClr val="C00000"/>
              </a:solidFill>
            </a:rPr>
            <a:t>«Протезированные»</a:t>
          </a:r>
        </a:p>
        <a:p xmlns:a="http://schemas.openxmlformats.org/drawingml/2006/main">
          <a:pPr algn="ctr"/>
          <a:r>
            <a:rPr lang="ru-RU" sz="3600" b="1" dirty="0" smtClean="0">
              <a:solidFill>
                <a:srgbClr val="C00000"/>
              </a:solidFill>
            </a:rPr>
            <a:t>        36%</a:t>
          </a:r>
          <a:endParaRPr lang="ru-RU" sz="3600" b="1" dirty="0">
            <a:solidFill>
              <a:srgbClr val="C00000"/>
            </a:solidFill>
          </a:endParaRP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DB095-BC9D-4E72-A50B-F408DE032644}" type="datetimeFigureOut">
              <a:rPr lang="ru-RU" smtClean="0"/>
              <a:pPr/>
              <a:t>08.12.2016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E728DE0-948B-4B83-ADBC-A5A06590777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DB095-BC9D-4E72-A50B-F408DE032644}" type="datetimeFigureOut">
              <a:rPr lang="ru-RU" smtClean="0"/>
              <a:pPr/>
              <a:t>08.12.2016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E728DE0-948B-4B83-ADBC-A5A06590777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DB095-BC9D-4E72-A50B-F408DE032644}" type="datetimeFigureOut">
              <a:rPr lang="ru-RU" smtClean="0"/>
              <a:pPr/>
              <a:t>08.12.2016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28DE0-948B-4B83-ADBC-A5A06590777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DB095-BC9D-4E72-A50B-F408DE032644}" type="datetimeFigureOut">
              <a:rPr lang="ru-RU" smtClean="0"/>
              <a:pPr/>
              <a:t>08.12.2016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28DE0-948B-4B83-ADBC-A5A06590777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DB095-BC9D-4E72-A50B-F408DE032644}" type="datetimeFigureOut">
              <a:rPr lang="ru-RU" smtClean="0"/>
              <a:pPr/>
              <a:t>08.12.2016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BE728DE0-948B-4B83-ADBC-A5A06590777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DB095-BC9D-4E72-A50B-F408DE032644}" type="datetimeFigureOut">
              <a:rPr lang="ru-RU" smtClean="0"/>
              <a:pPr/>
              <a:t>08.12.2016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28DE0-948B-4B83-ADBC-A5A06590777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DB095-BC9D-4E72-A50B-F408DE032644}" type="datetimeFigureOut">
              <a:rPr lang="ru-RU" smtClean="0"/>
              <a:pPr/>
              <a:t>08.12.2016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28DE0-948B-4B83-ADBC-A5A06590777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DB095-BC9D-4E72-A50B-F408DE032644}" type="datetimeFigureOut">
              <a:rPr lang="ru-RU" smtClean="0"/>
              <a:pPr/>
              <a:t>08.12.2016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28DE0-948B-4B83-ADBC-A5A06590777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DB095-BC9D-4E72-A50B-F408DE032644}" type="datetimeFigureOut">
              <a:rPr lang="ru-RU" smtClean="0"/>
              <a:pPr/>
              <a:t>08.12.2016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28DE0-948B-4B83-ADBC-A5A06590777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DB095-BC9D-4E72-A50B-F408DE032644}" type="datetimeFigureOut">
              <a:rPr lang="ru-RU" smtClean="0"/>
              <a:pPr/>
              <a:t>08.12.2016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28DE0-948B-4B83-ADBC-A5A06590777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DB095-BC9D-4E72-A50B-F408DE032644}" type="datetimeFigureOut">
              <a:rPr lang="ru-RU" smtClean="0"/>
              <a:pPr/>
              <a:t>08.12.2016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28DE0-948B-4B83-ADBC-A5A06590777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6D3DB095-BC9D-4E72-A50B-F408DE032644}" type="datetimeFigureOut">
              <a:rPr lang="ru-RU" smtClean="0"/>
              <a:pPr/>
              <a:t>08.12.2016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E728DE0-948B-4B83-ADBC-A5A06590777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chart" Target="../charts/chart7.xml"/><Relationship Id="rId3" Type="http://schemas.openxmlformats.org/officeDocument/2006/relationships/chart" Target="../charts/chart2.xml"/><Relationship Id="rId7" Type="http://schemas.openxmlformats.org/officeDocument/2006/relationships/chart" Target="../charts/chart6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5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7" Type="http://schemas.openxmlformats.org/officeDocument/2006/relationships/image" Target="../media/image25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gif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Сохранение здоровья населения в век технического прогресса: «Средство связи – мобильный телефон»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ru-RU" dirty="0" smtClean="0"/>
              <a:t>Исследовательская работа на тему:</a:t>
            </a:r>
            <a:endParaRPr lang="ru-RU" dirty="0"/>
          </a:p>
        </p:txBody>
      </p:sp>
      <p:pic>
        <p:nvPicPr>
          <p:cNvPr id="22530" name="Picture 2" descr="http://i.ytimg.com/vi/L6hjWu30AFU/maxresdefaul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8662" y="285728"/>
            <a:ext cx="7302520" cy="410895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://image.slidesharecdn.com/random-091107012519-phpapp01/95/-26-728.jpg?cb=125755719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3714752"/>
            <a:ext cx="3714776" cy="2786082"/>
          </a:xfrm>
          <a:prstGeom prst="rect">
            <a:avLst/>
          </a:prstGeom>
          <a:noFill/>
        </p:spPr>
      </p:pic>
      <p:pic>
        <p:nvPicPr>
          <p:cNvPr id="9224" name="Picture 8" descr="http://65.media.tumblr.com/tumblr_kwn797F1ON1qa0m3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3500438"/>
            <a:ext cx="3968778" cy="2857520"/>
          </a:xfrm>
          <a:prstGeom prst="rect">
            <a:avLst/>
          </a:prstGeom>
          <a:noFill/>
        </p:spPr>
      </p:pic>
      <p:pic>
        <p:nvPicPr>
          <p:cNvPr id="8" name="Picture 2" descr="https://allyslide.com/thumbs/d541cfbb9d06ce78d13e4f95028b4545/img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1472" y="214290"/>
            <a:ext cx="3571900" cy="2678925"/>
          </a:xfrm>
          <a:prstGeom prst="rect">
            <a:avLst/>
          </a:prstGeom>
          <a:noFill/>
        </p:spPr>
      </p:pic>
      <p:sp>
        <p:nvSpPr>
          <p:cNvPr id="9229" name="Rectangle 13"/>
          <p:cNvSpPr>
            <a:spLocks noChangeArrowheads="1"/>
          </p:cNvSpPr>
          <p:nvPr/>
        </p:nvSpPr>
        <p:spPr bwMode="auto">
          <a:xfrm>
            <a:off x="4429124" y="381784"/>
            <a:ext cx="4572032" cy="289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Цель работы: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изучить влияние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сотовых</a:t>
            </a:r>
            <a:r>
              <a:rPr kumimoji="0" lang="ru-RU" sz="1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телефонов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на здоровье населения и составить рекомендации по сохранению и укреплению здоровья </a:t>
            </a:r>
            <a:r>
              <a:rPr kumimoji="0" lang="ru-RU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при </a:t>
            </a:r>
            <a:r>
              <a:rPr kumimoji="0" lang="ru-RU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их использовании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endParaRPr kumimoji="0" lang="ru-RU" sz="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Задачи:</a:t>
            </a:r>
            <a:endParaRPr kumimoji="0" lang="ru-RU" sz="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1) изучить имеющиеся публикации по данной теме;</a:t>
            </a:r>
            <a:endParaRPr kumimoji="0" lang="ru-RU" sz="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2) привести примеры научных исследований влияния средств связи на организм человека;</a:t>
            </a:r>
            <a:endParaRPr kumimoji="0" lang="ru-RU" sz="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3) провести анкетирование на тему: значение и популярность мобильной связи;</a:t>
            </a:r>
            <a:endParaRPr kumimoji="0" lang="ru-RU" sz="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4) изучить вредные факторы, действующие на организм человека и составить рекомендации безопасного использования средств связи.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2" descr="http://image.shutterstock.com/z/stock-photo-the-needle-on-a-speedometer-points-to-the-word-internet-symbolizing-a-high-speed-connection-such-7579816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43042" y="214290"/>
            <a:ext cx="3071834" cy="3006301"/>
          </a:xfrm>
          <a:prstGeom prst="rect">
            <a:avLst/>
          </a:prstGeom>
          <a:noFill/>
        </p:spPr>
      </p:pic>
      <p:pic>
        <p:nvPicPr>
          <p:cNvPr id="9" name="Picture 4" descr="http://lusana.ru/files/3341/573/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4" y="2357430"/>
            <a:ext cx="3357586" cy="2519655"/>
          </a:xfrm>
          <a:prstGeom prst="rect">
            <a:avLst/>
          </a:prstGeom>
          <a:noFill/>
        </p:spPr>
      </p:pic>
      <p:pic>
        <p:nvPicPr>
          <p:cNvPr id="3" name="Picture 10" descr="http://www.manulia.de/wp-content/uploads/2012/05/Postkarte-Postschildkr%C3%B6te-1024x71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57290" y="4286256"/>
            <a:ext cx="3357485" cy="2357453"/>
          </a:xfrm>
          <a:prstGeom prst="rect">
            <a:avLst/>
          </a:prstGeom>
          <a:noFill/>
        </p:spPr>
      </p:pic>
      <p:pic>
        <p:nvPicPr>
          <p:cNvPr id="5" name="Picture 6" descr="http://haber.buroasistanlari.com/wp-content/uploads/buro-yonetimi-ve-yonetici-asistanligi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0" y="142852"/>
            <a:ext cx="4071966" cy="3286148"/>
          </a:xfrm>
          <a:prstGeom prst="rect">
            <a:avLst/>
          </a:prstGeom>
          <a:noFill/>
        </p:spPr>
      </p:pic>
      <p:pic>
        <p:nvPicPr>
          <p:cNvPr id="8196" name="Picture 4" descr="http://sakhalife.ru/wp-content/uploads/2015/09/main_fotolia_59827251_s_copyright.jpg"/>
          <p:cNvPicPr>
            <a:picLocks noChangeAspect="1" noChangeArrowheads="1"/>
          </p:cNvPicPr>
          <p:nvPr/>
        </p:nvPicPr>
        <p:blipFill>
          <a:blip r:embed="rId6" cstate="print"/>
          <a:srcRect l="14121"/>
          <a:stretch>
            <a:fillRect/>
          </a:stretch>
        </p:blipFill>
        <p:spPr bwMode="auto">
          <a:xfrm>
            <a:off x="5429256" y="3214686"/>
            <a:ext cx="3475734" cy="2143140"/>
          </a:xfrm>
          <a:prstGeom prst="rect">
            <a:avLst/>
          </a:prstGeom>
          <a:noFill/>
        </p:spPr>
      </p:pic>
      <p:pic>
        <p:nvPicPr>
          <p:cNvPr id="8198" name="Picture 6" descr="http://banki-v.ru/wp-content/uploads/2015/11/mobile-1024x681.jpg"/>
          <p:cNvPicPr>
            <a:picLocks noChangeAspect="1" noChangeArrowheads="1"/>
          </p:cNvPicPr>
          <p:nvPr/>
        </p:nvPicPr>
        <p:blipFill>
          <a:blip r:embed="rId7" cstate="print"/>
          <a:srcRect l="22272"/>
          <a:stretch>
            <a:fillRect/>
          </a:stretch>
        </p:blipFill>
        <p:spPr bwMode="auto">
          <a:xfrm>
            <a:off x="4857752" y="4286256"/>
            <a:ext cx="2755310" cy="2357453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5857884" y="3429000"/>
            <a:ext cx="163217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</a:rPr>
              <a:t>Быстро</a:t>
            </a:r>
            <a:endParaRPr lang="ru-RU" sz="3600" b="1" dirty="0">
              <a:solidFill>
                <a:srgbClr val="C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572396" y="5857892"/>
            <a:ext cx="16471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</a:rPr>
              <a:t>Удобно</a:t>
            </a:r>
            <a:endParaRPr lang="ru-RU" sz="3600" b="1" dirty="0">
              <a:solidFill>
                <a:srgbClr val="C0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42844" y="4857760"/>
            <a:ext cx="22017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</a:rPr>
              <a:t>Не удобно</a:t>
            </a:r>
            <a:endParaRPr lang="ru-RU" sz="3200" b="1" dirty="0">
              <a:solidFill>
                <a:srgbClr val="C0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214414" y="6000768"/>
            <a:ext cx="25467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</a:rPr>
              <a:t>Медленно</a:t>
            </a:r>
            <a:endParaRPr lang="ru-RU" sz="3200" b="1" dirty="0">
              <a:solidFill>
                <a:srgbClr val="C0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0" y="0"/>
            <a:ext cx="257173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800" b="1" dirty="0" smtClean="0">
                <a:solidFill>
                  <a:srgbClr val="C00000"/>
                </a:solidFill>
              </a:rPr>
              <a:t>«за»</a:t>
            </a:r>
            <a:endParaRPr lang="ru-RU" sz="8800" b="1" dirty="0">
              <a:solidFill>
                <a:srgbClr val="C00000"/>
              </a:solidFill>
            </a:endParaRPr>
          </a:p>
        </p:txBody>
      </p:sp>
      <p:sp>
        <p:nvSpPr>
          <p:cNvPr id="27" name="Стрелка вправо 26"/>
          <p:cNvSpPr/>
          <p:nvPr/>
        </p:nvSpPr>
        <p:spPr>
          <a:xfrm rot="2115577" flipV="1">
            <a:off x="1766657" y="2224601"/>
            <a:ext cx="4535009" cy="14081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Стрелка вправо 27"/>
          <p:cNvSpPr/>
          <p:nvPr/>
        </p:nvSpPr>
        <p:spPr>
          <a:xfrm rot="2373099">
            <a:off x="1118087" y="3512266"/>
            <a:ext cx="7273113" cy="155655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://domashniy-lekar.ru/wp-content/uploads/2014/10/841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86050" y="4643446"/>
            <a:ext cx="3388712" cy="1906616"/>
          </a:xfrm>
          <a:prstGeom prst="rect">
            <a:avLst/>
          </a:prstGeom>
          <a:noFill/>
        </p:spPr>
      </p:pic>
      <p:pic>
        <p:nvPicPr>
          <p:cNvPr id="7172" name="Picture 4" descr="http://www.e-motherhood.ru/wp-content/uploads/2013/07/bessonnica_pri_beremennosti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5009" y="4500570"/>
            <a:ext cx="3214710" cy="2143140"/>
          </a:xfrm>
          <a:prstGeom prst="rect">
            <a:avLst/>
          </a:prstGeom>
          <a:noFill/>
        </p:spPr>
      </p:pic>
      <p:pic>
        <p:nvPicPr>
          <p:cNvPr id="7174" name="Picture 6" descr="http://www.augusta.k12.ky.us/userfiles/1025/sleep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282" y="4500570"/>
            <a:ext cx="2857520" cy="2164788"/>
          </a:xfrm>
          <a:prstGeom prst="rect">
            <a:avLst/>
          </a:prstGeom>
          <a:noFill/>
        </p:spPr>
      </p:pic>
      <p:pic>
        <p:nvPicPr>
          <p:cNvPr id="7176" name="Picture 8" descr="http://ogidroze.ru/wp-content/uploads/2016/06/potlivost-i-serdechnye-zabolevaniya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4281" y="2214554"/>
            <a:ext cx="3125994" cy="2000264"/>
          </a:xfrm>
          <a:prstGeom prst="rect">
            <a:avLst/>
          </a:prstGeom>
          <a:noFill/>
        </p:spPr>
      </p:pic>
      <p:pic>
        <p:nvPicPr>
          <p:cNvPr id="7178" name="Picture 10" descr="http://scrooge-bar.ru/photos/ochki-plohoe-zrenie-24236-large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65791" y="142852"/>
            <a:ext cx="2963267" cy="2001852"/>
          </a:xfrm>
          <a:prstGeom prst="rect">
            <a:avLst/>
          </a:prstGeom>
          <a:noFill/>
        </p:spPr>
      </p:pic>
      <p:pic>
        <p:nvPicPr>
          <p:cNvPr id="7180" name="Picture 12" descr="http://static.ow.ly/photos/original/cWbzp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214810" y="142852"/>
            <a:ext cx="3643338" cy="2049377"/>
          </a:xfrm>
          <a:prstGeom prst="rect">
            <a:avLst/>
          </a:prstGeom>
          <a:noFill/>
        </p:spPr>
      </p:pic>
      <p:pic>
        <p:nvPicPr>
          <p:cNvPr id="7182" name="Picture 14" descr="http://img.minq.com/slides/2/0/0/9/6/4/2009643914/52685b221028c2130f465352b7c045a4e0809d3d.jpe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715009" y="2071678"/>
            <a:ext cx="3071834" cy="2232199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3214678" y="2071679"/>
            <a:ext cx="25717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C00000"/>
                </a:solidFill>
              </a:rPr>
              <a:t>«против»</a:t>
            </a:r>
            <a:endParaRPr lang="ru-RU" sz="4800" b="1" dirty="0">
              <a:solidFill>
                <a:srgbClr val="C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786051" y="3357562"/>
            <a:ext cx="350046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C00000"/>
                </a:solidFill>
              </a:rPr>
              <a:t>Вред здоровью</a:t>
            </a:r>
            <a:endParaRPr lang="ru-RU" sz="4000" b="1" dirty="0">
              <a:solidFill>
                <a:srgbClr val="C00000"/>
              </a:solidFill>
            </a:endParaRPr>
          </a:p>
        </p:txBody>
      </p:sp>
      <p:sp>
        <p:nvSpPr>
          <p:cNvPr id="11" name="Стрелка вниз 10"/>
          <p:cNvSpPr/>
          <p:nvPr/>
        </p:nvSpPr>
        <p:spPr>
          <a:xfrm>
            <a:off x="4429124" y="2857496"/>
            <a:ext cx="142876" cy="714380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2000"/>
                                        <p:tgtEl>
                                          <p:spTgt spid="7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2000"/>
                                        <p:tgtEl>
                                          <p:spTgt spid="7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2000"/>
                                        <p:tgtEl>
                                          <p:spTgt spid="7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2000"/>
                                        <p:tgtEl>
                                          <p:spTgt spid="7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2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20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20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857488" y="214290"/>
            <a:ext cx="31432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C00000"/>
                </a:solidFill>
              </a:rPr>
              <a:t>Результаты опроса</a:t>
            </a:r>
            <a:endParaRPr lang="ru-RU" sz="4000" b="1" dirty="0">
              <a:solidFill>
                <a:srgbClr val="C00000"/>
              </a:solidFill>
            </a:endParaRPr>
          </a:p>
        </p:txBody>
      </p:sp>
      <p:graphicFrame>
        <p:nvGraphicFramePr>
          <p:cNvPr id="6" name="Диаграмма 5"/>
          <p:cNvGraphicFramePr/>
          <p:nvPr/>
        </p:nvGraphicFramePr>
        <p:xfrm>
          <a:off x="0" y="0"/>
          <a:ext cx="3357554" cy="24288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Диаграмма 6"/>
          <p:cNvGraphicFramePr/>
          <p:nvPr/>
        </p:nvGraphicFramePr>
        <p:xfrm>
          <a:off x="-142908" y="1785926"/>
          <a:ext cx="3286148" cy="27860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Диаграмма 7"/>
          <p:cNvGraphicFramePr/>
          <p:nvPr/>
        </p:nvGraphicFramePr>
        <p:xfrm>
          <a:off x="357158" y="4500546"/>
          <a:ext cx="3286116" cy="23574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9" name="Диаграмма 8"/>
          <p:cNvGraphicFramePr/>
          <p:nvPr/>
        </p:nvGraphicFramePr>
        <p:xfrm>
          <a:off x="5500662" y="0"/>
          <a:ext cx="3643338" cy="25003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0" name="Диаграмма 9"/>
          <p:cNvGraphicFramePr/>
          <p:nvPr/>
        </p:nvGraphicFramePr>
        <p:xfrm>
          <a:off x="2714612" y="1857364"/>
          <a:ext cx="3500462" cy="25003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1" name="Диаграмма 10"/>
          <p:cNvGraphicFramePr/>
          <p:nvPr/>
        </p:nvGraphicFramePr>
        <p:xfrm>
          <a:off x="5786414" y="2428868"/>
          <a:ext cx="3357586" cy="25003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13" name="Диаграмма 12"/>
          <p:cNvGraphicFramePr/>
          <p:nvPr/>
        </p:nvGraphicFramePr>
        <p:xfrm>
          <a:off x="4000496" y="3929042"/>
          <a:ext cx="3143272" cy="29289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928662" y="1285860"/>
            <a:ext cx="12479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100%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3857620" y="3500438"/>
            <a:ext cx="6206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75%</a:t>
            </a:r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7143768" y="3929066"/>
            <a:ext cx="10001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55%</a:t>
            </a:r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6429388" y="3714752"/>
            <a:ext cx="9064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45%</a:t>
            </a:r>
            <a:endParaRPr lang="ru-RU" dirty="0"/>
          </a:p>
        </p:txBody>
      </p:sp>
      <p:sp>
        <p:nvSpPr>
          <p:cNvPr id="17" name="TextBox 16"/>
          <p:cNvSpPr txBox="1"/>
          <p:nvPr/>
        </p:nvSpPr>
        <p:spPr>
          <a:xfrm>
            <a:off x="5429256" y="5429264"/>
            <a:ext cx="11921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45%</a:t>
            </a:r>
            <a:endParaRPr lang="ru-RU" dirty="0"/>
          </a:p>
        </p:txBody>
      </p:sp>
      <p:sp>
        <p:nvSpPr>
          <p:cNvPr id="18" name="TextBox 17"/>
          <p:cNvSpPr txBox="1"/>
          <p:nvPr/>
        </p:nvSpPr>
        <p:spPr>
          <a:xfrm>
            <a:off x="4572000" y="5715016"/>
            <a:ext cx="9778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40%</a:t>
            </a:r>
            <a:endParaRPr lang="ru-RU" dirty="0"/>
          </a:p>
        </p:txBody>
      </p:sp>
      <p:sp>
        <p:nvSpPr>
          <p:cNvPr id="19" name="TextBox 18"/>
          <p:cNvSpPr txBox="1"/>
          <p:nvPr/>
        </p:nvSpPr>
        <p:spPr>
          <a:xfrm>
            <a:off x="4714876" y="5072074"/>
            <a:ext cx="9778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15%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101" name="Rectangle 5"/>
          <p:cNvSpPr>
            <a:spLocks noChangeArrowheads="1"/>
          </p:cNvSpPr>
          <p:nvPr/>
        </p:nvSpPr>
        <p:spPr bwMode="auto">
          <a:xfrm>
            <a:off x="0" y="-662296"/>
            <a:ext cx="8715404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8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8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Три типа владельцев сотовых телефонов.</a:t>
            </a:r>
            <a:endParaRPr kumimoji="0" lang="ru-RU" sz="38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indent="44926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         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102" name="Rectangle 6"/>
          <p:cNvSpPr>
            <a:spLocks noChangeArrowheads="1"/>
          </p:cNvSpPr>
          <p:nvPr/>
        </p:nvSpPr>
        <p:spPr bwMode="auto">
          <a:xfrm>
            <a:off x="0" y="9144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7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7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1" name="Диаграмма 10"/>
          <p:cNvGraphicFramePr/>
          <p:nvPr/>
        </p:nvGraphicFramePr>
        <p:xfrm>
          <a:off x="571472" y="1643050"/>
          <a:ext cx="7858180" cy="43497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2000232" y="1214422"/>
            <a:ext cx="43806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</a:rPr>
              <a:t>«Непривязанные»</a:t>
            </a:r>
          </a:p>
          <a:p>
            <a:pPr algn="ctr"/>
            <a:r>
              <a:rPr lang="ru-RU" sz="3600" b="1" dirty="0" smtClean="0">
                <a:solidFill>
                  <a:srgbClr val="C00000"/>
                </a:solidFill>
              </a:rPr>
              <a:t>10%</a:t>
            </a:r>
            <a:endParaRPr lang="ru-RU" sz="36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www.mforum.ru/news/photos/0312110021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86512" y="714356"/>
            <a:ext cx="2579674" cy="3439565"/>
          </a:xfrm>
          <a:prstGeom prst="rect">
            <a:avLst/>
          </a:prstGeom>
          <a:noFill/>
        </p:spPr>
      </p:pic>
      <p:pic>
        <p:nvPicPr>
          <p:cNvPr id="5124" name="Picture 4" descr="http://econet.ru/media/155/covers/5173/original.jpg?143335187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14678" y="3643314"/>
            <a:ext cx="3427349" cy="2286015"/>
          </a:xfrm>
          <a:prstGeom prst="rect">
            <a:avLst/>
          </a:prstGeom>
          <a:noFill/>
        </p:spPr>
      </p:pic>
      <p:pic>
        <p:nvPicPr>
          <p:cNvPr id="5126" name="Picture 6" descr="http://achcity.com/images/photos/medium/article1993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282" y="1142984"/>
            <a:ext cx="3235911" cy="2428892"/>
          </a:xfrm>
          <a:prstGeom prst="rect">
            <a:avLst/>
          </a:prstGeom>
          <a:noFill/>
        </p:spPr>
      </p:pic>
      <p:pic>
        <p:nvPicPr>
          <p:cNvPr id="5128" name="Picture 8" descr="http://pics.v7.top.rbk.ru/v6_top_pics/media/img/2/83/754610747871832.jpe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4282" y="3929066"/>
            <a:ext cx="3332217" cy="2643182"/>
          </a:xfrm>
          <a:prstGeom prst="rect">
            <a:avLst/>
          </a:prstGeom>
          <a:noFill/>
        </p:spPr>
      </p:pic>
      <p:pic>
        <p:nvPicPr>
          <p:cNvPr id="5130" name="Picture 10" descr="https://muslimahwatashiwa13.files.wordpress.com/2014/06/clock_spring_forward_animated.gif?w=289&amp;h=260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715140" y="4429132"/>
            <a:ext cx="2214578" cy="2214578"/>
          </a:xfrm>
          <a:prstGeom prst="rect">
            <a:avLst/>
          </a:prstGeom>
          <a:noFill/>
        </p:spPr>
      </p:pic>
      <p:pic>
        <p:nvPicPr>
          <p:cNvPr id="5134" name="Picture 14" descr="http://ua4cgr.narod.ru/2012/images/telefon/2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571868" y="1071546"/>
            <a:ext cx="2143140" cy="2421748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0" y="0"/>
            <a:ext cx="1034888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rgbClr val="C00000"/>
                </a:solidFill>
              </a:rPr>
              <a:t>Правила и рекомендации по использованию</a:t>
            </a:r>
          </a:p>
          <a:p>
            <a:r>
              <a:rPr lang="ru-RU" sz="3200" dirty="0" smtClean="0">
                <a:solidFill>
                  <a:srgbClr val="C00000"/>
                </a:solidFill>
              </a:rPr>
              <a:t> мобильных телефонов.</a:t>
            </a:r>
            <a:endParaRPr lang="ru-RU" sz="32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0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5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5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6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30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30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9000"/>
                            </p:stCondLst>
                            <p:childTnLst>
                              <p:par>
                                <p:cTn id="2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3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3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3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3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5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5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mtdata.ru/u25/photoC99C/20159656106-0/big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14810" y="2428868"/>
            <a:ext cx="4643470" cy="4262858"/>
          </a:xfrm>
          <a:prstGeom prst="rect">
            <a:avLst/>
          </a:prstGeom>
          <a:noFill/>
        </p:spPr>
      </p:pic>
      <p:pic>
        <p:nvPicPr>
          <p:cNvPr id="3076" name="Picture 4" descr="http://news-play.ru/img.php?aHR0cHM6Ly9pLnl0aW1nLmNvbS92aS9ob3VndGk3U2czQS9tYXhyZXNkZWZhdWx0LmpwZw==.jpg"/>
          <p:cNvPicPr>
            <a:picLocks noChangeAspect="1" noChangeArrowheads="1"/>
          </p:cNvPicPr>
          <p:nvPr/>
        </p:nvPicPr>
        <p:blipFill>
          <a:blip r:embed="rId3" cstate="print"/>
          <a:srcRect l="10817" r="19952"/>
          <a:stretch>
            <a:fillRect/>
          </a:stretch>
        </p:blipFill>
        <p:spPr bwMode="auto">
          <a:xfrm>
            <a:off x="214282" y="4500570"/>
            <a:ext cx="2643206" cy="2147605"/>
          </a:xfrm>
          <a:prstGeom prst="rect">
            <a:avLst/>
          </a:prstGeom>
          <a:noFill/>
        </p:spPr>
      </p:pic>
      <p:pic>
        <p:nvPicPr>
          <p:cNvPr id="3078" name="Picture 6" descr="http://i.ucrazy.ru/files/i/2009.11.15/thumbs/1258257959_1258052233_10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28662" y="2428868"/>
            <a:ext cx="3000396" cy="2220293"/>
          </a:xfrm>
          <a:prstGeom prst="rect">
            <a:avLst/>
          </a:prstGeom>
          <a:noFill/>
        </p:spPr>
      </p:pic>
      <p:pic>
        <p:nvPicPr>
          <p:cNvPr id="3080" name="Picture 8" descr="http://doblest-chest.ru/images/stories/smekalka/sotovei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4282" y="214290"/>
            <a:ext cx="2571768" cy="2571768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3000364" y="214291"/>
            <a:ext cx="5929354" cy="2062103"/>
          </a:xfrm>
          <a:prstGeom prst="rect">
            <a:avLst/>
          </a:prstGeom>
          <a:solidFill>
            <a:srgbClr val="92D050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Берегите своё здоровье!!!</a:t>
            </a:r>
            <a:endParaRPr lang="ru-RU" sz="6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544</TotalTime>
  <Words>229</Words>
  <Application>Microsoft Office PowerPoint</Application>
  <PresentationFormat>Экран (4:3)</PresentationFormat>
  <Paragraphs>53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Трек</vt:lpstr>
      <vt:lpstr>Сохранение здоровья населения в век технического прогресса: «Средство связи – мобильный телефон»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Сохранение здоровья населения в век технического прогресса: «Средство связи – мобильный телефон»</dc:title>
  <dc:creator>User</dc:creator>
  <cp:lastModifiedBy>ПК1</cp:lastModifiedBy>
  <cp:revision>75</cp:revision>
  <dcterms:created xsi:type="dcterms:W3CDTF">2016-11-27T17:09:37Z</dcterms:created>
  <dcterms:modified xsi:type="dcterms:W3CDTF">2016-12-08T18:13:39Z</dcterms:modified>
</cp:coreProperties>
</file>