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5" r:id="rId5"/>
    <p:sldId id="260" r:id="rId6"/>
    <p:sldId id="261" r:id="rId7"/>
    <p:sldId id="262" r:id="rId8"/>
    <p:sldId id="263" r:id="rId9"/>
    <p:sldId id="267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B40D-8B31-4120-A28B-C9A1EC1E5C25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F1BD-91ED-421E-BA25-824F67AC1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B40D-8B31-4120-A28B-C9A1EC1E5C25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F1BD-91ED-421E-BA25-824F67AC1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B40D-8B31-4120-A28B-C9A1EC1E5C25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F1BD-91ED-421E-BA25-824F67AC1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B40D-8B31-4120-A28B-C9A1EC1E5C25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F1BD-91ED-421E-BA25-824F67AC1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B40D-8B31-4120-A28B-C9A1EC1E5C25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F1BD-91ED-421E-BA25-824F67AC1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B40D-8B31-4120-A28B-C9A1EC1E5C25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F1BD-91ED-421E-BA25-824F67AC1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B40D-8B31-4120-A28B-C9A1EC1E5C25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F1BD-91ED-421E-BA25-824F67AC1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B40D-8B31-4120-A28B-C9A1EC1E5C25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F1BD-91ED-421E-BA25-824F67AC1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B40D-8B31-4120-A28B-C9A1EC1E5C25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F1BD-91ED-421E-BA25-824F67AC1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B40D-8B31-4120-A28B-C9A1EC1E5C25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F1BD-91ED-421E-BA25-824F67AC1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B40D-8B31-4120-A28B-C9A1EC1E5C25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0F1BD-91ED-421E-BA25-824F67AC1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hecke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BB40D-8B31-4120-A28B-C9A1EC1E5C25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0F1BD-91ED-421E-BA25-824F67AC1A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hecker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130425"/>
            <a:ext cx="8429684" cy="2370145"/>
          </a:xfrm>
          <a:prstGeom prst="roundRect">
            <a:avLst/>
          </a:prstGeom>
          <a:solidFill>
            <a:schemeClr val="lt1">
              <a:alpha val="68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Отделы Плауновидные и Хвощевидные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>
                <a:alpha val="52000"/>
              </a:srgbClr>
            </a:gs>
            <a:gs pos="50000">
              <a:srgbClr val="9CB86E"/>
            </a:gs>
            <a:gs pos="100000">
              <a:srgbClr val="156B1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53"/>
            <a:ext cx="8858280" cy="307183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Несмотря на некоторое сходство с мхами, плауны являются настоящими сосудистыми растениями. В современной флоре представлены тремя порядками: плауновые,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селагинелловые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полушниковые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и почти 1000 видами, распространены по всему земному шару.</a:t>
            </a:r>
          </a:p>
        </p:txBody>
      </p:sp>
      <p:pic>
        <p:nvPicPr>
          <p:cNvPr id="1027" name="Рисунок 3" descr="http://old.college.ru/biology/course/content/chapter4/section2/paragraph4/images/040204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8715436" cy="26908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14282" y="6000768"/>
            <a:ext cx="8715436" cy="646331"/>
          </a:xfrm>
          <a:prstGeom prst="rect">
            <a:avLst/>
          </a:prstGeom>
          <a:solidFill>
            <a:schemeClr val="lt1">
              <a:alpha val="52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Современные плауновидные. Слева направо: плаун булавовидный, плаун-баранец, селагинелла </a:t>
            </a:r>
            <a:r>
              <a:rPr lang="ru-RU" dirty="0" err="1"/>
              <a:t>селаговидная</a:t>
            </a:r>
            <a:r>
              <a:rPr lang="ru-RU" dirty="0"/>
              <a:t>, </a:t>
            </a:r>
            <a:r>
              <a:rPr lang="ru-RU" dirty="0" err="1"/>
              <a:t>полушник</a:t>
            </a:r>
            <a:r>
              <a:rPr lang="ru-RU" dirty="0"/>
              <a:t> озёрный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>
                <a:alpha val="52000"/>
              </a:srgbClr>
            </a:gs>
            <a:gs pos="50000">
              <a:srgbClr val="9CB86E"/>
            </a:gs>
            <a:gs pos="100000">
              <a:srgbClr val="156B1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8728" y="142852"/>
            <a:ext cx="6357982" cy="1123712"/>
          </a:xfrm>
          <a:prstGeom prst="roundRect">
            <a:avLst/>
          </a:prstGeom>
          <a:solidFill>
            <a:schemeClr val="lt1">
              <a:alpha val="6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Строение плаунов</a:t>
            </a:r>
            <a:endParaRPr lang="ru-RU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285860"/>
            <a:ext cx="4786346" cy="546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У современных форм плаунов листья сравнительно небольшие и расположены спиралью вокруг ползучего или приподнимающегося стебля. Вниз от стебля идут похожие на корни </a:t>
            </a:r>
            <a:r>
              <a:rPr lang="ru-RU" sz="2000" b="1" dirty="0" smtClean="0"/>
              <a:t>ветвящиеся придаточные корни. </a:t>
            </a:r>
            <a:r>
              <a:rPr lang="ru-RU" sz="2000" b="1" dirty="0"/>
              <a:t>Споры (у некоторых форм одинаковые, у других – разных размеров) образуются на верхней стороне </a:t>
            </a:r>
            <a:r>
              <a:rPr lang="ru-RU" sz="2000" b="1" dirty="0" smtClean="0"/>
              <a:t>спорофиллов, </a:t>
            </a:r>
            <a:r>
              <a:rPr lang="ru-RU" sz="2000" b="1" dirty="0"/>
              <a:t>собранных в вертикальные колоски или шишечки. Как и у папоротников, споры плауна образуют заростки (</a:t>
            </a:r>
            <a:r>
              <a:rPr lang="ru-RU" sz="2000" b="1" dirty="0" err="1"/>
              <a:t>гаметофитное</a:t>
            </a:r>
            <a:r>
              <a:rPr lang="ru-RU" sz="2000" b="1" dirty="0"/>
              <a:t> поколение) с антеридиями и архегониями; после оплодотворения на заростках из зигот прорастают спорофиты, и цикл повторяется вновь</a:t>
            </a:r>
            <a:r>
              <a:rPr lang="ru-RU" sz="2000" b="1" dirty="0" smtClean="0"/>
              <a:t>.</a:t>
            </a:r>
            <a:endParaRPr lang="ru-RU" dirty="0"/>
          </a:p>
        </p:txBody>
      </p:sp>
      <p:pic>
        <p:nvPicPr>
          <p:cNvPr id="7" name="Рисунок 6" descr="1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23" y="2428868"/>
            <a:ext cx="4333878" cy="3250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>
                <a:alpha val="52000"/>
              </a:srgbClr>
            </a:gs>
            <a:gs pos="50000">
              <a:srgbClr val="9CB86E"/>
            </a:gs>
            <a:gs pos="100000">
              <a:srgbClr val="156B1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214290"/>
            <a:ext cx="8715436" cy="785818"/>
          </a:xfrm>
          <a:prstGeom prst="roundRect">
            <a:avLst/>
          </a:prstGeom>
          <a:solidFill>
            <a:schemeClr val="lt1">
              <a:alpha val="5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Жизненный</a:t>
            </a:r>
            <a:r>
              <a:rPr lang="uk-UA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цикл плауна </a:t>
            </a:r>
            <a:r>
              <a:rPr lang="uk-UA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баранца</a:t>
            </a: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2771775" y="1484313"/>
            <a:ext cx="2305050" cy="863600"/>
          </a:xfrm>
          <a:prstGeom prst="ellipse">
            <a:avLst/>
          </a:prstGeom>
          <a:solidFill>
            <a:srgbClr val="FFFF00">
              <a:alpha val="48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 dirty="0" err="1">
                <a:latin typeface="Garamond" pitchFamily="18" charset="0"/>
              </a:rPr>
              <a:t>Спорофит</a:t>
            </a:r>
            <a:endParaRPr lang="ru-RU" sz="2400" b="1" dirty="0">
              <a:latin typeface="Garamond" pitchFamily="18" charset="0"/>
            </a:endParaRPr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5435600" y="1785926"/>
            <a:ext cx="2665413" cy="1500198"/>
          </a:xfrm>
          <a:prstGeom prst="ellipse">
            <a:avLst/>
          </a:prstGeom>
          <a:solidFill>
            <a:srgbClr val="FFFF00">
              <a:alpha val="48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t" anchorCtr="0"/>
          <a:lstStyle/>
          <a:p>
            <a:pPr algn="ctr"/>
            <a:r>
              <a:rPr lang="uk-UA" sz="2400" b="1" dirty="0" err="1">
                <a:latin typeface="Garamond" pitchFamily="18" charset="0"/>
              </a:rPr>
              <a:t>Спороносный</a:t>
            </a:r>
            <a:endParaRPr lang="uk-UA" sz="2400" b="1" dirty="0">
              <a:latin typeface="Garamond" pitchFamily="18" charset="0"/>
            </a:endParaRPr>
          </a:p>
          <a:p>
            <a:pPr algn="ctr"/>
            <a:r>
              <a:rPr lang="uk-UA" sz="2400" b="1" dirty="0">
                <a:latin typeface="Garamond" pitchFamily="18" charset="0"/>
              </a:rPr>
              <a:t>колосок </a:t>
            </a:r>
          </a:p>
          <a:p>
            <a:pPr algn="ctr"/>
            <a:endParaRPr lang="ru-RU" sz="2400" b="1" dirty="0">
              <a:latin typeface="Garamond" pitchFamily="18" charset="0"/>
            </a:endParaRPr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6516688" y="3716338"/>
            <a:ext cx="2305050" cy="863600"/>
          </a:xfrm>
          <a:prstGeom prst="ellipse">
            <a:avLst/>
          </a:prstGeom>
          <a:solidFill>
            <a:srgbClr val="FFFF00">
              <a:alpha val="48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latin typeface="Garamond" pitchFamily="18" charset="0"/>
              </a:rPr>
              <a:t>Споры </a:t>
            </a:r>
            <a:endParaRPr lang="ru-RU" sz="2400" b="1">
              <a:latin typeface="Garamond" pitchFamily="18" charset="0"/>
            </a:endParaRPr>
          </a:p>
        </p:txBody>
      </p:sp>
      <p:sp>
        <p:nvSpPr>
          <p:cNvPr id="4103" name="Oval 7"/>
          <p:cNvSpPr>
            <a:spLocks noChangeArrowheads="1"/>
          </p:cNvSpPr>
          <p:nvPr/>
        </p:nvSpPr>
        <p:spPr bwMode="auto">
          <a:xfrm>
            <a:off x="5292725" y="5373688"/>
            <a:ext cx="2881313" cy="1270022"/>
          </a:xfrm>
          <a:prstGeom prst="ellipse">
            <a:avLst/>
          </a:prstGeom>
          <a:solidFill>
            <a:srgbClr val="FFFF00">
              <a:alpha val="48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latin typeface="Garamond" pitchFamily="18" charset="0"/>
              </a:rPr>
              <a:t>Заросток </a:t>
            </a:r>
          </a:p>
          <a:p>
            <a:pPr algn="ctr"/>
            <a:r>
              <a:rPr lang="uk-UA" sz="2400" b="1">
                <a:latin typeface="Garamond" pitchFamily="18" charset="0"/>
              </a:rPr>
              <a:t>(однодомный)</a:t>
            </a:r>
          </a:p>
          <a:p>
            <a:pPr algn="ctr"/>
            <a:r>
              <a:rPr lang="uk-UA" sz="2400" b="1">
                <a:latin typeface="Garamond" pitchFamily="18" charset="0"/>
              </a:rPr>
              <a:t>(1-15 лет)</a:t>
            </a:r>
            <a:endParaRPr lang="ru-RU" sz="2400" b="1">
              <a:latin typeface="Garamond" pitchFamily="18" charset="0"/>
            </a:endParaRPr>
          </a:p>
        </p:txBody>
      </p:sp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3492500" y="4652963"/>
            <a:ext cx="2305050" cy="649287"/>
          </a:xfrm>
          <a:prstGeom prst="ellipse">
            <a:avLst/>
          </a:prstGeom>
          <a:solidFill>
            <a:srgbClr val="00B0F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latin typeface="Garamond" pitchFamily="18" charset="0"/>
              </a:rPr>
              <a:t>Антеридии</a:t>
            </a:r>
            <a:endParaRPr lang="ru-RU" sz="2400" b="1">
              <a:latin typeface="Garamond" pitchFamily="18" charset="0"/>
            </a:endParaRPr>
          </a:p>
        </p:txBody>
      </p:sp>
      <p:sp>
        <p:nvSpPr>
          <p:cNvPr id="4105" name="Oval 9"/>
          <p:cNvSpPr>
            <a:spLocks noChangeArrowheads="1"/>
          </p:cNvSpPr>
          <p:nvPr/>
        </p:nvSpPr>
        <p:spPr bwMode="auto">
          <a:xfrm>
            <a:off x="468313" y="2420938"/>
            <a:ext cx="2305050" cy="8636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 anchorCtr="0"/>
          <a:lstStyle/>
          <a:p>
            <a:pPr algn="ctr"/>
            <a:r>
              <a:rPr lang="uk-UA" sz="2400" b="1">
                <a:latin typeface="Garamond" pitchFamily="18" charset="0"/>
              </a:rPr>
              <a:t>Зигота </a:t>
            </a:r>
            <a:endParaRPr lang="ru-RU" sz="2400" b="1">
              <a:latin typeface="Garamond" pitchFamily="18" charset="0"/>
            </a:endParaRPr>
          </a:p>
        </p:txBody>
      </p:sp>
      <p:sp>
        <p:nvSpPr>
          <p:cNvPr id="4106" name="Oval 10"/>
          <p:cNvSpPr>
            <a:spLocks noChangeArrowheads="1"/>
          </p:cNvSpPr>
          <p:nvPr/>
        </p:nvSpPr>
        <p:spPr bwMode="auto">
          <a:xfrm>
            <a:off x="2124075" y="5661025"/>
            <a:ext cx="2305050" cy="7191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latin typeface="Garamond" pitchFamily="18" charset="0"/>
              </a:rPr>
              <a:t>Архегонии</a:t>
            </a:r>
            <a:endParaRPr lang="ru-RU" sz="2400" b="1">
              <a:latin typeface="Garamond" pitchFamily="18" charset="0"/>
            </a:endParaRPr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2268538" y="3644900"/>
            <a:ext cx="2305050" cy="649288"/>
          </a:xfrm>
          <a:prstGeom prst="ellipse">
            <a:avLst/>
          </a:prstGeom>
          <a:solidFill>
            <a:srgbClr val="00B0F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latin typeface="Garamond" pitchFamily="18" charset="0"/>
              </a:rPr>
              <a:t>сперматозоиды</a:t>
            </a:r>
            <a:endParaRPr lang="ru-RU" sz="2400" b="1">
              <a:latin typeface="Garamond" pitchFamily="18" charset="0"/>
            </a:endParaRPr>
          </a:p>
        </p:txBody>
      </p:sp>
      <p:sp>
        <p:nvSpPr>
          <p:cNvPr id="4108" name="Oval 12"/>
          <p:cNvSpPr>
            <a:spLocks noChangeArrowheads="1"/>
          </p:cNvSpPr>
          <p:nvPr/>
        </p:nvSpPr>
        <p:spPr bwMode="auto">
          <a:xfrm>
            <a:off x="250825" y="4437063"/>
            <a:ext cx="2305050" cy="71913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latin typeface="Garamond" pitchFamily="18" charset="0"/>
              </a:rPr>
              <a:t>яйцеклетки</a:t>
            </a:r>
            <a:endParaRPr lang="ru-RU" sz="2400" b="1">
              <a:latin typeface="Garamond" pitchFamily="18" charset="0"/>
            </a:endParaRPr>
          </a:p>
        </p:txBody>
      </p:sp>
      <p:sp>
        <p:nvSpPr>
          <p:cNvPr id="4113" name="Line 17"/>
          <p:cNvSpPr>
            <a:spLocks noChangeShapeType="1"/>
          </p:cNvSpPr>
          <p:nvPr/>
        </p:nvSpPr>
        <p:spPr bwMode="auto">
          <a:xfrm>
            <a:off x="5076825" y="1990725"/>
            <a:ext cx="576263" cy="14287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4" name="Line 18"/>
          <p:cNvSpPr>
            <a:spLocks noChangeShapeType="1"/>
          </p:cNvSpPr>
          <p:nvPr/>
        </p:nvSpPr>
        <p:spPr bwMode="auto">
          <a:xfrm>
            <a:off x="7596188" y="3068638"/>
            <a:ext cx="144462" cy="57626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5" name="Line 19"/>
          <p:cNvSpPr>
            <a:spLocks noChangeShapeType="1"/>
          </p:cNvSpPr>
          <p:nvPr/>
        </p:nvSpPr>
        <p:spPr bwMode="auto">
          <a:xfrm flipH="1">
            <a:off x="7164388" y="4581525"/>
            <a:ext cx="576262" cy="79216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6" name="Line 20"/>
          <p:cNvSpPr>
            <a:spLocks noChangeShapeType="1"/>
          </p:cNvSpPr>
          <p:nvPr/>
        </p:nvSpPr>
        <p:spPr bwMode="auto">
          <a:xfrm flipH="1">
            <a:off x="4500563" y="6092825"/>
            <a:ext cx="7921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 flipH="1" flipV="1">
            <a:off x="5364163" y="5229225"/>
            <a:ext cx="431800" cy="28733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8" name="Line 22"/>
          <p:cNvSpPr>
            <a:spLocks noChangeShapeType="1"/>
          </p:cNvSpPr>
          <p:nvPr/>
        </p:nvSpPr>
        <p:spPr bwMode="auto">
          <a:xfrm flipH="1" flipV="1">
            <a:off x="1692275" y="5157788"/>
            <a:ext cx="576263" cy="6477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19" name="Line 23"/>
          <p:cNvSpPr>
            <a:spLocks noChangeShapeType="1"/>
          </p:cNvSpPr>
          <p:nvPr/>
        </p:nvSpPr>
        <p:spPr bwMode="auto">
          <a:xfrm flipH="1" flipV="1">
            <a:off x="3132138" y="4292600"/>
            <a:ext cx="431800" cy="5048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20" name="Line 24"/>
          <p:cNvSpPr>
            <a:spLocks noChangeShapeType="1"/>
          </p:cNvSpPr>
          <p:nvPr/>
        </p:nvSpPr>
        <p:spPr bwMode="auto">
          <a:xfrm flipV="1">
            <a:off x="1403350" y="3357563"/>
            <a:ext cx="73025" cy="100806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22" name="Line 26"/>
          <p:cNvSpPr>
            <a:spLocks noChangeShapeType="1"/>
          </p:cNvSpPr>
          <p:nvPr/>
        </p:nvSpPr>
        <p:spPr bwMode="auto">
          <a:xfrm flipV="1">
            <a:off x="1835150" y="1916113"/>
            <a:ext cx="936625" cy="43338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23" name="Line 27"/>
          <p:cNvSpPr>
            <a:spLocks noChangeShapeType="1"/>
          </p:cNvSpPr>
          <p:nvPr/>
        </p:nvSpPr>
        <p:spPr bwMode="auto">
          <a:xfrm flipH="1" flipV="1">
            <a:off x="2643174" y="3071810"/>
            <a:ext cx="431800" cy="5048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4101" grpId="0" animBg="1"/>
      <p:bldP spid="4102" grpId="0" animBg="1"/>
      <p:bldP spid="4103" grpId="0" animBg="1"/>
      <p:bldP spid="4104" grpId="0" animBg="1"/>
      <p:bldP spid="4105" grpId="0" animBg="1"/>
      <p:bldP spid="4106" grpId="0" animBg="1"/>
      <p:bldP spid="4107" grpId="0" animBg="1"/>
      <p:bldP spid="4108" grpId="0" animBg="1"/>
      <p:bldP spid="4113" grpId="0" animBg="1"/>
      <p:bldP spid="4114" grpId="0" animBg="1"/>
      <p:bldP spid="4115" grpId="0" animBg="1"/>
      <p:bldP spid="4116" grpId="0" animBg="1"/>
      <p:bldP spid="4117" grpId="0" animBg="1"/>
      <p:bldP spid="4118" grpId="0" animBg="1"/>
      <p:bldP spid="4119" grpId="0" animBg="1"/>
      <p:bldP spid="4120" grpId="0" animBg="1"/>
      <p:bldP spid="4122" grpId="0" animBg="1"/>
      <p:bldP spid="41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DDEBCF">
                <a:alpha val="52000"/>
              </a:srgbClr>
            </a:gs>
            <a:gs pos="50000">
              <a:srgbClr val="9CB86E"/>
            </a:gs>
            <a:gs pos="100000">
              <a:srgbClr val="156B1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4291"/>
            <a:ext cx="8786874" cy="3929090"/>
          </a:xfrm>
        </p:spPr>
        <p:txBody>
          <a:bodyPr>
            <a:normAutofit fontScale="92500" lnSpcReduction="20000"/>
          </a:bodyPr>
          <a:lstStyle/>
          <a:p>
            <a:pPr marL="93663" indent="0">
              <a:buNone/>
            </a:pPr>
            <a:r>
              <a:rPr lang="ru-RU" b="1" dirty="0">
                <a:solidFill>
                  <a:srgbClr val="C00000"/>
                </a:solidFill>
              </a:rPr>
              <a:t>Плауновидные известны с силура. В девоне вымирают древние плауновидные: </a:t>
            </a:r>
            <a:r>
              <a:rPr lang="ru-RU" b="1" dirty="0" err="1">
                <a:solidFill>
                  <a:srgbClr val="C00000"/>
                </a:solidFill>
              </a:rPr>
              <a:t>дрепанофикусы</a:t>
            </a:r>
            <a:r>
              <a:rPr lang="ru-RU" b="1" dirty="0">
                <a:solidFill>
                  <a:srgbClr val="C00000"/>
                </a:solidFill>
              </a:rPr>
              <a:t>, </a:t>
            </a:r>
            <a:r>
              <a:rPr lang="ru-RU" b="1" dirty="0" err="1">
                <a:solidFill>
                  <a:srgbClr val="C00000"/>
                </a:solidFill>
              </a:rPr>
              <a:t>пролепидодендроны</a:t>
            </a:r>
            <a:r>
              <a:rPr lang="ru-RU" b="1" dirty="0">
                <a:solidFill>
                  <a:srgbClr val="C00000"/>
                </a:solidFill>
              </a:rPr>
              <a:t>, </a:t>
            </a:r>
            <a:r>
              <a:rPr lang="ru-RU" b="1" dirty="0" err="1">
                <a:solidFill>
                  <a:srgbClr val="C00000"/>
                </a:solidFill>
              </a:rPr>
              <a:t>циклостигмы</a:t>
            </a:r>
            <a:r>
              <a:rPr lang="ru-RU" b="1" dirty="0">
                <a:solidFill>
                  <a:srgbClr val="C00000"/>
                </a:solidFill>
              </a:rPr>
              <a:t>. Расцвет плауновидных приходится на карбон, когда сушу покрывали леса древовидных лепидодендронов и сигиллярий высотой до 30 м. Остатки мёртвых растений образовали толщи ископаемого угля. Начиная с триаса, древние плауновидные начинают постепенно исчезать с лица Земли.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Рисунок 6" descr="http://old.college.ru/biology/course/content/chapter4/section2/paragraph4/images/040204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4095731"/>
            <a:ext cx="4143404" cy="2762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>
                <a:alpha val="52000"/>
              </a:srgbClr>
            </a:gs>
            <a:gs pos="50000">
              <a:srgbClr val="9CB86E"/>
            </a:gs>
            <a:gs pos="100000">
              <a:srgbClr val="156B1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4291"/>
            <a:ext cx="8858312" cy="335758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Хвощевидные (</a:t>
            </a:r>
            <a:r>
              <a:rPr lang="ru-RU" b="1" dirty="0" err="1">
                <a:solidFill>
                  <a:srgbClr val="C00000"/>
                </a:solidFill>
              </a:rPr>
              <a:t>Sphenophyta</a:t>
            </a:r>
            <a:r>
              <a:rPr lang="ru-RU" b="1" dirty="0">
                <a:solidFill>
                  <a:srgbClr val="C00000"/>
                </a:solidFill>
              </a:rPr>
              <a:t>), известные также как </a:t>
            </a:r>
            <a:r>
              <a:rPr lang="ru-RU" b="1" dirty="0" err="1">
                <a:solidFill>
                  <a:srgbClr val="C00000"/>
                </a:solidFill>
              </a:rPr>
              <a:t>клинолистовидные</a:t>
            </a:r>
            <a:r>
              <a:rPr lang="ru-RU" b="1" dirty="0">
                <a:solidFill>
                  <a:srgbClr val="C00000"/>
                </a:solidFill>
              </a:rPr>
              <a:t> или </a:t>
            </a:r>
            <a:r>
              <a:rPr lang="ru-RU" b="1" dirty="0" err="1">
                <a:solidFill>
                  <a:srgbClr val="C00000"/>
                </a:solidFill>
              </a:rPr>
              <a:t>членистостебельные</a:t>
            </a:r>
            <a:r>
              <a:rPr lang="ru-RU" b="1" dirty="0">
                <a:solidFill>
                  <a:srgbClr val="C00000"/>
                </a:solidFill>
              </a:rPr>
              <a:t>, – отдел высших растений, близкий к папоротниковидным. К настоящему времени сохранился единственный род этих растений – хвощ, насчитывающий около 30 видов, распространённых по всему земному шару, кроме Австралии и Новой Зеландии.</a:t>
            </a:r>
          </a:p>
        </p:txBody>
      </p:sp>
      <p:pic>
        <p:nvPicPr>
          <p:cNvPr id="3074" name="Рисунок 3" descr="http://old.college.ru/biology/course/content/chapter4/section2/paragraph3/images/040203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357562"/>
            <a:ext cx="8643998" cy="28575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14282" y="6357958"/>
            <a:ext cx="8715436" cy="369332"/>
          </a:xfrm>
          <a:prstGeom prst="rect">
            <a:avLst/>
          </a:prstGeom>
          <a:solidFill>
            <a:schemeClr val="lt1">
              <a:alpha val="58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Слева направо: хвощ полевой, хвощ лесной, хвощ болотный, хвощ гигантский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>
                <a:alpha val="52000"/>
              </a:srgbClr>
            </a:gs>
            <a:gs pos="50000">
              <a:srgbClr val="9CB86E"/>
            </a:gs>
            <a:gs pos="100000">
              <a:srgbClr val="156B1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1428728" y="81062"/>
            <a:ext cx="6286544" cy="1123712"/>
          </a:xfrm>
          <a:prstGeom prst="roundRect">
            <a:avLst/>
          </a:prstGeom>
          <a:solidFill>
            <a:schemeClr val="lt1">
              <a:alpha val="6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Строение хвощей</a:t>
            </a:r>
            <a:endParaRPr lang="ru-RU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" name="Рисунок 6" descr="1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85860"/>
            <a:ext cx="4641159" cy="3538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3" descr="1288168724_rrrrr2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286248" y="3214686"/>
            <a:ext cx="4857752" cy="3643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>
                <a:alpha val="52000"/>
              </a:srgbClr>
            </a:gs>
            <a:gs pos="50000">
              <a:srgbClr val="9CB86E"/>
            </a:gs>
            <a:gs pos="100000">
              <a:srgbClr val="156B1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1"/>
            <a:ext cx="8715436" cy="421484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Хвощи растут в основном в болотах и сырых лесах. Их легко распознать по полым в междоузлиях членистым стеблям, вокруг которых расположены сравнительно небольшие листья, почти не содержащие хлорофилла. Поверхность стебля несёт продольные борозды с устьицами, через которые происходит газообмен. Высота надземных побегов не превышает обычно 1 метра (хвощ гигантский достигает в длину 18 м при диаметре 2,5 см). Стенки клеток пропитаны кремнезёмом, что придаёт стеблям прочность. Подземные побеги (корневища) растут от основания почки или бокового побега в междоузлии; растение может легко размножаться частями корневища.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6092" y="3714752"/>
            <a:ext cx="2098362" cy="2969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3714752"/>
            <a:ext cx="2071688" cy="3008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>
                <a:alpha val="52000"/>
              </a:srgbClr>
            </a:gs>
            <a:gs pos="50000">
              <a:srgbClr val="9CB86E"/>
            </a:gs>
            <a:gs pos="100000">
              <a:srgbClr val="156B1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44" y="152400"/>
            <a:ext cx="8858312" cy="787400"/>
          </a:xfrm>
          <a:prstGeom prst="roundRect">
            <a:avLst/>
          </a:prstGeom>
          <a:solidFill>
            <a:schemeClr val="lt1">
              <a:alpha val="5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5400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Жизненный</a:t>
            </a:r>
            <a:r>
              <a:rPr lang="uk-UA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цикл хвоща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5603" name="Oval 3"/>
          <p:cNvSpPr>
            <a:spLocks noChangeArrowheads="1"/>
          </p:cNvSpPr>
          <p:nvPr/>
        </p:nvSpPr>
        <p:spPr bwMode="auto">
          <a:xfrm>
            <a:off x="2771775" y="1484313"/>
            <a:ext cx="2305050" cy="863600"/>
          </a:xfrm>
          <a:prstGeom prst="ellipse">
            <a:avLst/>
          </a:prstGeom>
          <a:solidFill>
            <a:srgbClr val="FFFF00">
              <a:alpha val="48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latin typeface="Garamond" pitchFamily="18" charset="0"/>
              </a:rPr>
              <a:t>Спорофит</a:t>
            </a:r>
            <a:endParaRPr lang="ru-RU" sz="2400" b="1">
              <a:latin typeface="Garamond" pitchFamily="18" charset="0"/>
            </a:endParaRPr>
          </a:p>
        </p:txBody>
      </p:sp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5435600" y="1844675"/>
            <a:ext cx="2665413" cy="1296988"/>
          </a:xfrm>
          <a:prstGeom prst="ellipse">
            <a:avLst/>
          </a:prstGeom>
          <a:solidFill>
            <a:srgbClr val="FFFF00">
              <a:alpha val="48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t" anchorCtr="0"/>
          <a:lstStyle/>
          <a:p>
            <a:pPr algn="ctr"/>
            <a:r>
              <a:rPr lang="uk-UA" sz="2400" b="1">
                <a:latin typeface="Garamond" pitchFamily="18" charset="0"/>
              </a:rPr>
              <a:t>Спороносный</a:t>
            </a:r>
          </a:p>
          <a:p>
            <a:pPr algn="ctr"/>
            <a:r>
              <a:rPr lang="uk-UA" sz="2400" b="1">
                <a:latin typeface="Garamond" pitchFamily="18" charset="0"/>
              </a:rPr>
              <a:t>колосок </a:t>
            </a:r>
          </a:p>
          <a:p>
            <a:pPr algn="ctr"/>
            <a:endParaRPr lang="ru-RU" sz="2400" b="1">
              <a:latin typeface="Garamond" pitchFamily="18" charset="0"/>
            </a:endParaRPr>
          </a:p>
        </p:txBody>
      </p:sp>
      <p:sp>
        <p:nvSpPr>
          <p:cNvPr id="25605" name="Oval 5"/>
          <p:cNvSpPr>
            <a:spLocks noChangeArrowheads="1"/>
          </p:cNvSpPr>
          <p:nvPr/>
        </p:nvSpPr>
        <p:spPr bwMode="auto">
          <a:xfrm>
            <a:off x="6516688" y="3716338"/>
            <a:ext cx="2305050" cy="863600"/>
          </a:xfrm>
          <a:prstGeom prst="ellipse">
            <a:avLst/>
          </a:prstGeom>
          <a:solidFill>
            <a:srgbClr val="FFFF00">
              <a:alpha val="48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latin typeface="Garamond" pitchFamily="18" charset="0"/>
              </a:rPr>
              <a:t>Споры </a:t>
            </a:r>
            <a:endParaRPr lang="ru-RU" sz="2400" b="1">
              <a:latin typeface="Garamond" pitchFamily="18" charset="0"/>
            </a:endParaRPr>
          </a:p>
        </p:txBody>
      </p:sp>
      <p:sp>
        <p:nvSpPr>
          <p:cNvPr id="25606" name="Oval 6"/>
          <p:cNvSpPr>
            <a:spLocks noChangeArrowheads="1"/>
          </p:cNvSpPr>
          <p:nvPr/>
        </p:nvSpPr>
        <p:spPr bwMode="auto">
          <a:xfrm>
            <a:off x="5292725" y="5373688"/>
            <a:ext cx="2881313" cy="1341460"/>
          </a:xfrm>
          <a:prstGeom prst="ellipse">
            <a:avLst/>
          </a:prstGeom>
          <a:solidFill>
            <a:srgbClr val="FFFF00">
              <a:alpha val="48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 dirty="0">
                <a:latin typeface="Garamond" pitchFamily="18" charset="0"/>
              </a:rPr>
              <a:t>Заросток </a:t>
            </a:r>
          </a:p>
          <a:p>
            <a:pPr algn="ctr"/>
            <a:r>
              <a:rPr lang="uk-UA" sz="2400" b="1" dirty="0">
                <a:latin typeface="Garamond" pitchFamily="18" charset="0"/>
              </a:rPr>
              <a:t>(</a:t>
            </a:r>
            <a:r>
              <a:rPr lang="uk-UA" sz="2400" b="1" dirty="0" err="1">
                <a:latin typeface="Garamond" pitchFamily="18" charset="0"/>
              </a:rPr>
              <a:t>одно-</a:t>
            </a:r>
            <a:r>
              <a:rPr lang="uk-UA" sz="2400" b="1" dirty="0">
                <a:latin typeface="Garamond" pitchFamily="18" charset="0"/>
              </a:rPr>
              <a:t> </a:t>
            </a:r>
            <a:r>
              <a:rPr lang="uk-UA" sz="2400" b="1" dirty="0" err="1">
                <a:latin typeface="Garamond" pitchFamily="18" charset="0"/>
              </a:rPr>
              <a:t>или</a:t>
            </a:r>
            <a:r>
              <a:rPr lang="uk-UA" sz="2400" b="1" dirty="0">
                <a:latin typeface="Garamond" pitchFamily="18" charset="0"/>
              </a:rPr>
              <a:t> </a:t>
            </a:r>
          </a:p>
          <a:p>
            <a:pPr algn="ctr"/>
            <a:r>
              <a:rPr lang="uk-UA" sz="2400" b="1" dirty="0" err="1">
                <a:latin typeface="Garamond" pitchFamily="18" charset="0"/>
              </a:rPr>
              <a:t>двудомный</a:t>
            </a:r>
            <a:r>
              <a:rPr lang="uk-UA" sz="2400" b="1" dirty="0">
                <a:latin typeface="Garamond" pitchFamily="18" charset="0"/>
              </a:rPr>
              <a:t>)</a:t>
            </a:r>
            <a:endParaRPr lang="ru-RU" sz="2400" b="1" dirty="0">
              <a:latin typeface="Garamond" pitchFamily="18" charset="0"/>
            </a:endParaRPr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3492500" y="4652963"/>
            <a:ext cx="2305050" cy="649287"/>
          </a:xfrm>
          <a:prstGeom prst="ellipse">
            <a:avLst/>
          </a:prstGeom>
          <a:solidFill>
            <a:srgbClr val="00B0F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latin typeface="Garamond" pitchFamily="18" charset="0"/>
              </a:rPr>
              <a:t>Антеридии</a:t>
            </a:r>
            <a:endParaRPr lang="ru-RU" sz="2400" b="1">
              <a:latin typeface="Garamond" pitchFamily="18" charset="0"/>
            </a:endParaRPr>
          </a:p>
        </p:txBody>
      </p:sp>
      <p:sp>
        <p:nvSpPr>
          <p:cNvPr id="25608" name="Oval 8"/>
          <p:cNvSpPr>
            <a:spLocks noChangeArrowheads="1"/>
          </p:cNvSpPr>
          <p:nvPr/>
        </p:nvSpPr>
        <p:spPr bwMode="auto">
          <a:xfrm>
            <a:off x="468313" y="2420938"/>
            <a:ext cx="2305050" cy="8636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C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latin typeface="Garamond" pitchFamily="18" charset="0"/>
              </a:rPr>
              <a:t>Зигота </a:t>
            </a:r>
            <a:endParaRPr lang="ru-RU" sz="2400" b="1">
              <a:latin typeface="Garamond" pitchFamily="18" charset="0"/>
            </a:endParaRPr>
          </a:p>
        </p:txBody>
      </p:sp>
      <p:sp>
        <p:nvSpPr>
          <p:cNvPr id="25609" name="Oval 9"/>
          <p:cNvSpPr>
            <a:spLocks noChangeArrowheads="1"/>
          </p:cNvSpPr>
          <p:nvPr/>
        </p:nvSpPr>
        <p:spPr bwMode="auto">
          <a:xfrm>
            <a:off x="2124075" y="5661025"/>
            <a:ext cx="2305050" cy="7191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latin typeface="Garamond" pitchFamily="18" charset="0"/>
              </a:rPr>
              <a:t>Архегонии</a:t>
            </a:r>
            <a:endParaRPr lang="ru-RU" sz="2400" b="1">
              <a:latin typeface="Garamond" pitchFamily="18" charset="0"/>
            </a:endParaRPr>
          </a:p>
        </p:txBody>
      </p:sp>
      <p:sp>
        <p:nvSpPr>
          <p:cNvPr id="25610" name="Oval 10"/>
          <p:cNvSpPr>
            <a:spLocks noChangeArrowheads="1"/>
          </p:cNvSpPr>
          <p:nvPr/>
        </p:nvSpPr>
        <p:spPr bwMode="auto">
          <a:xfrm>
            <a:off x="2268538" y="3644900"/>
            <a:ext cx="2305050" cy="649288"/>
          </a:xfrm>
          <a:prstGeom prst="ellipse">
            <a:avLst/>
          </a:prstGeom>
          <a:solidFill>
            <a:srgbClr val="00B0F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latin typeface="Garamond" pitchFamily="18" charset="0"/>
              </a:rPr>
              <a:t>сперматозоиды</a:t>
            </a:r>
            <a:endParaRPr lang="ru-RU" sz="2400" b="1">
              <a:latin typeface="Garamond" pitchFamily="18" charset="0"/>
            </a:endParaRPr>
          </a:p>
        </p:txBody>
      </p:sp>
      <p:sp>
        <p:nvSpPr>
          <p:cNvPr id="25611" name="Oval 11"/>
          <p:cNvSpPr>
            <a:spLocks noChangeArrowheads="1"/>
          </p:cNvSpPr>
          <p:nvPr/>
        </p:nvSpPr>
        <p:spPr bwMode="auto">
          <a:xfrm>
            <a:off x="250825" y="4437063"/>
            <a:ext cx="2305050" cy="71913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uk-UA" sz="2400" b="1">
                <a:latin typeface="Garamond" pitchFamily="18" charset="0"/>
              </a:rPr>
              <a:t>яйцеклетки</a:t>
            </a:r>
            <a:endParaRPr lang="ru-RU" sz="2400" b="1">
              <a:latin typeface="Garamond" pitchFamily="18" charset="0"/>
            </a:endParaRPr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5076825" y="1990725"/>
            <a:ext cx="576263" cy="14287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>
            <a:off x="7596188" y="3068638"/>
            <a:ext cx="144462" cy="57626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 flipH="1">
            <a:off x="7164388" y="4581525"/>
            <a:ext cx="576262" cy="79216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auto">
          <a:xfrm flipH="1">
            <a:off x="4500563" y="6092825"/>
            <a:ext cx="7921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 flipH="1" flipV="1">
            <a:off x="5364163" y="5229225"/>
            <a:ext cx="431800" cy="28733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 flipH="1" flipV="1">
            <a:off x="1692275" y="5157788"/>
            <a:ext cx="576263" cy="6477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8" name="Line 18"/>
          <p:cNvSpPr>
            <a:spLocks noChangeShapeType="1"/>
          </p:cNvSpPr>
          <p:nvPr/>
        </p:nvSpPr>
        <p:spPr bwMode="auto">
          <a:xfrm flipH="1" flipV="1">
            <a:off x="3132138" y="4292600"/>
            <a:ext cx="431800" cy="5048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19" name="Line 19"/>
          <p:cNvSpPr>
            <a:spLocks noChangeShapeType="1"/>
          </p:cNvSpPr>
          <p:nvPr/>
        </p:nvSpPr>
        <p:spPr bwMode="auto">
          <a:xfrm flipV="1">
            <a:off x="1403350" y="3357563"/>
            <a:ext cx="73025" cy="100806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20" name="Line 20"/>
          <p:cNvSpPr>
            <a:spLocks noChangeShapeType="1"/>
          </p:cNvSpPr>
          <p:nvPr/>
        </p:nvSpPr>
        <p:spPr bwMode="auto">
          <a:xfrm flipV="1">
            <a:off x="1835150" y="1916113"/>
            <a:ext cx="936625" cy="43338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621" name="Line 21"/>
          <p:cNvSpPr>
            <a:spLocks noChangeShapeType="1"/>
          </p:cNvSpPr>
          <p:nvPr/>
        </p:nvSpPr>
        <p:spPr bwMode="auto">
          <a:xfrm flipH="1" flipV="1">
            <a:off x="2339975" y="3141663"/>
            <a:ext cx="431800" cy="5048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animBg="1"/>
      <p:bldP spid="25604" grpId="0" animBg="1"/>
      <p:bldP spid="25605" grpId="0" animBg="1"/>
      <p:bldP spid="25606" grpId="0" animBg="1"/>
      <p:bldP spid="25607" grpId="0" animBg="1"/>
      <p:bldP spid="25608" grpId="0" animBg="1"/>
      <p:bldP spid="25609" grpId="0" animBg="1"/>
      <p:bldP spid="25610" grpId="0" animBg="1"/>
      <p:bldP spid="25611" grpId="0" animBg="1"/>
      <p:bldP spid="25612" grpId="0" animBg="1"/>
      <p:bldP spid="25613" grpId="0" animBg="1"/>
      <p:bldP spid="25614" grpId="0" animBg="1"/>
      <p:bldP spid="25615" grpId="0" animBg="1"/>
      <p:bldP spid="25616" grpId="0" animBg="1"/>
      <p:bldP spid="25617" grpId="0" animBg="1"/>
      <p:bldP spid="25618" grpId="0" animBg="1"/>
      <p:bldP spid="25619" grpId="0" animBg="1"/>
      <p:bldP spid="25620" grpId="0" animBg="1"/>
      <p:bldP spid="256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>
                <a:alpha val="52000"/>
              </a:srgbClr>
            </a:gs>
            <a:gs pos="50000">
              <a:srgbClr val="9CB86E"/>
            </a:gs>
            <a:gs pos="100000">
              <a:srgbClr val="156B1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142852"/>
            <a:ext cx="6357982" cy="6572295"/>
          </a:xfrm>
        </p:spPr>
        <p:txBody>
          <a:bodyPr>
            <a:normAutofit fontScale="85000" lnSpcReduction="10000"/>
          </a:bodyPr>
          <a:lstStyle/>
          <a:p>
            <a:pPr marL="93663" indent="0">
              <a:buNone/>
            </a:pPr>
            <a:r>
              <a:rPr lang="ru-RU" b="1" dirty="0">
                <a:solidFill>
                  <a:srgbClr val="C00000"/>
                </a:solidFill>
              </a:rPr>
              <a:t>Современные хвощи – жалкие остатки обширной группы, населявшей Землю в девоне, карбоне и </a:t>
            </a:r>
            <a:r>
              <a:rPr lang="ru-RU" b="1" dirty="0" err="1">
                <a:solidFill>
                  <a:srgbClr val="C00000"/>
                </a:solidFill>
              </a:rPr>
              <a:t>перми</a:t>
            </a:r>
            <a:r>
              <a:rPr lang="ru-RU" b="1" dirty="0">
                <a:solidFill>
                  <a:srgbClr val="C00000"/>
                </a:solidFill>
              </a:rPr>
              <a:t>. Древние хвощевидные играли значительную роль в растительном покрове нашей планеты; некоторые из них (например, каламиты) достигали в высоту 20 м. Они во многом напоминали современные хвощи, но отличались присутствием камбия, благодаря которому мог происходить вторичный рост. Известно три класса этого отдела: </a:t>
            </a:r>
            <a:r>
              <a:rPr lang="ru-RU" b="1" dirty="0" err="1">
                <a:solidFill>
                  <a:srgbClr val="C00000"/>
                </a:solidFill>
              </a:rPr>
              <a:t>гиениевидные</a:t>
            </a:r>
            <a:r>
              <a:rPr lang="ru-RU" b="1" dirty="0">
                <a:solidFill>
                  <a:srgbClr val="C00000"/>
                </a:solidFill>
              </a:rPr>
              <a:t> (</a:t>
            </a:r>
            <a:r>
              <a:rPr lang="ru-RU" b="1" dirty="0" err="1">
                <a:solidFill>
                  <a:srgbClr val="C00000"/>
                </a:solidFill>
              </a:rPr>
              <a:t>Hyeniopsida</a:t>
            </a:r>
            <a:r>
              <a:rPr lang="ru-RU" b="1" dirty="0">
                <a:solidFill>
                  <a:srgbClr val="C00000"/>
                </a:solidFill>
              </a:rPr>
              <a:t>), </a:t>
            </a:r>
            <a:r>
              <a:rPr lang="ru-RU" b="1" dirty="0" err="1">
                <a:solidFill>
                  <a:srgbClr val="C00000"/>
                </a:solidFill>
              </a:rPr>
              <a:t>клинолистовидные</a:t>
            </a:r>
            <a:r>
              <a:rPr lang="ru-RU" b="1" dirty="0">
                <a:solidFill>
                  <a:srgbClr val="C00000"/>
                </a:solidFill>
              </a:rPr>
              <a:t> (</a:t>
            </a:r>
            <a:r>
              <a:rPr lang="ru-RU" b="1" dirty="0" err="1">
                <a:solidFill>
                  <a:srgbClr val="C00000"/>
                </a:solidFill>
              </a:rPr>
              <a:t>Sphenopsida</a:t>
            </a:r>
            <a:r>
              <a:rPr lang="ru-RU" b="1" dirty="0">
                <a:solidFill>
                  <a:srgbClr val="C00000"/>
                </a:solidFill>
              </a:rPr>
              <a:t>), хвощевидные (</a:t>
            </a:r>
            <a:r>
              <a:rPr lang="ru-RU" b="1" dirty="0" err="1">
                <a:solidFill>
                  <a:srgbClr val="C00000"/>
                </a:solidFill>
              </a:rPr>
              <a:t>Equisetopsida</a:t>
            </a:r>
            <a:r>
              <a:rPr lang="ru-RU" b="1" dirty="0">
                <a:solidFill>
                  <a:srgbClr val="C00000"/>
                </a:solidFill>
              </a:rPr>
              <a:t>). Остатки древовидных хвощевидных и плауновидных стали основой залежей ископаемого угля.</a:t>
            </a:r>
          </a:p>
          <a:p>
            <a:endParaRPr lang="ru-RU" dirty="0"/>
          </a:p>
        </p:txBody>
      </p:sp>
      <p:pic>
        <p:nvPicPr>
          <p:cNvPr id="5" name="Рисунок 4" descr="128810743312187-m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-2079299" y="2079299"/>
            <a:ext cx="6858000" cy="2699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381</Words>
  <Application>Microsoft Office PowerPoint</Application>
  <PresentationFormat>Экран (4:3)</PresentationFormat>
  <Paragraphs>37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Отделы Плауновидные и Хвощевидные</vt:lpstr>
      <vt:lpstr>Слайд 2</vt:lpstr>
      <vt:lpstr>Слайд 3</vt:lpstr>
      <vt:lpstr>Жизненный цикл плауна баранца</vt:lpstr>
      <vt:lpstr>Слайд 5</vt:lpstr>
      <vt:lpstr>Слайд 6</vt:lpstr>
      <vt:lpstr>Строение хвощей</vt:lpstr>
      <vt:lpstr>Слайд 8</vt:lpstr>
      <vt:lpstr>Жизненный цикл хвоща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Отделы Плауновидные и Хвощевидные</dc:title>
  <dc:creator>Лена</dc:creator>
  <cp:lastModifiedBy>Александра</cp:lastModifiedBy>
  <cp:revision>7</cp:revision>
  <dcterms:created xsi:type="dcterms:W3CDTF">2011-02-05T14:28:41Z</dcterms:created>
  <dcterms:modified xsi:type="dcterms:W3CDTF">2017-10-06T04:04:37Z</dcterms:modified>
</cp:coreProperties>
</file>