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61" r:id="rId4"/>
    <p:sldId id="263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3060" autoAdjust="0"/>
  </p:normalViewPr>
  <p:slideViewPr>
    <p:cSldViewPr>
      <p:cViewPr varScale="1">
        <p:scale>
          <a:sx n="79" d="100"/>
          <a:sy n="79" d="100"/>
        </p:scale>
        <p:origin x="-480" y="-90"/>
      </p:cViewPr>
      <p:guideLst>
        <p:guide orient="horz" pos="98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1CD6C-5A13-4BB7-928D-6664A65FE3DD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4CE4F-2DB5-4472-B015-11F23659C4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Чтобы</a:t>
            </a:r>
            <a:r>
              <a:rPr lang="ru-RU" baseline="0" dirty="0" smtClean="0"/>
              <a:t> музыка зазвучала – ЛКМ по значку «звук».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4CE4F-2DB5-4472-B015-11F23659C43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Чтобы «перевернуть» страницу и прочесть следующий текст – ЛКМ по полю слайда, в любом месте.</a:t>
            </a:r>
          </a:p>
          <a:p>
            <a:r>
              <a:rPr lang="ru-RU" dirty="0" smtClean="0"/>
              <a:t>Переход на следующий слайд – по стрелке.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4CE4F-2DB5-4472-B015-11F23659C43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Появляется стрелка – указатель,</a:t>
            </a:r>
            <a:r>
              <a:rPr lang="ru-RU" baseline="0" dirty="0" smtClean="0"/>
              <a:t> после нее вопрос. Читаем, отвечаем.</a:t>
            </a:r>
          </a:p>
          <a:p>
            <a:r>
              <a:rPr lang="ru-RU" baseline="0" dirty="0" smtClean="0"/>
              <a:t>Для проверки - ЛКМ по полю с вопросом, появится ответ.</a:t>
            </a:r>
          </a:p>
          <a:p>
            <a:r>
              <a:rPr lang="ru-RU" baseline="0" dirty="0" smtClean="0"/>
              <a:t>Стрелка и поле с вопросом исчезают автоматически.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64CE4F-2DB5-4472-B015-11F23659C43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ертикальный свиток 5"/>
          <p:cNvSpPr/>
          <p:nvPr userDrawn="1"/>
        </p:nvSpPr>
        <p:spPr>
          <a:xfrm>
            <a:off x="1714512" y="857232"/>
            <a:ext cx="7286644" cy="5643602"/>
          </a:xfrm>
          <a:prstGeom prst="verticalScroll">
            <a:avLst>
              <a:gd name="adj" fmla="val 9448"/>
            </a:avLst>
          </a:prstGeom>
          <a:blipFill>
            <a:blip r:embed="rId2" cstate="screen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Documents and Settings\Admin\Рабочий стол\b05d93436b6d.png"/>
          <p:cNvPicPr>
            <a:picLocks noChangeAspect="1" noChangeArrowheads="1"/>
          </p:cNvPicPr>
          <p:nvPr userDrawn="1"/>
        </p:nvPicPr>
        <p:blipFill>
          <a:blip r:embed="rId2" cstate="screen">
            <a:lum contrast="30000"/>
          </a:blip>
          <a:srcRect/>
          <a:stretch>
            <a:fillRect/>
          </a:stretch>
        </p:blipFill>
        <p:spPr bwMode="auto">
          <a:xfrm>
            <a:off x="207186" y="214290"/>
            <a:ext cx="8793970" cy="6500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0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4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audio" Target="&#1047;&#1072;&#1089;&#1090;&#1072;&#1074;&#1082;&#1072;%20&#1087;&#1077;&#1088;&#1077;&#1076;&#1072;&#1095;&#1080;%20&#8220;&#1042;%20&#1075;&#1086;&#1089;&#1090;&#1103;&#1093;%20&#1091;%20&#1089;&#1082;&#1072;&#1079;&#1082;&#1080;%20-%20&#1055;&#1088;&#1080;&#1093;&#1086;&#1076;&#1080;&#1090;&#1077;%20&#1074;%20&#1075;&#1086;&#1089;&#1090;&#1080;%20&#1082;%20&#1085;&#1072;&#1084;%20(audiopoisk.com).mp3" TargetMode="Externa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slide" Target="slide2.xm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slide" Target="slide4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" Target="slide5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900igr.net/data/skazki-i-igry/Otkuda-ja-vzjalsja-1.files/0003-007-Tebja-okruzhaet-mnozhestvo-raznykh-predmetov.png" TargetMode="External"/><Relationship Id="rId13" Type="http://schemas.openxmlformats.org/officeDocument/2006/relationships/hyperlink" Target="http://www.clker.com/cliparts/4/1/7/4/13226017601890226424Goldfish%20Side%20View.svg.hi.png" TargetMode="External"/><Relationship Id="rId3" Type="http://schemas.openxmlformats.org/officeDocument/2006/relationships/hyperlink" Target="http://bestgif.su/_ph/10/2/402827440.gif" TargetMode="External"/><Relationship Id="rId7" Type="http://schemas.openxmlformats.org/officeDocument/2006/relationships/hyperlink" Target="http://borisova.3dn.ru/dostigenija/0001.png" TargetMode="External"/><Relationship Id="rId12" Type="http://schemas.openxmlformats.org/officeDocument/2006/relationships/hyperlink" Target="http://img-fotki.yandex.ru/get/4403/cadi-1986.423/0_7bd6e_4b5a5e3c_XL" TargetMode="External"/><Relationship Id="rId2" Type="http://schemas.openxmlformats.org/officeDocument/2006/relationships/image" Target="../media/image21.jpeg"/><Relationship Id="rId16" Type="http://schemas.openxmlformats.org/officeDocument/2006/relationships/hyperlink" Target="http://img-fotki.yandex.ru/get/5313/4243123.2f/0_877a5_a3c11805_XL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img1.liveinternet.ru/images/attach/c/1/63/933/63933843_45288_original.jpg" TargetMode="External"/><Relationship Id="rId11" Type="http://schemas.openxmlformats.org/officeDocument/2006/relationships/hyperlink" Target="http://iramaks.ucoz.ru/load/1-1-0-2" TargetMode="External"/><Relationship Id="rId5" Type="http://schemas.openxmlformats.org/officeDocument/2006/relationships/hyperlink" Target="http://detsad-kitty.ru/uploads/posts/2010-10/thumbs/1287808805_titul1.jpg" TargetMode="External"/><Relationship Id="rId15" Type="http://schemas.openxmlformats.org/officeDocument/2006/relationships/hyperlink" Target="http://img-fotki.yandex.ru/get/5307/119528728.a2e/0_9618a_db89915f_XL" TargetMode="External"/><Relationship Id="rId10" Type="http://schemas.openxmlformats.org/officeDocument/2006/relationships/hyperlink" Target="http://www.audiopoisk.com/files/no/zastavka-pereda4i-v-gostah-u-skazki---prihodite-v-gosti-k-nam-962785.mp3" TargetMode="External"/><Relationship Id="rId4" Type="http://schemas.openxmlformats.org/officeDocument/2006/relationships/hyperlink" Target="http://i027.radikal.ru/0805/a3/b05d93436b6d.png" TargetMode="External"/><Relationship Id="rId9" Type="http://schemas.openxmlformats.org/officeDocument/2006/relationships/hyperlink" Target="http://i041.radikal.ru/0902/f3/14358e5cf301.png" TargetMode="External"/><Relationship Id="rId14" Type="http://schemas.openxmlformats.org/officeDocument/2006/relationships/hyperlink" Target="http://img1.liveinternet.ru/images/attach/c/2/82/975/82975337_4016659_A_S_Pushkin_7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4786314" y="422956"/>
            <a:ext cx="3500462" cy="218440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C00000"/>
                </a:solidFill>
                <a:latin typeface="Bookman Old Style" pitchFamily="18" charset="0"/>
              </a:rPr>
              <a:t>В гостях у сказки</a:t>
            </a:r>
            <a:endParaRPr lang="ru-RU" sz="44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quarter" idx="4294967295"/>
          </p:nvPr>
        </p:nvSpPr>
        <p:spPr>
          <a:xfrm>
            <a:off x="857224" y="1857364"/>
            <a:ext cx="3714776" cy="35719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tantia" pitchFamily="18" charset="0"/>
              </a:rPr>
              <a:t>Работу выполнила –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Капнинова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Ксения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ученица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10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класса  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МБОУ «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Никитовская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 СОШ»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Красногвардейского района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Белгородской  области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Constantia" pitchFamily="18" charset="0"/>
              </a:rPr>
              <a:t>Куратор –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Иванова Татьяна Анатольевна</a:t>
            </a:r>
            <a:endParaRPr lang="ru-RU" sz="1600" b="1" dirty="0" smtClean="0">
              <a:solidFill>
                <a:schemeClr val="accent4">
                  <a:lumMod val="50000"/>
                </a:schemeClr>
              </a:solidFill>
              <a:latin typeface="Constantia" pitchFamily="18" charset="0"/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учитель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русского языка и литературы</a:t>
            </a:r>
            <a:endParaRPr lang="ru-RU" sz="1600" b="1" dirty="0" smtClean="0">
              <a:solidFill>
                <a:schemeClr val="accent4">
                  <a:lumMod val="50000"/>
                </a:schemeClr>
              </a:solidFill>
              <a:latin typeface="Constantia" pitchFamily="18" charset="0"/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МБОУ «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Никитовская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  СОШ»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Красногвардейского района</a:t>
            </a:r>
          </a:p>
          <a:p>
            <a:pPr algn="ctr">
              <a:buNone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nstantia" pitchFamily="18" charset="0"/>
              </a:rPr>
              <a:t>Белгородской  области</a:t>
            </a:r>
          </a:p>
          <a:p>
            <a:endParaRPr lang="ru-RU" sz="1600" dirty="0">
              <a:latin typeface="Constant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571480"/>
            <a:ext cx="3500462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Constantia" pitchFamily="18" charset="0"/>
              </a:rPr>
              <a:t>К</a:t>
            </a:r>
            <a:r>
              <a:rPr lang="ru-RU" sz="1600" b="1" i="1" dirty="0" smtClean="0">
                <a:solidFill>
                  <a:srgbClr val="C00000"/>
                </a:solidFill>
                <a:latin typeface="Constantia" pitchFamily="18" charset="0"/>
              </a:rPr>
              <a:t>россворд </a:t>
            </a:r>
            <a:endParaRPr lang="ru-RU" sz="1600" b="1" i="1" dirty="0" smtClean="0">
              <a:solidFill>
                <a:srgbClr val="C00000"/>
              </a:solidFill>
              <a:latin typeface="Constantia" pitchFamily="18" charset="0"/>
            </a:endParaRP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Constantia" pitchFamily="18" charset="0"/>
              </a:rPr>
              <a:t> «Путешествие по сказкам</a:t>
            </a:r>
          </a:p>
          <a:p>
            <a:pPr algn="ctr"/>
            <a:r>
              <a:rPr lang="ru-RU" sz="1600" b="1" i="1" dirty="0" smtClean="0">
                <a:solidFill>
                  <a:srgbClr val="C00000"/>
                </a:solidFill>
                <a:latin typeface="Constantia" pitchFamily="18" charset="0"/>
              </a:rPr>
              <a:t> А.С. Пушкина» </a:t>
            </a:r>
            <a:endParaRPr lang="ru-RU" sz="1600" b="1" i="1" dirty="0">
              <a:solidFill>
                <a:srgbClr val="C00000"/>
              </a:solidFill>
              <a:latin typeface="Constantia" pitchFamily="18" charset="0"/>
            </a:endParaRPr>
          </a:p>
        </p:txBody>
      </p:sp>
      <p:pic>
        <p:nvPicPr>
          <p:cNvPr id="1027" name="Picture 3" descr="C:\Documents and Settings\Admin\Рабочий стол\Балда и бесенок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643702" y="2823966"/>
            <a:ext cx="2000264" cy="2819612"/>
          </a:xfrm>
          <a:prstGeom prst="rect">
            <a:avLst/>
          </a:prstGeom>
          <a:noFill/>
        </p:spPr>
      </p:pic>
      <p:pic>
        <p:nvPicPr>
          <p:cNvPr id="8" name="Picture 3" descr="C:\Documents and Settings\Admin\Рабочий стол\Балда и бесенок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214942" y="4252726"/>
            <a:ext cx="1285884" cy="1390852"/>
          </a:xfrm>
          <a:prstGeom prst="rect">
            <a:avLst/>
          </a:prstGeom>
          <a:noFill/>
        </p:spPr>
      </p:pic>
      <p:pic>
        <p:nvPicPr>
          <p:cNvPr id="1028" name="Picture 4" descr="C:\Documents and Settings\Admin\Рабочий стол\поп с попадьей1.pn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714876" y="2343173"/>
            <a:ext cx="1857388" cy="201452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029" name="Picture 5" descr="C:\Documents and Settings\Admin\Рабочий стол\63933843_45288_original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flipH="1">
            <a:off x="5143504" y="2500306"/>
            <a:ext cx="3071834" cy="3142395"/>
          </a:xfrm>
          <a:prstGeom prst="rect">
            <a:avLst/>
          </a:prstGeom>
          <a:noFill/>
        </p:spPr>
      </p:pic>
      <p:pic>
        <p:nvPicPr>
          <p:cNvPr id="15" name="Picture 2" descr="C:\Documents and Settings\Admin\Рабочий стол\0001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286380" y="2428868"/>
            <a:ext cx="3155571" cy="326809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6" name="Picture 3" descr="C:\Documents and Settings\Admin\Рабочий стол\0003-007-Tebja-okruzhaet-mnozhestvo-raznykh-predmetov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786446" y="4143380"/>
            <a:ext cx="1062272" cy="1228112"/>
          </a:xfrm>
          <a:prstGeom prst="rect">
            <a:avLst/>
          </a:prstGeom>
          <a:noFill/>
        </p:spPr>
      </p:pic>
      <p:grpSp>
        <p:nvGrpSpPr>
          <p:cNvPr id="6" name="Группа 16"/>
          <p:cNvGrpSpPr/>
          <p:nvPr/>
        </p:nvGrpSpPr>
        <p:grpSpPr>
          <a:xfrm>
            <a:off x="5286380" y="4391446"/>
            <a:ext cx="2786082" cy="1180694"/>
            <a:chOff x="1785918" y="3786190"/>
            <a:chExt cx="2786082" cy="1180694"/>
          </a:xfrm>
        </p:grpSpPr>
        <p:sp>
          <p:nvSpPr>
            <p:cNvPr id="18" name="Кольцо 17"/>
            <p:cNvSpPr/>
            <p:nvPr/>
          </p:nvSpPr>
          <p:spPr>
            <a:xfrm>
              <a:off x="3500430" y="4643446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Кольцо 18"/>
            <p:cNvSpPr/>
            <p:nvPr/>
          </p:nvSpPr>
          <p:spPr>
            <a:xfrm>
              <a:off x="3286116" y="4643446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Кольцо 19"/>
            <p:cNvSpPr/>
            <p:nvPr/>
          </p:nvSpPr>
          <p:spPr>
            <a:xfrm>
              <a:off x="3071802" y="471488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Кольцо 20"/>
            <p:cNvSpPr/>
            <p:nvPr/>
          </p:nvSpPr>
          <p:spPr>
            <a:xfrm>
              <a:off x="2857488" y="471488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2" name="Кольцо 21"/>
            <p:cNvSpPr/>
            <p:nvPr/>
          </p:nvSpPr>
          <p:spPr>
            <a:xfrm>
              <a:off x="3714744" y="4605760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4195554" y="419038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071934" y="435769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3929058" y="4500570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4320000" y="400050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2643174" y="471488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8" name="Кольцо 27"/>
            <p:cNvSpPr/>
            <p:nvPr/>
          </p:nvSpPr>
          <p:spPr>
            <a:xfrm>
              <a:off x="2428860" y="471488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9" name="Кольцо 28"/>
            <p:cNvSpPr/>
            <p:nvPr/>
          </p:nvSpPr>
          <p:spPr>
            <a:xfrm>
              <a:off x="2214546" y="4643446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2071670" y="4429132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1928794" y="4214818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1857356" y="400050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85918" y="3786190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3214678" y="400050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5" name="Кольцо 34"/>
            <p:cNvSpPr/>
            <p:nvPr/>
          </p:nvSpPr>
          <p:spPr>
            <a:xfrm>
              <a:off x="3428992" y="400050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Кольцо 35"/>
            <p:cNvSpPr/>
            <p:nvPr/>
          </p:nvSpPr>
          <p:spPr>
            <a:xfrm>
              <a:off x="3643306" y="400050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7" name="Кольцо 36"/>
            <p:cNvSpPr/>
            <p:nvPr/>
          </p:nvSpPr>
          <p:spPr>
            <a:xfrm>
              <a:off x="3857620" y="4000504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4071934" y="3929066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320000" y="3786190"/>
              <a:ext cx="252000" cy="25200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40" name="Picture 3" descr="C:\Documents and Settings\Admin\Рабочий стол\0003-007-Tebja-okruzhaet-mnozhestvo-raznykh-predmetov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715140" y="4071942"/>
            <a:ext cx="1062272" cy="1228112"/>
          </a:xfrm>
          <a:prstGeom prst="rect">
            <a:avLst/>
          </a:prstGeom>
          <a:noFill/>
        </p:spPr>
      </p:pic>
      <p:pic>
        <p:nvPicPr>
          <p:cNvPr id="41" name="Picture 3" descr="C:\Documents and Settings\Admin\Рабочий стол\0003-007-Tebja-okruzhaet-mnozhestvo-raznykh-predmetov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flipH="1">
            <a:off x="6572264" y="4129714"/>
            <a:ext cx="1062272" cy="1228112"/>
          </a:xfrm>
          <a:prstGeom prst="rect">
            <a:avLst/>
          </a:prstGeom>
          <a:noFill/>
        </p:spPr>
      </p:pic>
      <p:pic>
        <p:nvPicPr>
          <p:cNvPr id="42" name="Picture 3" descr="C:\Documents and Settings\Admin\Рабочий стол\0003-007-Tebja-okruzhaet-mnozhestvo-raznykh-predmetov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flipH="1">
            <a:off x="5652868" y="4201152"/>
            <a:ext cx="1062272" cy="1228112"/>
          </a:xfrm>
          <a:prstGeom prst="rect">
            <a:avLst/>
          </a:prstGeom>
          <a:noFill/>
        </p:spPr>
      </p:pic>
      <p:sp>
        <p:nvSpPr>
          <p:cNvPr id="43" name="Стрелка вправо 42">
            <a:hlinkClick r:id="rId10" action="ppaction://hlinksldjump"/>
          </p:cNvPr>
          <p:cNvSpPr/>
          <p:nvPr/>
        </p:nvSpPr>
        <p:spPr>
          <a:xfrm>
            <a:off x="8305206" y="6455900"/>
            <a:ext cx="785786" cy="357166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Заставка передачи “В гостях у сказки - Приходите в гости к нам (audiopoisk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screen"/>
          <a:stretch>
            <a:fillRect/>
          </a:stretch>
        </p:blipFill>
        <p:spPr>
          <a:xfrm>
            <a:off x="4357686" y="6143644"/>
            <a:ext cx="519114" cy="51911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100000" numSld="2">
                <p:cTn id="7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7" descr="402827440.gif"/>
          <p:cNvPicPr>
            <a:picLocks noGrp="1" noChangeAspect="1"/>
          </p:cNvPicPr>
          <p:nvPr>
            <p:ph idx="4294967295"/>
          </p:nvPr>
        </p:nvPicPr>
        <p:blipFill>
          <a:blip r:embed="rId3" cstate="screen"/>
          <a:stretch>
            <a:fillRect/>
          </a:stretch>
        </p:blipFill>
        <p:spPr>
          <a:xfrm>
            <a:off x="904874" y="785794"/>
            <a:ext cx="3524250" cy="4699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572000" y="1320768"/>
            <a:ext cx="3786214" cy="46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663300"/>
                </a:solidFill>
              </a:rPr>
              <a:t>Сказки – сладкие воспоминания детства, формирующие ощущения доброты, справедливости, мудрости. </a:t>
            </a:r>
            <a:endParaRPr lang="en-US" sz="2000" b="1" i="1" dirty="0" smtClean="0">
              <a:solidFill>
                <a:srgbClr val="663300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663300"/>
                </a:solidFill>
              </a:rPr>
              <a:t>Именно сказки закладывают формирование нашего позитивного отношения к обществу, уважения к мудрости старших, веру в победу честных и храбрых, наказуемость зла.</a:t>
            </a:r>
            <a:br>
              <a:rPr lang="ru-RU" sz="2000" b="1" i="1" dirty="0" smtClean="0">
                <a:solidFill>
                  <a:srgbClr val="663300"/>
                </a:solidFill>
              </a:rPr>
            </a:br>
            <a:endParaRPr lang="ru-RU" sz="2000" b="1" i="1" dirty="0" smtClean="0">
              <a:solidFill>
                <a:srgbClr val="663300"/>
              </a:solidFill>
            </a:endParaRPr>
          </a:p>
          <a:p>
            <a:pPr algn="ctr"/>
            <a:endParaRPr lang="ru-RU" b="1" i="1" dirty="0">
              <a:solidFill>
                <a:srgbClr val="6633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3438" y="1214422"/>
            <a:ext cx="3786214" cy="46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 Среди отечественных сказок наиболее популярны сказки Александра Сергеевича Пушкина, ставшие  каноном русского литературного языка.</a:t>
            </a:r>
            <a:b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 Они великолепно сочетают в себе юмор, нравственные принципы, доброту и захватывающий сюжет — обязательные атрибуты любой сказки. </a:t>
            </a:r>
          </a:p>
          <a:p>
            <a:pPr algn="ctr"/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Стрелка вправо 13">
            <a:hlinkClick r:id="rId4" action="ppaction://hlinksldjump"/>
          </p:cNvPr>
          <p:cNvSpPr/>
          <p:nvPr/>
        </p:nvSpPr>
        <p:spPr>
          <a:xfrm>
            <a:off x="8305206" y="6455900"/>
            <a:ext cx="785786" cy="357166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1142984"/>
            <a:ext cx="3786214" cy="46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 К нам приходят пушкинские сказки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Яркие и добрые, как сны.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Сыплются слова, слова-алмазы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На вечерний бархат тишины.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Шелестят волшебные страницы,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Всё быстрей нам хочется узнать...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Вздрагивают детские ресницы,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Верят в чудо детские глаза.</a:t>
            </a:r>
          </a:p>
          <a:p>
            <a:pPr algn="ctr"/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3" grpId="0"/>
      <p:bldP spid="13" grpId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59300" y="71438"/>
            <a:ext cx="8229600" cy="65405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Рекомендации к работе с кроссвордом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Picture 3" descr="C:\Documents and Settings\Admin\Рабочий стол\Копия 14358e5cf301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5755" y="4074553"/>
            <a:ext cx="1483820" cy="1854777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6146" name="Picture 2" descr="C:\Documents and Settings\Admin\Рабочий стол\14358e5cf30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967538">
            <a:off x="3071884" y="578175"/>
            <a:ext cx="2372142" cy="1879645"/>
          </a:xfrm>
          <a:prstGeom prst="rect">
            <a:avLst/>
          </a:prstGeom>
          <a:noFill/>
        </p:spPr>
      </p:pic>
      <p:pic>
        <p:nvPicPr>
          <p:cNvPr id="8" name="Picture 2" descr="C:\Documents and Settings\Admin\Рабочий стол\14358e5cf301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16811839">
            <a:off x="95259" y="2399791"/>
            <a:ext cx="1971886" cy="2132810"/>
          </a:xfrm>
          <a:prstGeom prst="rect">
            <a:avLst/>
          </a:prstGeom>
          <a:noFill/>
        </p:spPr>
      </p:pic>
      <p:pic>
        <p:nvPicPr>
          <p:cNvPr id="9" name="Picture 2" descr="C:\Documents and Settings\Admin\Рабочий стол\14358e5cf30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967538">
            <a:off x="3071884" y="1124176"/>
            <a:ext cx="2372142" cy="1879645"/>
          </a:xfrm>
          <a:prstGeom prst="rect">
            <a:avLst/>
          </a:prstGeom>
          <a:noFill/>
        </p:spPr>
      </p:pic>
      <p:pic>
        <p:nvPicPr>
          <p:cNvPr id="10" name="Picture 2" descr="C:\Documents and Settings\Admin\Рабочий стол\14358e5cf30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967538">
            <a:off x="3071884" y="1670177"/>
            <a:ext cx="2372142" cy="1879645"/>
          </a:xfrm>
          <a:prstGeom prst="rect">
            <a:avLst/>
          </a:prstGeom>
          <a:noFill/>
        </p:spPr>
      </p:pic>
      <p:pic>
        <p:nvPicPr>
          <p:cNvPr id="11" name="Picture 2" descr="C:\Documents and Settings\Admin\Рабочий стол\14358e5cf30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967538">
            <a:off x="3071884" y="2216178"/>
            <a:ext cx="2372142" cy="1879645"/>
          </a:xfrm>
          <a:prstGeom prst="rect">
            <a:avLst/>
          </a:prstGeom>
          <a:noFill/>
        </p:spPr>
      </p:pic>
      <p:pic>
        <p:nvPicPr>
          <p:cNvPr id="12" name="Picture 2" descr="C:\Documents and Settings\Admin\Рабочий стол\14358e5cf30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967538">
            <a:off x="3071884" y="2762179"/>
            <a:ext cx="2372142" cy="1879645"/>
          </a:xfrm>
          <a:prstGeom prst="rect">
            <a:avLst/>
          </a:prstGeom>
          <a:noFill/>
        </p:spPr>
      </p:pic>
      <p:pic>
        <p:nvPicPr>
          <p:cNvPr id="13" name="Picture 2" descr="C:\Documents and Settings\Admin\Рабочий стол\14358e5cf30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967538">
            <a:off x="3071884" y="3308180"/>
            <a:ext cx="2372142" cy="1879645"/>
          </a:xfrm>
          <a:prstGeom prst="rect">
            <a:avLst/>
          </a:prstGeom>
          <a:noFill/>
        </p:spPr>
      </p:pic>
      <p:pic>
        <p:nvPicPr>
          <p:cNvPr id="14" name="Picture 2" descr="C:\Documents and Settings\Admin\Рабочий стол\14358e5cf30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967538">
            <a:off x="3071884" y="3854181"/>
            <a:ext cx="2372142" cy="1879645"/>
          </a:xfrm>
          <a:prstGeom prst="rect">
            <a:avLst/>
          </a:prstGeom>
          <a:noFill/>
        </p:spPr>
      </p:pic>
      <p:pic>
        <p:nvPicPr>
          <p:cNvPr id="15" name="Picture 2" descr="C:\Documents and Settings\Admin\Рабочий стол\14358e5cf301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967538">
            <a:off x="3071884" y="4400179"/>
            <a:ext cx="2372142" cy="1879645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786050" y="1500174"/>
            <a:ext cx="5214974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002060"/>
                </a:solidFill>
              </a:rPr>
              <a:t>Стрелка – указатель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86050" y="2000240"/>
            <a:ext cx="5214974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появляется автоматически,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86050" y="2500306"/>
            <a:ext cx="5214974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затем – поле с вопросом: 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786050" y="3000372"/>
            <a:ext cx="5214974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фраза в стихах, в которой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786050" y="3500438"/>
            <a:ext cx="5214974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</a:t>
            </a:r>
            <a:r>
              <a:rPr lang="ru-RU" sz="2400" b="1" smtClean="0">
                <a:solidFill>
                  <a:srgbClr val="002060"/>
                </a:solidFill>
              </a:rPr>
              <a:t>ропущено </a:t>
            </a:r>
            <a:r>
              <a:rPr lang="ru-RU" sz="2400" b="1" dirty="0" smtClean="0">
                <a:solidFill>
                  <a:srgbClr val="002060"/>
                </a:solidFill>
              </a:rPr>
              <a:t>определенное слово.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786050" y="4000504"/>
            <a:ext cx="5214974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002060"/>
                </a:solidFill>
              </a:rPr>
              <a:t>При нажатии  на область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786050" y="4500570"/>
            <a:ext cx="5214974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появившегося вопроса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786050" y="5000636"/>
            <a:ext cx="5214974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закрывается вопрос и появляется ответ.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24" name="Стрелка вправо 23">
            <a:hlinkClick r:id="rId5" action="ppaction://hlinksldjump"/>
          </p:cNvPr>
          <p:cNvSpPr/>
          <p:nvPr/>
        </p:nvSpPr>
        <p:spPr>
          <a:xfrm>
            <a:off x="8305206" y="6455900"/>
            <a:ext cx="785786" cy="357166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58187E-6 L 0.45851 -0.00486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58187E-6 L 0.45851 -0.0048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58187E-6 L 0.45851 -0.0048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58187E-6 L 0.45851 -0.00486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58187E-6 L 0.45851 -0.0048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1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6 0.00093 L 0.46146 -0.00393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0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58187E-6 L 0.45851 -0.00486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9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58187E-6 L 0.45851 -0.00486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8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71490" y="-24"/>
            <a:ext cx="6657964" cy="65405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rgbClr val="C00000"/>
                </a:solidFill>
              </a:rPr>
              <a:t>Задание: </a:t>
            </a:r>
            <a:r>
              <a:rPr lang="ru-RU" sz="2400" dirty="0" smtClean="0">
                <a:solidFill>
                  <a:srgbClr val="002060"/>
                </a:solidFill>
              </a:rPr>
              <a:t>отгадайте пропущенные слова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14546" y="5500702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err="1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Ветер, ветер! Ты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Ты гоняешь стаи туч,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Ты волнуешь сине море,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Всюду веешь на просторе.</a:t>
            </a:r>
          </a:p>
          <a:p>
            <a:pPr algn="ctr"/>
            <a:endParaRPr lang="ru-RU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94302" y="22647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894302" y="261767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894302" y="29706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94302" y="33235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894302" y="367649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885065" y="40294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894302" y="438237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897112" y="47353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Д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894302" y="50882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70252" y="261767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70252" y="29706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770252" y="33235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Г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770252" y="367649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770252" y="40294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770252" y="438237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770252" y="47353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768950" y="50882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Ч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770252" y="22647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698464" y="863445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У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698464" y="1218782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Ш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698464" y="1567433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698464" y="191608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698464" y="51479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251893" y="261767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У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609484" y="261767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967075" y="261767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324666" y="261767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673847" y="26396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039848" y="261767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397442" y="261767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Ь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" name="Блок-схема: объединение 12"/>
          <p:cNvSpPr/>
          <p:nvPr/>
        </p:nvSpPr>
        <p:spPr>
          <a:xfrm rot="16200000">
            <a:off x="1561694" y="2676356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254302" y="47353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5542" y="47353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Б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182732" y="47353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539922" y="47353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9" name="Блок-схема: объединение 48"/>
          <p:cNvSpPr/>
          <p:nvPr/>
        </p:nvSpPr>
        <p:spPr>
          <a:xfrm rot="16200000">
            <a:off x="501010" y="4808610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252054" y="33235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609806" y="33235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967558" y="33235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Ы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3325310" y="33235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Т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3673847" y="3330870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1523860" y="40294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Д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968682" y="40294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2607475" y="40294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246270" y="40294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Д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153946" y="29706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Ы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5138044" y="367649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5505836" y="367649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5873628" y="367649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6241420" y="367649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609210" y="367649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Й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5532006" y="29706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Б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5919509" y="29706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6307011" y="29706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4391349" y="50882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4013748" y="50882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5151578" y="50882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538557" y="50882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5916158" y="50882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6293759" y="50882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6656954" y="508825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4397442" y="439462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Г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5152644" y="439462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5530245" y="439462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Д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5907846" y="439462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6285447" y="439462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5155894" y="22647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5541536" y="22647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5927178" y="22647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Т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6312820" y="22647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6698464" y="226473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5568902" y="866728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5954647" y="866728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6340392" y="866728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Т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074492" y="866728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Ш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460237" y="866728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7835094" y="866728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8183656" y="1576169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5948124" y="1573614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6320774" y="1573614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7061342" y="1573614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7442794" y="1573614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7828414" y="1573614"/>
            <a:ext cx="360000" cy="3306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3673847" y="1948362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3673847" y="2293989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3673847" y="2985243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3673847" y="1602735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3673847" y="367649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3673847" y="1257108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Ч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>
            <a:off x="3294190" y="1956728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Т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4053504" y="1956728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7432854" y="2606841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>
            <a:off x="7442794" y="2931352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Д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7442794" y="326911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Ь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2" name="Скругленный прямоугольник 121"/>
          <p:cNvSpPr/>
          <p:nvPr/>
        </p:nvSpPr>
        <p:spPr>
          <a:xfrm>
            <a:off x="7442794" y="2255826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Б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7442794" y="1918063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8183656" y="192185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6" name="Скругленный прямоугольник 125"/>
          <p:cNvSpPr/>
          <p:nvPr/>
        </p:nvSpPr>
        <p:spPr>
          <a:xfrm>
            <a:off x="8183656" y="2260853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8190764" y="2606841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8" name="Скругленный прямоугольник 127"/>
          <p:cNvSpPr/>
          <p:nvPr/>
        </p:nvSpPr>
        <p:spPr>
          <a:xfrm>
            <a:off x="8183656" y="2938851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9" name="Скругленный прямоугольник 128"/>
          <p:cNvSpPr/>
          <p:nvPr/>
        </p:nvSpPr>
        <p:spPr>
          <a:xfrm>
            <a:off x="8183656" y="1237170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Т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0" name="Скругленный прямоугольник 129"/>
          <p:cNvSpPr/>
          <p:nvPr/>
        </p:nvSpPr>
        <p:spPr>
          <a:xfrm>
            <a:off x="8183656" y="3277850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1" name="Скругленный прямоугольник 130"/>
          <p:cNvSpPr/>
          <p:nvPr/>
        </p:nvSpPr>
        <p:spPr>
          <a:xfrm>
            <a:off x="8183656" y="3616849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2" name="Скругленный прямоугольник 131"/>
          <p:cNvSpPr/>
          <p:nvPr/>
        </p:nvSpPr>
        <p:spPr>
          <a:xfrm>
            <a:off x="8183656" y="3955848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Ы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3" name="Скругленный прямоугольник 132"/>
          <p:cNvSpPr/>
          <p:nvPr/>
        </p:nvSpPr>
        <p:spPr>
          <a:xfrm>
            <a:off x="8183656" y="4294850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Й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7" name="Скругленный прямоугольник 136"/>
          <p:cNvSpPr/>
          <p:nvPr/>
        </p:nvSpPr>
        <p:spPr>
          <a:xfrm>
            <a:off x="2151182" y="1257108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8" name="Скругленный прямоугольник 137"/>
          <p:cNvSpPr/>
          <p:nvPr/>
        </p:nvSpPr>
        <p:spPr>
          <a:xfrm>
            <a:off x="2534453" y="1257108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2917724" y="1257108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Г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3300995" y="1257108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У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1" name="Скругленный прямоугольник 140"/>
          <p:cNvSpPr/>
          <p:nvPr/>
        </p:nvSpPr>
        <p:spPr>
          <a:xfrm>
            <a:off x="2537244" y="911662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2537244" y="1589662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4" name="Скругленный прямоугольник 143"/>
          <p:cNvSpPr/>
          <p:nvPr/>
        </p:nvSpPr>
        <p:spPr>
          <a:xfrm>
            <a:off x="2537244" y="1928662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7053900" y="2606841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Б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7811809" y="2606841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5" name="Скругленный прямоугольник 134"/>
          <p:cNvSpPr/>
          <p:nvPr/>
        </p:nvSpPr>
        <p:spPr>
          <a:xfrm>
            <a:off x="8569718" y="2606841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5" name="Скругленный прямоугольник 144"/>
          <p:cNvSpPr/>
          <p:nvPr/>
        </p:nvSpPr>
        <p:spPr>
          <a:xfrm>
            <a:off x="7813054" y="397024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6" name="Скругленный прямоугольник 145"/>
          <p:cNvSpPr/>
          <p:nvPr/>
        </p:nvSpPr>
        <p:spPr>
          <a:xfrm>
            <a:off x="8569718" y="3970244"/>
            <a:ext cx="360000" cy="32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6" name="Блок-схема: объединение 135"/>
          <p:cNvSpPr/>
          <p:nvPr/>
        </p:nvSpPr>
        <p:spPr>
          <a:xfrm rot="16200000">
            <a:off x="1857356" y="1301183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Блок-схема: объединение 141"/>
          <p:cNvSpPr/>
          <p:nvPr/>
        </p:nvSpPr>
        <p:spPr>
          <a:xfrm rot="16200000">
            <a:off x="1571604" y="3401106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Блок-схема: объединение 147"/>
          <p:cNvSpPr/>
          <p:nvPr/>
        </p:nvSpPr>
        <p:spPr>
          <a:xfrm rot="16200000">
            <a:off x="4467904" y="3769182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Блок-схема: объединение 148"/>
          <p:cNvSpPr/>
          <p:nvPr/>
        </p:nvSpPr>
        <p:spPr>
          <a:xfrm rot="16200000">
            <a:off x="4093706" y="4461790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Блок-схема: объединение 149"/>
          <p:cNvSpPr/>
          <p:nvPr/>
        </p:nvSpPr>
        <p:spPr>
          <a:xfrm rot="16200000">
            <a:off x="3714744" y="5143512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Блок-схема: объединение 150"/>
          <p:cNvSpPr/>
          <p:nvPr/>
        </p:nvSpPr>
        <p:spPr>
          <a:xfrm rot="16200000">
            <a:off x="1214414" y="4098478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Блок-схема: объединение 151"/>
          <p:cNvSpPr/>
          <p:nvPr/>
        </p:nvSpPr>
        <p:spPr>
          <a:xfrm rot="16200000">
            <a:off x="7500958" y="4033162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Блок-схема: объединение 152"/>
          <p:cNvSpPr/>
          <p:nvPr/>
        </p:nvSpPr>
        <p:spPr>
          <a:xfrm rot="16200000">
            <a:off x="4478790" y="2318650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Блок-схема: объединение 153"/>
          <p:cNvSpPr/>
          <p:nvPr/>
        </p:nvSpPr>
        <p:spPr>
          <a:xfrm rot="16200000">
            <a:off x="5286380" y="911662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5" name="Блок-схема: объединение 154"/>
          <p:cNvSpPr/>
          <p:nvPr/>
        </p:nvSpPr>
        <p:spPr>
          <a:xfrm rot="16200000">
            <a:off x="5643570" y="1626042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Блок-схема: объединение 155"/>
          <p:cNvSpPr/>
          <p:nvPr/>
        </p:nvSpPr>
        <p:spPr>
          <a:xfrm rot="16200000">
            <a:off x="3000364" y="1983232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Блок-схема: объединение 156"/>
          <p:cNvSpPr/>
          <p:nvPr/>
        </p:nvSpPr>
        <p:spPr>
          <a:xfrm rot="16200000">
            <a:off x="4458721" y="3054802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Блок-схема: объединение 158"/>
          <p:cNvSpPr/>
          <p:nvPr/>
        </p:nvSpPr>
        <p:spPr>
          <a:xfrm rot="16200000">
            <a:off x="6753920" y="2697612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Блок-схема: объединение 161"/>
          <p:cNvSpPr/>
          <p:nvPr/>
        </p:nvSpPr>
        <p:spPr>
          <a:xfrm>
            <a:off x="7429520" y="1333841"/>
            <a:ext cx="357190" cy="214314"/>
          </a:xfrm>
          <a:prstGeom prst="flowChartMerg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Блок-схема: объединение 162"/>
          <p:cNvSpPr/>
          <p:nvPr/>
        </p:nvSpPr>
        <p:spPr>
          <a:xfrm>
            <a:off x="8204452" y="993986"/>
            <a:ext cx="357190" cy="214314"/>
          </a:xfrm>
          <a:prstGeom prst="flowChartMerg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" name="Блок-схема: объединение 163"/>
          <p:cNvSpPr/>
          <p:nvPr/>
        </p:nvSpPr>
        <p:spPr>
          <a:xfrm>
            <a:off x="3675964" y="1015758"/>
            <a:ext cx="357190" cy="214314"/>
          </a:xfrm>
          <a:prstGeom prst="flowChartMerg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Блок-схема: объединение 164"/>
          <p:cNvSpPr/>
          <p:nvPr/>
        </p:nvSpPr>
        <p:spPr>
          <a:xfrm>
            <a:off x="2549964" y="664690"/>
            <a:ext cx="357190" cy="214314"/>
          </a:xfrm>
          <a:prstGeom prst="flowChartMerg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7" name="Скругленный прямоугольник 166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err="1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У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дуб зеленый;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Златая цепь на дубе том…</a:t>
            </a:r>
          </a:p>
          <a:p>
            <a:pPr algn="ctr"/>
            <a:endParaRPr lang="ru-RU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68" name="Скругленный прямоугольник 167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err="1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«Не печалься, ступай себе с богом.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Будет тебе новое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»</a:t>
            </a:r>
          </a:p>
          <a:p>
            <a:pPr algn="ctr"/>
            <a:endParaRPr lang="ru-RU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69" name="Скругленный прямоугольник 168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Негде, в тридевятом царстве,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В тридесятом государстве,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Жил-был славный царь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  <a:endParaRPr lang="ru-RU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170" name="Скругленный прямоугольник 169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«Здравствуй,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- мужичок;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Какой тебе надобен оброк?»</a:t>
            </a:r>
          </a:p>
        </p:txBody>
      </p:sp>
      <p:sp>
        <p:nvSpPr>
          <p:cNvPr id="171" name="Скругленный прямоугольник 170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Буду служить тебе славно,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Усердно и очень исправно.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В год за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 … 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щелка тебе по лбу…</a:t>
            </a:r>
          </a:p>
        </p:txBody>
      </p:sp>
      <p:sp>
        <p:nvSpPr>
          <p:cNvPr id="172" name="Скругленный прямоугольник 171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Царь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гостей сажает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За свой стол и вопрошает: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«Ой вы, гости-господа,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Долго ль ездили? куда?»</a:t>
            </a:r>
          </a:p>
        </p:txBody>
      </p:sp>
      <p:sp>
        <p:nvSpPr>
          <p:cNvPr id="173" name="Скругленный прямоугольник 172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«…Бог с тобой, золотая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Твоего мне откупа не надо;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Ступай себе в синее море,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Гуляй там себе на просторе..."</a:t>
            </a:r>
          </a:p>
        </p:txBody>
      </p:sp>
      <p:sp>
        <p:nvSpPr>
          <p:cNvPr id="174" name="Скругленный прямоугольник 173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Темной ночки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Дождался в тоске своей.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Только месяц показался,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Он за ним с мольбой погнался. </a:t>
            </a:r>
          </a:p>
        </p:txBody>
      </p:sp>
      <p:sp>
        <p:nvSpPr>
          <p:cNvPr id="175" name="Скругленный прямоугольник 174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А теперь стоит на нем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Новый город со дворцом,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С златоглавыми церквами…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А сидит в нем князь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</a:p>
        </p:txBody>
      </p:sp>
      <p:sp>
        <p:nvSpPr>
          <p:cNvPr id="176" name="Скругленный прямоугольник 175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Три девицы под окном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Пряли поздно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 …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.</a:t>
            </a:r>
          </a:p>
        </p:txBody>
      </p:sp>
      <p:sp>
        <p:nvSpPr>
          <p:cNvPr id="177" name="Скругленный прямоугольник 176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Царь к востоку войско шлет,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Старший сын его ведет.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угомонился,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Шум утих, и он забылся.</a:t>
            </a: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Она его ласкать,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Треплет нежною рукою;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«Что,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, что с тобою?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Ляг!» — и в комнату вошла…</a:t>
            </a:r>
          </a:p>
        </p:txBody>
      </p:sp>
      <p:sp>
        <p:nvSpPr>
          <p:cNvPr id="179" name="Скругленный прямоугольник 178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песенки поет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   И орешки все грызет,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   А орешки не простые,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   Все скорлупки золотые… </a:t>
            </a:r>
          </a:p>
        </p:txBody>
      </p:sp>
      <p:sp>
        <p:nvSpPr>
          <p:cNvPr id="180" name="Скругленный прямоугольник 179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подумал: «Добрый ужин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Был бы нам, однако, нужен».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Ломит он у дуба сук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И в тугой сгибает лук.</a:t>
            </a:r>
          </a:p>
        </p:txBody>
      </p:sp>
      <p:sp>
        <p:nvSpPr>
          <p:cNvPr id="181" name="Скругленный прямоугольник 180"/>
          <p:cNvSpPr/>
          <p:nvPr/>
        </p:nvSpPr>
        <p:spPr>
          <a:xfrm>
            <a:off x="2214546" y="5500702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Мать и сын теперь на воле;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Видят холм в широком поле;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синее кругом,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Дуб зеленый над холмом. </a:t>
            </a:r>
          </a:p>
        </p:txBody>
      </p:sp>
      <p:sp>
        <p:nvSpPr>
          <p:cNvPr id="182" name="Скругленный прямоугольник 181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…В чешуе, как жар горя,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Тридцать три богатыря,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… Все равны, как на подбор,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С ними дядька 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.</a:t>
            </a: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Снова князь у моря ходит,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С синя моря глаз не сводит;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Глядь – поверх текучих вод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 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белая плывет.</a:t>
            </a: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2214546" y="5500726"/>
            <a:ext cx="4714908" cy="12858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Жил-был поп,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…</a:t>
            </a:r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  лоб.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Пошел поп по базару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cs typeface="Times New Roman" pitchFamily="18" charset="0"/>
              </a:rPr>
              <a:t>Посмотреть кой-какого товару.</a:t>
            </a:r>
          </a:p>
        </p:txBody>
      </p:sp>
      <p:sp>
        <p:nvSpPr>
          <p:cNvPr id="185" name="Блок-схема: объединение 184"/>
          <p:cNvSpPr/>
          <p:nvPr/>
        </p:nvSpPr>
        <p:spPr>
          <a:xfrm>
            <a:off x="1889038" y="2000240"/>
            <a:ext cx="357190" cy="214314"/>
          </a:xfrm>
          <a:prstGeom prst="flowChartMerg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6" name="Скругленный прямоугольник 185"/>
          <p:cNvSpPr/>
          <p:nvPr/>
        </p:nvSpPr>
        <p:spPr>
          <a:xfrm>
            <a:off x="2214546" y="5500702"/>
            <a:ext cx="4714908" cy="1285860"/>
          </a:xfrm>
          <a:prstGeom prst="roundRect">
            <a:avLst/>
          </a:prstGeom>
          <a:solidFill>
            <a:srgbClr val="CCCC00">
              <a:alpha val="20000"/>
            </a:srgb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cs typeface="Times New Roman" pitchFamily="18" charset="0"/>
              </a:rPr>
              <a:t>«Что за прелесть эти сказки! 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cs typeface="Times New Roman" pitchFamily="18" charset="0"/>
              </a:rPr>
              <a:t>Каждая есть поэма!»</a:t>
            </a:r>
          </a:p>
          <a:p>
            <a:pPr algn="r"/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А. С. Пушкин</a:t>
            </a:r>
          </a:p>
        </p:txBody>
      </p:sp>
      <p:sp>
        <p:nvSpPr>
          <p:cNvPr id="187" name="Блок-схема: объединение 186"/>
          <p:cNvSpPr/>
          <p:nvPr/>
        </p:nvSpPr>
        <p:spPr>
          <a:xfrm>
            <a:off x="4786314" y="2000240"/>
            <a:ext cx="357190" cy="214314"/>
          </a:xfrm>
          <a:prstGeom prst="flowChartMerg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8" name="Блок-схема: объединение 187"/>
          <p:cNvSpPr/>
          <p:nvPr/>
        </p:nvSpPr>
        <p:spPr>
          <a:xfrm>
            <a:off x="6715140" y="214290"/>
            <a:ext cx="357190" cy="214314"/>
          </a:xfrm>
          <a:prstGeom prst="flowChartMerg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Стрелка вправо 188">
            <a:hlinkClick r:id="rId3" action="ppaction://hlinksldjump"/>
          </p:cNvPr>
          <p:cNvSpPr/>
          <p:nvPr/>
        </p:nvSpPr>
        <p:spPr>
          <a:xfrm>
            <a:off x="8305206" y="6455900"/>
            <a:ext cx="785786" cy="357166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1" name="Picture 3" descr="C:\Documents and Settings\Admin\Рабочий стол\Балда и бесенок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0" y="4902516"/>
            <a:ext cx="1387242" cy="1955484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92" name="Picture 4" descr="C:\Documents and Settings\Admin\Рабочий стол\поп с попадьей1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flipH="1">
            <a:off x="7143768" y="4572008"/>
            <a:ext cx="1712511" cy="1857388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26" name="Picture 2" descr="C:\Documents and Settings\Admin\Рабочий стол\0_7bd6e_4b5a5e3c_XL.pn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flipH="1">
            <a:off x="0" y="531423"/>
            <a:ext cx="1428728" cy="205183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13226017601890226424Goldfish Side View.svg.hi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flipH="1">
            <a:off x="8001024" y="142852"/>
            <a:ext cx="857256" cy="658292"/>
          </a:xfrm>
          <a:prstGeom prst="rect">
            <a:avLst/>
          </a:prstGeom>
          <a:noFill/>
        </p:spPr>
      </p:pic>
      <p:sp>
        <p:nvSpPr>
          <p:cNvPr id="166" name="Блок-схема: объединение 165"/>
          <p:cNvSpPr/>
          <p:nvPr/>
        </p:nvSpPr>
        <p:spPr>
          <a:xfrm rot="16200000">
            <a:off x="2009756" y="1453583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Блок-схема: объединение 189"/>
          <p:cNvSpPr/>
          <p:nvPr/>
        </p:nvSpPr>
        <p:spPr>
          <a:xfrm rot="16200000">
            <a:off x="2162156" y="1605983"/>
            <a:ext cx="357190" cy="214314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Documents and Settings\Admin\Рабочий стол\0_9618a_db89915f_XL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flipH="1">
            <a:off x="285720" y="2714620"/>
            <a:ext cx="1071570" cy="1295574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93" name="Picture 3" descr="C:\Documents and Settings\Admin\Рабочий стол\Балда и бесенок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flipH="1">
            <a:off x="3071802" y="4067570"/>
            <a:ext cx="928694" cy="1004504"/>
          </a:xfrm>
          <a:prstGeom prst="rect">
            <a:avLst/>
          </a:prstGeom>
          <a:noFill/>
        </p:spPr>
      </p:pic>
      <p:pic>
        <p:nvPicPr>
          <p:cNvPr id="3" name="Picture 3" descr="C:\Documents and Settings\Admin\Рабочий стол\0_877a5_a3c11805_XL.pn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4286248" y="996948"/>
            <a:ext cx="978698" cy="86041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000"/>
                            </p:stCondLst>
                            <p:childTnLst>
                              <p:par>
                                <p:cTn id="10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500"/>
                            </p:stCondLst>
                            <p:childTnLst>
                              <p:par>
                                <p:cTn id="108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0"/>
                            </p:stCondLst>
                            <p:childTnLst>
                              <p:par>
                                <p:cTn id="1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0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500"/>
                            </p:stCondLst>
                            <p:childTnLst>
                              <p:par>
                                <p:cTn id="156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000"/>
                            </p:stCondLst>
                            <p:childTnLst>
                              <p:par>
                                <p:cTn id="1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500"/>
                            </p:stCondLst>
                            <p:childTnLst>
                              <p:par>
                                <p:cTn id="17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"/>
                            </p:stCondLst>
                            <p:childTnLst>
                              <p:par>
                                <p:cTn id="1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000"/>
                            </p:stCondLst>
                            <p:childTnLst>
                              <p:par>
                                <p:cTn id="1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500"/>
                            </p:stCondLst>
                            <p:childTnLst>
                              <p:par>
                                <p:cTn id="196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000"/>
                            </p:stCondLst>
                            <p:childTnLst>
                              <p:par>
                                <p:cTn id="20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3500"/>
                            </p:stCondLst>
                            <p:childTnLst>
                              <p:par>
                                <p:cTn id="21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9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2000"/>
                            </p:stCondLst>
                            <p:childTnLst>
                              <p:par>
                                <p:cTn id="2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2500"/>
                            </p:stCondLst>
                            <p:childTnLst>
                              <p:par>
                                <p:cTn id="2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3500"/>
                            </p:stCondLst>
                            <p:childTnLst>
                              <p:par>
                                <p:cTn id="2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4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500"/>
                            </p:stCondLst>
                            <p:childTnLst>
                              <p:par>
                                <p:cTn id="2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5000"/>
                            </p:stCondLst>
                            <p:childTnLst>
                              <p:par>
                                <p:cTn id="25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261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2" fill="hold">
                      <p:stCondLst>
                        <p:cond delay="0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6" dur="500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500"/>
                            </p:stCondLst>
                            <p:childTnLst>
                              <p:par>
                                <p:cTn id="2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000"/>
                            </p:stCondLst>
                            <p:childTnLst>
                              <p:par>
                                <p:cTn id="2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4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1500"/>
                            </p:stCondLst>
                            <p:childTnLst>
                              <p:par>
                                <p:cTn id="276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000"/>
                            </p:stCondLst>
                            <p:childTnLst>
                              <p:par>
                                <p:cTn id="2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2500"/>
                            </p:stCondLst>
                            <p:childTnLst>
                              <p:par>
                                <p:cTn id="29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500"/>
                            </p:stCondLst>
                            <p:childTnLst>
                              <p:par>
                                <p:cTn id="3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2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1000"/>
                            </p:stCondLst>
                            <p:childTnLst>
                              <p:par>
                                <p:cTn id="3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6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1500"/>
                            </p:stCondLst>
                            <p:childTnLst>
                              <p:par>
                                <p:cTn id="3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0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2000"/>
                            </p:stCondLst>
                            <p:childTnLst>
                              <p:par>
                                <p:cTn id="3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4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2500"/>
                            </p:stCondLst>
                            <p:childTnLst>
                              <p:par>
                                <p:cTn id="3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8" dur="500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3000"/>
                            </p:stCondLst>
                            <p:childTnLst>
                              <p:par>
                                <p:cTn id="320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1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3500"/>
                            </p:stCondLst>
                            <p:childTnLst>
                              <p:par>
                                <p:cTn id="3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3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500"/>
                            </p:stCondLst>
                            <p:childTnLst>
                              <p:par>
                                <p:cTn id="3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6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1000"/>
                            </p:stCondLst>
                            <p:childTnLst>
                              <p:par>
                                <p:cTn id="3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0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500"/>
                            </p:stCondLst>
                            <p:childTnLst>
                              <p:par>
                                <p:cTn id="3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4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2000"/>
                            </p:stCondLst>
                            <p:childTnLst>
                              <p:par>
                                <p:cTn id="3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8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2500"/>
                            </p:stCondLst>
                            <p:childTnLst>
                              <p:par>
                                <p:cTn id="3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3000"/>
                            </p:stCondLst>
                            <p:childTnLst>
                              <p:par>
                                <p:cTn id="364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5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3500"/>
                            </p:stCondLst>
                            <p:childTnLst>
                              <p:par>
                                <p:cTn id="3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4000"/>
                            </p:stCondLst>
                            <p:childTnLst>
                              <p:par>
                                <p:cTn id="37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381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2" fill="hold">
                      <p:stCondLst>
                        <p:cond delay="0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500"/>
                            </p:stCondLst>
                            <p:childTnLst>
                              <p:par>
                                <p:cTn id="3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1000"/>
                            </p:stCondLst>
                            <p:childTnLst>
                              <p:par>
                                <p:cTn id="3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4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1500"/>
                            </p:stCondLst>
                            <p:childTnLst>
                              <p:par>
                                <p:cTn id="3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8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2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2500"/>
                            </p:stCondLst>
                            <p:childTnLst>
                              <p:par>
                                <p:cTn id="4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6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3000"/>
                            </p:stCondLst>
                            <p:childTnLst>
                              <p:par>
                                <p:cTn id="408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9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3500"/>
                            </p:stCondLst>
                            <p:childTnLst>
                              <p:par>
                                <p:cTn id="4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425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6" fill="hold">
                      <p:stCondLst>
                        <p:cond delay="0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0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500"/>
                            </p:stCondLst>
                            <p:childTnLst>
                              <p:par>
                                <p:cTn id="4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5" fill="hold">
                            <p:stCondLst>
                              <p:cond delay="1000"/>
                            </p:stCondLst>
                            <p:childTnLst>
                              <p:par>
                                <p:cTn id="4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8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2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6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0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3000"/>
                            </p:stCondLst>
                            <p:childTnLst>
                              <p:par>
                                <p:cTn id="45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3"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3500"/>
                            </p:stCondLst>
                            <p:childTnLst>
                              <p:par>
                                <p:cTn id="4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469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0" fill="hold">
                      <p:stCondLst>
                        <p:cond delay="0"/>
                      </p:stCondLst>
                      <p:childTnLst>
                        <p:par>
                          <p:cTn id="471" fill="hold">
                            <p:stCondLst>
                              <p:cond delay="0"/>
                            </p:stCondLst>
                            <p:childTnLst>
                              <p:par>
                                <p:cTn id="4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4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500"/>
                            </p:stCondLst>
                            <p:childTnLst>
                              <p:par>
                                <p:cTn id="4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8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1000"/>
                            </p:stCondLst>
                            <p:childTnLst>
                              <p:par>
                                <p:cTn id="4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3" fill="hold">
                            <p:stCondLst>
                              <p:cond delay="1500"/>
                            </p:stCondLst>
                            <p:childTnLst>
                              <p:par>
                                <p:cTn id="4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0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2500"/>
                            </p:stCondLst>
                            <p:childTnLst>
                              <p:par>
                                <p:cTn id="4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4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3000"/>
                            </p:stCondLst>
                            <p:childTnLst>
                              <p:par>
                                <p:cTn id="4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8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2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3" fill="hold">
                            <p:stCondLst>
                              <p:cond delay="4000"/>
                            </p:stCondLst>
                            <p:childTnLst>
                              <p:par>
                                <p:cTn id="504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5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4500"/>
                            </p:stCondLst>
                            <p:childTnLst>
                              <p:par>
                                <p:cTn id="5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>
                            <p:stCondLst>
                              <p:cond delay="5000"/>
                            </p:stCondLst>
                            <p:childTnLst>
                              <p:par>
                                <p:cTn id="5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521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2" fill="hold">
                      <p:stCondLst>
                        <p:cond delay="0"/>
                      </p:stCondLst>
                      <p:childTnLst>
                        <p:par>
                          <p:cTn id="523" fill="hold">
                            <p:stCondLst>
                              <p:cond delay="0"/>
                            </p:stCondLst>
                            <p:childTnLst>
                              <p:par>
                                <p:cTn id="5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6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500"/>
                            </p:stCondLst>
                            <p:childTnLst>
                              <p:par>
                                <p:cTn id="5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0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1" fill="hold">
                            <p:stCondLst>
                              <p:cond delay="1000"/>
                            </p:stCondLst>
                            <p:childTnLst>
                              <p:par>
                                <p:cTn id="5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4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5" fill="hold">
                            <p:stCondLst>
                              <p:cond delay="1500"/>
                            </p:stCondLst>
                            <p:childTnLst>
                              <p:par>
                                <p:cTn id="5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2000"/>
                            </p:stCondLst>
                            <p:childTnLst>
                              <p:par>
                                <p:cTn id="5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2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6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3000"/>
                            </p:stCondLst>
                            <p:childTnLst>
                              <p:par>
                                <p:cTn id="5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0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5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3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4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0" fill="hold">
                            <p:stCondLst>
                              <p:cond delay="4000"/>
                            </p:stCondLst>
                            <p:childTnLst>
                              <p:par>
                                <p:cTn id="5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8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569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0" fill="hold">
                      <p:stCondLst>
                        <p:cond delay="0"/>
                      </p:stCondLst>
                      <p:childTnLst>
                        <p:par>
                          <p:cTn id="571" fill="hold">
                            <p:stCondLst>
                              <p:cond delay="0"/>
                            </p:stCondLst>
                            <p:childTnLst>
                              <p:par>
                                <p:cTn id="5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4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5" fill="hold">
                            <p:stCondLst>
                              <p:cond delay="500"/>
                            </p:stCondLst>
                            <p:childTnLst>
                              <p:par>
                                <p:cTn id="5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8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9" fill="hold">
                            <p:stCondLst>
                              <p:cond delay="1000"/>
                            </p:stCondLst>
                            <p:childTnLst>
                              <p:par>
                                <p:cTn id="5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3" fill="hold">
                            <p:stCondLst>
                              <p:cond delay="1500"/>
                            </p:stCondLst>
                            <p:childTnLst>
                              <p:par>
                                <p:cTn id="5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6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0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2500"/>
                            </p:stCondLst>
                            <p:childTnLst>
                              <p:par>
                                <p:cTn id="5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4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5" fill="hold">
                            <p:stCondLst>
                              <p:cond delay="3000"/>
                            </p:stCondLst>
                            <p:childTnLst>
                              <p:par>
                                <p:cTn id="5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8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0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1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4000"/>
                            </p:stCondLst>
                            <p:childTnLst>
                              <p:par>
                                <p:cTn id="60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3" fill="hold">
                            <p:stCondLst>
                              <p:cond delay="4500"/>
                            </p:stCondLst>
                            <p:childTnLst>
                              <p:par>
                                <p:cTn id="61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617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8" fill="hold">
                      <p:stCondLst>
                        <p:cond delay="0"/>
                      </p:stCondLst>
                      <p:childTnLst>
                        <p:par>
                          <p:cTn id="619" fill="hold">
                            <p:stCondLst>
                              <p:cond delay="0"/>
                            </p:stCondLst>
                            <p:childTnLst>
                              <p:par>
                                <p:cTn id="6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2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3" fill="hold">
                            <p:stCondLst>
                              <p:cond delay="500"/>
                            </p:stCondLst>
                            <p:childTnLst>
                              <p:par>
                                <p:cTn id="6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6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7" fill="hold">
                            <p:stCondLst>
                              <p:cond delay="1000"/>
                            </p:stCondLst>
                            <p:childTnLst>
                              <p:par>
                                <p:cTn id="6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0" dur="5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1" fill="hold">
                            <p:stCondLst>
                              <p:cond delay="1500"/>
                            </p:stCondLst>
                            <p:childTnLst>
                              <p:par>
                                <p:cTn id="6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4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5" fill="hold">
                            <p:stCondLst>
                              <p:cond delay="2000"/>
                            </p:stCondLst>
                            <p:childTnLst>
                              <p:par>
                                <p:cTn id="6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8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9" fill="hold">
                            <p:stCondLst>
                              <p:cond delay="2500"/>
                            </p:stCondLst>
                            <p:childTnLst>
                              <p:par>
                                <p:cTn id="6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4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5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>
                            <p:stCondLst>
                              <p:cond delay="3500"/>
                            </p:stCondLst>
                            <p:childTnLst>
                              <p:par>
                                <p:cTn id="6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7" fill="hold">
                            <p:stCondLst>
                              <p:cond delay="4000"/>
                            </p:stCondLst>
                            <p:childTnLst>
                              <p:par>
                                <p:cTn id="65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661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2" fill="hold">
                      <p:stCondLst>
                        <p:cond delay="0"/>
                      </p:stCondLst>
                      <p:childTnLst>
                        <p:par>
                          <p:cTn id="663" fill="hold">
                            <p:stCondLst>
                              <p:cond delay="0"/>
                            </p:stCondLst>
                            <p:childTnLst>
                              <p:par>
                                <p:cTn id="6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6" dur="5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7" fill="hold">
                            <p:stCondLst>
                              <p:cond delay="500"/>
                            </p:stCondLst>
                            <p:childTnLst>
                              <p:par>
                                <p:cTn id="6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0" dur="5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1" fill="hold">
                            <p:stCondLst>
                              <p:cond delay="1000"/>
                            </p:stCondLst>
                            <p:childTnLst>
                              <p:par>
                                <p:cTn id="6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4" dur="5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5" fill="hold">
                            <p:stCondLst>
                              <p:cond delay="1500"/>
                            </p:stCondLst>
                            <p:childTnLst>
                              <p:par>
                                <p:cTn id="676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7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4" fill="hold">
                            <p:stCondLst>
                              <p:cond delay="2000"/>
                            </p:stCondLst>
                            <p:childTnLst>
                              <p:par>
                                <p:cTn id="6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9" fill="hold">
                            <p:stCondLst>
                              <p:cond delay="2500"/>
                            </p:stCondLst>
                            <p:childTnLst>
                              <p:par>
                                <p:cTn id="69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  <p:seq concurrent="1" nextAc="seek">
              <p:cTn id="693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4" fill="hold">
                      <p:stCondLst>
                        <p:cond delay="0"/>
                      </p:stCondLst>
                      <p:childTnLst>
                        <p:par>
                          <p:cTn id="695" fill="hold">
                            <p:stCondLst>
                              <p:cond delay="0"/>
                            </p:stCondLst>
                            <p:childTnLst>
                              <p:par>
                                <p:cTn id="6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8" dur="5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9" fill="hold">
                            <p:stCondLst>
                              <p:cond delay="500"/>
                            </p:stCondLst>
                            <p:childTnLst>
                              <p:par>
                                <p:cTn id="7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2" dur="5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3" fill="hold">
                            <p:stCondLst>
                              <p:cond delay="1000"/>
                            </p:stCondLst>
                            <p:childTnLst>
                              <p:par>
                                <p:cTn id="70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6" dur="5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7" fill="hold">
                            <p:stCondLst>
                              <p:cond delay="1500"/>
                            </p:stCondLst>
                            <p:childTnLst>
                              <p:par>
                                <p:cTn id="708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9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0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6" fill="hold">
                            <p:stCondLst>
                              <p:cond delay="2000"/>
                            </p:stCondLst>
                            <p:childTnLst>
                              <p:par>
                                <p:cTn id="7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725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6" fill="hold">
                      <p:stCondLst>
                        <p:cond delay="0"/>
                      </p:stCondLst>
                      <p:childTnLst>
                        <p:par>
                          <p:cTn id="727" fill="hold">
                            <p:stCondLst>
                              <p:cond delay="0"/>
                            </p:stCondLst>
                            <p:childTnLst>
                              <p:par>
                                <p:cTn id="7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0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1" fill="hold">
                            <p:stCondLst>
                              <p:cond delay="500"/>
                            </p:stCondLst>
                            <p:childTnLst>
                              <p:par>
                                <p:cTn id="7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4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5" fill="hold">
                            <p:stCondLst>
                              <p:cond delay="1000"/>
                            </p:stCondLst>
                            <p:childTnLst>
                              <p:par>
                                <p:cTn id="7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8" dur="500"/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9" fill="hold">
                            <p:stCondLst>
                              <p:cond delay="1500"/>
                            </p:stCondLst>
                            <p:childTnLst>
                              <p:par>
                                <p:cTn id="7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2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7" fill="hold">
                            <p:stCondLst>
                              <p:cond delay="2500"/>
                            </p:stCondLst>
                            <p:childTnLst>
                              <p:par>
                                <p:cTn id="748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9"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0"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6" fill="hold">
                            <p:stCondLst>
                              <p:cond delay="3000"/>
                            </p:stCondLst>
                            <p:childTnLst>
                              <p:par>
                                <p:cTn id="7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1" fill="hold">
                            <p:stCondLst>
                              <p:cond delay="3500"/>
                            </p:stCondLst>
                            <p:childTnLst>
                              <p:par>
                                <p:cTn id="76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765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6" fill="hold">
                      <p:stCondLst>
                        <p:cond delay="0"/>
                      </p:stCondLst>
                      <p:childTnLst>
                        <p:par>
                          <p:cTn id="767" fill="hold">
                            <p:stCondLst>
                              <p:cond delay="0"/>
                            </p:stCondLst>
                            <p:childTnLst>
                              <p:par>
                                <p:cTn id="7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0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1" fill="hold">
                            <p:stCondLst>
                              <p:cond delay="500"/>
                            </p:stCondLst>
                            <p:childTnLst>
                              <p:par>
                                <p:cTn id="7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4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8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9" fill="hold">
                            <p:stCondLst>
                              <p:cond delay="1500"/>
                            </p:stCondLst>
                            <p:childTnLst>
                              <p:par>
                                <p:cTn id="7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2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3" fill="hold">
                            <p:stCondLst>
                              <p:cond delay="2000"/>
                            </p:stCondLst>
                            <p:childTnLst>
                              <p:par>
                                <p:cTn id="784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5"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6"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2" fill="hold">
                            <p:stCondLst>
                              <p:cond delay="2500"/>
                            </p:stCondLst>
                            <p:childTnLst>
                              <p:par>
                                <p:cTn id="79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7" fill="hold">
                            <p:stCondLst>
                              <p:cond delay="3000"/>
                            </p:stCondLst>
                            <p:childTnLst>
                              <p:par>
                                <p:cTn id="79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seq concurrent="1" nextAc="seek">
              <p:cTn id="801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2" fill="hold">
                      <p:stCondLst>
                        <p:cond delay="0"/>
                      </p:stCondLst>
                      <p:childTnLst>
                        <p:par>
                          <p:cTn id="803" fill="hold">
                            <p:stCondLst>
                              <p:cond delay="0"/>
                            </p:stCondLst>
                            <p:childTnLst>
                              <p:par>
                                <p:cTn id="8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6" dur="5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7" fill="hold">
                            <p:stCondLst>
                              <p:cond delay="500"/>
                            </p:stCondLst>
                            <p:childTnLst>
                              <p:par>
                                <p:cTn id="8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0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1" fill="hold">
                            <p:stCondLst>
                              <p:cond delay="1000"/>
                            </p:stCondLst>
                            <p:childTnLst>
                              <p:par>
                                <p:cTn id="8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4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5" fill="hold">
                            <p:stCondLst>
                              <p:cond delay="1500"/>
                            </p:stCondLst>
                            <p:childTnLst>
                              <p:par>
                                <p:cTn id="8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8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9" fill="hold">
                            <p:stCondLst>
                              <p:cond delay="2000"/>
                            </p:stCondLst>
                            <p:childTnLst>
                              <p:par>
                                <p:cTn id="8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2" dur="5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3" fill="hold">
                            <p:stCondLst>
                              <p:cond delay="2500"/>
                            </p:stCondLst>
                            <p:childTnLst>
                              <p:par>
                                <p:cTn id="8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6" dur="5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7" fill="hold">
                            <p:stCondLst>
                              <p:cond delay="3000"/>
                            </p:stCondLst>
                            <p:childTnLst>
                              <p:par>
                                <p:cTn id="8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0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1" fill="hold">
                            <p:stCondLst>
                              <p:cond delay="3500"/>
                            </p:stCondLst>
                            <p:childTnLst>
                              <p:par>
                                <p:cTn id="8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4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5" fill="hold">
                            <p:stCondLst>
                              <p:cond delay="4500"/>
                            </p:stCondLst>
                            <p:childTnLst>
                              <p:par>
                                <p:cTn id="836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7"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8"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4" fill="hold">
                            <p:stCondLst>
                              <p:cond delay="5000"/>
                            </p:stCondLst>
                            <p:childTnLst>
                              <p:par>
                                <p:cTn id="84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4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8" fill="hold">
                            <p:stCondLst>
                              <p:cond delay="5500"/>
                            </p:stCondLst>
                            <p:childTnLst>
                              <p:par>
                                <p:cTn id="8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3" fill="hold">
                            <p:stCondLst>
                              <p:cond delay="6000"/>
                            </p:stCondLst>
                            <p:childTnLst>
                              <p:par>
                                <p:cTn id="8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7" fill="hold">
                            <p:stCondLst>
                              <p:cond delay="6500"/>
                            </p:stCondLst>
                            <p:childTnLst>
                              <p:par>
                                <p:cTn id="8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1" fill="hold">
                            <p:stCondLst>
                              <p:cond delay="7000"/>
                            </p:stCondLst>
                            <p:childTnLst>
                              <p:par>
                                <p:cTn id="8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9" fill="hold">
                            <p:stCondLst>
                              <p:cond delay="8000"/>
                            </p:stCondLst>
                            <p:childTnLst>
                              <p:par>
                                <p:cTn id="8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7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7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7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8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8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8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8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8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8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8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8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8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8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9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1" fill="hold">
                            <p:stCondLst>
                              <p:cond delay="8500"/>
                            </p:stCondLst>
                            <p:childTnLst>
                              <p:par>
                                <p:cTn id="8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4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6" fill="hold">
                            <p:stCondLst>
                              <p:cond delay="9000"/>
                            </p:stCondLst>
                            <p:childTnLst>
                              <p:par>
                                <p:cTn id="8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9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0" fill="hold">
                            <p:stCondLst>
                              <p:cond delay="9500"/>
                            </p:stCondLst>
                            <p:childTnLst>
                              <p:par>
                                <p:cTn id="9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3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0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1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1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1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1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1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2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2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2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2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2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2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9" fill="hold">
                            <p:stCondLst>
                              <p:cond delay="12000"/>
                            </p:stCondLst>
                            <p:childTnLst>
                              <p:par>
                                <p:cTn id="9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4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4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4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4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4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4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5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5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5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5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54" dur="500" fill="hold"/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</p:childTnLst>
        </p:cTn>
      </p:par>
    </p:tnLst>
    <p:bldLst>
      <p:bldP spid="6" grpId="1" animBg="1"/>
      <p:bldP spid="6" grpId="2" animBg="1"/>
      <p:bldP spid="14" grpId="0" build="allAtOnce"/>
      <p:bldP spid="15" grpId="0" build="allAtOnce"/>
      <p:bldP spid="16" grpId="0" build="allAtOnce"/>
      <p:bldP spid="17" grpId="0" build="allAtOnce"/>
      <p:bldP spid="18" grpId="0" build="allAtOnce"/>
      <p:bldP spid="19" grpId="0" build="allAtOnce"/>
      <p:bldP spid="20" grpId="0" build="allAtOnce"/>
      <p:bldP spid="21" grpId="0" build="allAtOnce"/>
      <p:bldP spid="22" grpId="0" build="allAtOnce"/>
      <p:bldP spid="24" grpId="0" build="allAtOnce"/>
      <p:bldP spid="25" grpId="0" build="allAtOnce"/>
      <p:bldP spid="26" grpId="0" build="allAtOnce"/>
      <p:bldP spid="27" grpId="0" build="allAtOnce"/>
      <p:bldP spid="28" grpId="0" build="allAtOnce"/>
      <p:bldP spid="29" grpId="0" build="allAtOnce"/>
      <p:bldP spid="30" grpId="0" build="allAtOnce"/>
      <p:bldP spid="31" grpId="0" build="allAtOnce"/>
      <p:bldP spid="32" grpId="0" build="allAtOnce"/>
      <p:bldP spid="33" grpId="0" build="allAtOnce"/>
      <p:bldP spid="34" grpId="0" build="allAtOnce"/>
      <p:bldP spid="35" grpId="0" build="allAtOnce"/>
      <p:bldP spid="36" grpId="0" build="allAtOnce"/>
      <p:bldP spid="41" grpId="0" build="allAtOnce"/>
      <p:bldP spid="13" grpId="0" animBg="1"/>
      <p:bldP spid="13" grpId="1" animBg="1"/>
      <p:bldP spid="49" grpId="0" animBg="1"/>
      <p:bldP spid="49" grpId="1" animBg="1"/>
      <p:bldP spid="88" grpId="0" build="allAtOnce"/>
      <p:bldP spid="136" grpId="0" animBg="1"/>
      <p:bldP spid="136" grpId="1" animBg="1"/>
      <p:bldP spid="142" grpId="0" animBg="1"/>
      <p:bldP spid="142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  <p:bldP spid="156" grpId="0" animBg="1"/>
      <p:bldP spid="156" grpId="1" animBg="1"/>
      <p:bldP spid="157" grpId="0" animBg="1"/>
      <p:bldP spid="157" grpId="1" animBg="1"/>
      <p:bldP spid="159" grpId="0" animBg="1"/>
      <p:bldP spid="159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7" grpId="1" animBg="1"/>
      <p:bldP spid="168" grpId="0" animBg="1"/>
      <p:bldP spid="168" grpId="1" animBg="1"/>
      <p:bldP spid="169" grpId="0" animBg="1"/>
      <p:bldP spid="169" grpId="1" animBg="1"/>
      <p:bldP spid="170" grpId="0" animBg="1"/>
      <p:bldP spid="170" grpId="1" animBg="1"/>
      <p:bldP spid="171" grpId="0" animBg="1"/>
      <p:bldP spid="171" grpId="1" animBg="1"/>
      <p:bldP spid="172" grpId="0" animBg="1"/>
      <p:bldP spid="172" grpId="1" animBg="1"/>
      <p:bldP spid="173" grpId="0" animBg="1"/>
      <p:bldP spid="173" grpId="1" animBg="1"/>
      <p:bldP spid="174" grpId="0" animBg="1"/>
      <p:bldP spid="174" grpId="1" animBg="1"/>
      <p:bldP spid="175" grpId="0" animBg="1"/>
      <p:bldP spid="175" grpId="1" animBg="1"/>
      <p:bldP spid="176" grpId="0" animBg="1"/>
      <p:bldP spid="176" grpId="1" animBg="1"/>
      <p:bldP spid="177" grpId="0" animBg="1"/>
      <p:bldP spid="177" grpId="1" animBg="1"/>
      <p:bldP spid="178" grpId="0" animBg="1"/>
      <p:bldP spid="178" grpId="1" animBg="1"/>
      <p:bldP spid="179" grpId="0" animBg="1"/>
      <p:bldP spid="179" grpId="1" animBg="1"/>
      <p:bldP spid="180" grpId="0" animBg="1"/>
      <p:bldP spid="180" grpId="1" animBg="1"/>
      <p:bldP spid="181" grpId="0" animBg="1"/>
      <p:bldP spid="181" grpId="1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6" grpId="0" animBg="1"/>
      <p:bldP spid="187" grpId="0" animBg="1"/>
      <p:bldP spid="188" grpId="0" animBg="1"/>
      <p:bldP spid="166" grpId="0" animBg="1"/>
      <p:bldP spid="166" grpId="1" animBg="1"/>
      <p:bldP spid="190" grpId="0" animBg="1"/>
      <p:bldP spid="19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sz="quarter" idx="10"/>
          </p:nvPr>
        </p:nvSpPr>
        <p:spPr>
          <a:xfrm>
            <a:off x="428596" y="714356"/>
            <a:ext cx="8429684" cy="5786478"/>
          </a:xfrm>
          <a:blipFill dpi="0" rotWithShape="1">
            <a:blip r:embed="rId2" cstate="screen">
              <a:alphaModFix amt="71000"/>
            </a:blip>
            <a:srcRect/>
            <a:stretch>
              <a:fillRect/>
            </a:stretch>
          </a:blipFill>
        </p:spPr>
        <p:txBody>
          <a:bodyPr/>
          <a:lstStyle/>
          <a:p>
            <a:pPr algn="l"/>
            <a:endParaRPr lang="ru-RU" sz="1200" b="1" dirty="0" smtClean="0">
              <a:latin typeface="Constantia" pitchFamily="18" charset="0"/>
            </a:endParaRPr>
          </a:p>
          <a:p>
            <a:pPr algn="l"/>
            <a:r>
              <a:rPr lang="ru-RU" sz="1200" b="1" dirty="0" smtClean="0">
                <a:latin typeface="Constantia" pitchFamily="18" charset="0"/>
              </a:rPr>
              <a:t>Коллаж - </a:t>
            </a:r>
            <a:r>
              <a:rPr lang="en-US" sz="1200" b="1" dirty="0" smtClean="0">
                <a:latin typeface="Constantia" pitchFamily="18" charset="0"/>
                <a:hlinkClick r:id="rId3"/>
              </a:rPr>
              <a:t>http://bestgif.su/_ph/10/2/402827440.gif</a:t>
            </a:r>
            <a:endParaRPr lang="en-US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Книга  - </a:t>
            </a:r>
            <a:r>
              <a:rPr lang="en-US" sz="1200" b="1" dirty="0" smtClean="0">
                <a:latin typeface="Constantia" pitchFamily="18" charset="0"/>
                <a:hlinkClick r:id="rId4"/>
              </a:rPr>
              <a:t>http://i027.radikal.ru/0805/a3/b05d93436b6d.png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Персонажи «Сказки о попе и работнике его </a:t>
            </a:r>
            <a:r>
              <a:rPr lang="ru-RU" sz="1200" b="1" dirty="0" err="1" smtClean="0">
                <a:latin typeface="Constantia" pitchFamily="18" charset="0"/>
              </a:rPr>
              <a:t>Балде</a:t>
            </a:r>
            <a:r>
              <a:rPr lang="ru-RU" sz="1200" b="1" dirty="0" smtClean="0">
                <a:latin typeface="Constantia" pitchFamily="18" charset="0"/>
              </a:rPr>
              <a:t>» - </a:t>
            </a:r>
            <a:r>
              <a:rPr lang="en-US" sz="1200" b="1" dirty="0" smtClean="0">
                <a:latin typeface="Constantia" pitchFamily="18" charset="0"/>
                <a:hlinkClick r:id="rId5"/>
              </a:rPr>
              <a:t>http://detsad-kitty.ru/uploads/posts/2010-10/thumbs/1287808805_titul1.jpg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Старик и золотая рыбка - </a:t>
            </a:r>
            <a:r>
              <a:rPr lang="en-US" sz="1200" b="1" dirty="0" smtClean="0">
                <a:latin typeface="Constantia" pitchFamily="18" charset="0"/>
                <a:hlinkClick r:id="rId6"/>
              </a:rPr>
              <a:t>http://img1.liveinternet.ru/images/attach/c/1/63/933/63933843_45288_original.jpg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Дуб - </a:t>
            </a:r>
            <a:r>
              <a:rPr lang="en-US" sz="1200" b="1" dirty="0" smtClean="0">
                <a:latin typeface="Constantia" pitchFamily="18" charset="0"/>
                <a:hlinkClick r:id="rId7"/>
              </a:rPr>
              <a:t>http://borisova.3dn.ru/dostigenija/0001.png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Кот – </a:t>
            </a:r>
            <a:r>
              <a:rPr lang="en-US" sz="1200" b="1" dirty="0" smtClean="0">
                <a:latin typeface="Constantia" pitchFamily="18" charset="0"/>
                <a:hlinkClick r:id="rId8"/>
              </a:rPr>
              <a:t>http://900igr.net/data/skazki-i-igry/Otkuda-ja-vzjalsja-1.files/0003-007-Tebja-okruzhaet-mnozhestvo-raznykh-predmetov.png</a:t>
            </a:r>
            <a:endParaRPr lang="en-US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Перо и чернильница - </a:t>
            </a:r>
            <a:r>
              <a:rPr lang="en-US" sz="1200" b="1" dirty="0" smtClean="0">
                <a:latin typeface="Constantia" pitchFamily="18" charset="0"/>
                <a:hlinkClick r:id="rId9"/>
              </a:rPr>
              <a:t>http://i041.radikal.ru/0902/f3/14358e5cf301.png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Музыкальный фрагмент - </a:t>
            </a:r>
            <a:r>
              <a:rPr lang="en-US" sz="1200" b="1" dirty="0" smtClean="0">
                <a:latin typeface="Constantia" pitchFamily="18" charset="0"/>
                <a:hlinkClick r:id="rId10"/>
              </a:rPr>
              <a:t>http://www.audiopoisk.com/files/no/zastavka-pereda4i-v-gostah-u-skazki---prihodite-v-gosti-k-nam-962785.mp3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Стихи - </a:t>
            </a:r>
            <a:r>
              <a:rPr lang="en-US" sz="1200" b="1" dirty="0" smtClean="0">
                <a:latin typeface="Constantia" pitchFamily="18" charset="0"/>
                <a:hlinkClick r:id="rId11"/>
              </a:rPr>
              <a:t>http://iramaks.ucoz.ru/load/1-1-0-2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err="1" smtClean="0">
                <a:latin typeface="Constantia" pitchFamily="18" charset="0"/>
              </a:rPr>
              <a:t>Черномор</a:t>
            </a:r>
            <a:r>
              <a:rPr lang="ru-RU" sz="1200" b="1" dirty="0" smtClean="0">
                <a:latin typeface="Constantia" pitchFamily="18" charset="0"/>
              </a:rPr>
              <a:t> - </a:t>
            </a:r>
            <a:r>
              <a:rPr lang="en-US" sz="1200" b="1" dirty="0" smtClean="0">
                <a:latin typeface="Constantia" pitchFamily="18" charset="0"/>
                <a:hlinkClick r:id="rId12"/>
              </a:rPr>
              <a:t>http://img-fotki.yandex.ru/get/4403/cadi-1986.423/0_7bd6e_4b5a5e3c_XL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Золотая рыбка - </a:t>
            </a:r>
            <a:r>
              <a:rPr lang="en-US" sz="1200" b="1" dirty="0" smtClean="0">
                <a:latin typeface="Constantia" pitchFamily="18" charset="0"/>
                <a:hlinkClick r:id="rId13"/>
              </a:rPr>
              <a:t>http://www.clker.com/cliparts/4/1/7/4/13226017601890226424Goldfish%20Side%20View.svg.hi.png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Старик  у моря - </a:t>
            </a:r>
            <a:r>
              <a:rPr lang="en-US" sz="1200" b="1" dirty="0" smtClean="0">
                <a:latin typeface="Constantia" pitchFamily="18" charset="0"/>
                <a:hlinkClick r:id="rId14"/>
              </a:rPr>
              <a:t>http://img1.liveinternet.ru/images/attach/c/2/82/975/82975337_4016659_A_S_Pushkin_7.jpg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Старуха и корыто - </a:t>
            </a:r>
            <a:r>
              <a:rPr lang="en-US" sz="1200" b="1" dirty="0" smtClean="0">
                <a:latin typeface="Constantia" pitchFamily="18" charset="0"/>
                <a:hlinkClick r:id="rId15"/>
              </a:rPr>
              <a:t>http://img-fotki.yandex.ru/get/5307/119528728.a2e/0_9618a_db89915f_XL</a:t>
            </a:r>
            <a:endParaRPr lang="ru-RU" sz="1200" b="1" dirty="0" smtClean="0">
              <a:latin typeface="Constantia" pitchFamily="18" charset="0"/>
            </a:endParaRPr>
          </a:p>
          <a:p>
            <a:r>
              <a:rPr lang="ru-RU" sz="1200" b="1" dirty="0" smtClean="0">
                <a:latin typeface="Constantia" pitchFamily="18" charset="0"/>
              </a:rPr>
              <a:t>Белка - </a:t>
            </a:r>
            <a:r>
              <a:rPr lang="en-US" sz="1200" b="1" dirty="0" smtClean="0">
                <a:latin typeface="Constantia" pitchFamily="18" charset="0"/>
                <a:hlinkClick r:id="rId16"/>
              </a:rPr>
              <a:t>http://img-fotki.yandex.ru/get/5313/4243123.2f/0_877a5_a3c11805_XL</a:t>
            </a:r>
            <a:endParaRPr lang="ru-RU" sz="1200" b="1" dirty="0" smtClean="0">
              <a:latin typeface="Constantia" pitchFamily="18" charset="0"/>
            </a:endParaRPr>
          </a:p>
          <a:p>
            <a:endParaRPr lang="ru-RU" sz="1200" b="1" dirty="0" smtClean="0">
              <a:latin typeface="Constantia" pitchFamily="18" charset="0"/>
            </a:endParaRPr>
          </a:p>
          <a:p>
            <a:endParaRPr lang="ru-RU" sz="1200" b="1" dirty="0" smtClean="0">
              <a:latin typeface="Constantia" pitchFamily="18" charset="0"/>
            </a:endParaRPr>
          </a:p>
          <a:p>
            <a:endParaRPr lang="ru-RU" sz="1200" b="1" dirty="0" smtClean="0">
              <a:latin typeface="Constantia" pitchFamily="18" charset="0"/>
            </a:endParaRPr>
          </a:p>
          <a:p>
            <a:endParaRPr lang="ru-RU" sz="1200" dirty="0" smtClean="0">
              <a:latin typeface="Constantia" pitchFamily="18" charset="0"/>
            </a:endParaRPr>
          </a:p>
          <a:p>
            <a:endParaRPr lang="ru-RU" sz="1200" dirty="0" smtClean="0">
              <a:latin typeface="Constantia" pitchFamily="18" charset="0"/>
            </a:endParaRPr>
          </a:p>
          <a:p>
            <a:endParaRPr lang="ru-RU" sz="1200" dirty="0" smtClean="0">
              <a:latin typeface="Constantia" pitchFamily="18" charset="0"/>
            </a:endParaRPr>
          </a:p>
          <a:p>
            <a:endParaRPr lang="ru-RU" sz="1200" dirty="0" smtClean="0">
              <a:latin typeface="Constantia" pitchFamily="18" charset="0"/>
            </a:endParaRPr>
          </a:p>
          <a:p>
            <a:endParaRPr lang="ru-RU" sz="1200" dirty="0" smtClean="0">
              <a:latin typeface="Constantia" pitchFamily="18" charset="0"/>
            </a:endParaRPr>
          </a:p>
          <a:p>
            <a:endParaRPr lang="en-US" sz="1200" dirty="0" smtClean="0">
              <a:latin typeface="Constantia" pitchFamily="18" charset="0"/>
            </a:endParaRPr>
          </a:p>
          <a:p>
            <a:endParaRPr lang="ru-RU" sz="1200" dirty="0" smtClean="0">
              <a:latin typeface="Constantia" pitchFamily="18" charset="0"/>
            </a:endParaRPr>
          </a:p>
          <a:p>
            <a:endParaRPr lang="ru-RU" sz="1200" dirty="0" smtClean="0">
              <a:solidFill>
                <a:schemeClr val="tx1"/>
              </a:solidFill>
              <a:latin typeface="Constantia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 idx="4294967295"/>
          </p:nvPr>
        </p:nvSpPr>
        <p:spPr>
          <a:xfrm>
            <a:off x="657252" y="71438"/>
            <a:ext cx="7772400" cy="5842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onstantia" pitchFamily="18" charset="0"/>
              </a:rPr>
              <a:t>Список источников</a:t>
            </a:r>
            <a:endParaRPr lang="ru-RU" sz="2800" b="1" dirty="0">
              <a:solidFill>
                <a:srgbClr val="C000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Другая 5">
      <a:majorFont>
        <a:latin typeface="Constantia"/>
        <a:ea typeface=""/>
        <a:cs typeface=""/>
      </a:majorFont>
      <a:minorFont>
        <a:latin typeface="Constanti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797</Words>
  <Application>Microsoft Office PowerPoint</Application>
  <PresentationFormat>Экран (4:3)</PresentationFormat>
  <Paragraphs>259</Paragraphs>
  <Slides>5</Slides>
  <Notes>3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В гостях у сказки</vt:lpstr>
      <vt:lpstr>Слайд 2</vt:lpstr>
      <vt:lpstr>Рекомендации к работе с кроссвордом</vt:lpstr>
      <vt:lpstr>Задание: отгадайте пропущенные слова</vt:lpstr>
      <vt:lpstr>Список источников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гостях у сказки</dc:title>
  <dc:subject>Сказки Пушкина</dc:subject>
  <dc:creator>ООД</dc:creator>
  <cp:lastModifiedBy>дом</cp:lastModifiedBy>
  <cp:revision>163</cp:revision>
  <dcterms:created xsi:type="dcterms:W3CDTF">2012-12-30T20:31:13Z</dcterms:created>
  <dcterms:modified xsi:type="dcterms:W3CDTF">2017-10-09T20:26:07Z</dcterms:modified>
</cp:coreProperties>
</file>