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3"/>
  </p:notesMasterIdLst>
  <p:sldIdLst>
    <p:sldId id="289" r:id="rId2"/>
    <p:sldId id="333" r:id="rId3"/>
    <p:sldId id="295" r:id="rId4"/>
    <p:sldId id="331" r:id="rId5"/>
    <p:sldId id="332" r:id="rId6"/>
    <p:sldId id="345" r:id="rId7"/>
    <p:sldId id="347" r:id="rId8"/>
    <p:sldId id="341" r:id="rId9"/>
    <p:sldId id="342" r:id="rId10"/>
    <p:sldId id="343" r:id="rId11"/>
    <p:sldId id="348" r:id="rId12"/>
    <p:sldId id="349" r:id="rId13"/>
    <p:sldId id="350" r:id="rId14"/>
    <p:sldId id="351" r:id="rId15"/>
    <p:sldId id="352" r:id="rId16"/>
    <p:sldId id="353" r:id="rId17"/>
    <p:sldId id="354" r:id="rId18"/>
    <p:sldId id="355" r:id="rId19"/>
    <p:sldId id="356" r:id="rId20"/>
    <p:sldId id="357" r:id="rId21"/>
    <p:sldId id="370" r:id="rId22"/>
    <p:sldId id="381" r:id="rId23"/>
    <p:sldId id="372" r:id="rId24"/>
    <p:sldId id="373" r:id="rId25"/>
    <p:sldId id="374" r:id="rId26"/>
    <p:sldId id="375" r:id="rId27"/>
    <p:sldId id="376" r:id="rId28"/>
    <p:sldId id="377" r:id="rId29"/>
    <p:sldId id="378" r:id="rId30"/>
    <p:sldId id="379" r:id="rId31"/>
    <p:sldId id="380" r:id="rId32"/>
    <p:sldId id="358" r:id="rId33"/>
    <p:sldId id="359" r:id="rId34"/>
    <p:sldId id="360" r:id="rId35"/>
    <p:sldId id="361" r:id="rId36"/>
    <p:sldId id="362" r:id="rId37"/>
    <p:sldId id="363" r:id="rId38"/>
    <p:sldId id="364" r:id="rId39"/>
    <p:sldId id="365" r:id="rId40"/>
    <p:sldId id="366" r:id="rId41"/>
    <p:sldId id="367" r:id="rId42"/>
    <p:sldId id="368" r:id="rId43"/>
    <p:sldId id="369" r:id="rId44"/>
    <p:sldId id="302" r:id="rId45"/>
    <p:sldId id="280" r:id="rId46"/>
    <p:sldId id="260" r:id="rId47"/>
    <p:sldId id="315" r:id="rId48"/>
    <p:sldId id="261" r:id="rId49"/>
    <p:sldId id="266" r:id="rId50"/>
    <p:sldId id="317" r:id="rId51"/>
    <p:sldId id="318" r:id="rId52"/>
    <p:sldId id="321" r:id="rId53"/>
    <p:sldId id="322" r:id="rId54"/>
    <p:sldId id="323" r:id="rId55"/>
    <p:sldId id="324" r:id="rId56"/>
    <p:sldId id="325" r:id="rId57"/>
    <p:sldId id="326" r:id="rId58"/>
    <p:sldId id="335" r:id="rId59"/>
    <p:sldId id="336" r:id="rId60"/>
    <p:sldId id="329" r:id="rId61"/>
    <p:sldId id="334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000000"/>
    <a:srgbClr val="6699FF"/>
    <a:srgbClr val="CC99FF"/>
    <a:srgbClr val="CCFF33"/>
    <a:srgbClr val="00FFFF"/>
    <a:srgbClr val="FF99CC"/>
    <a:srgbClr val="00CC00"/>
    <a:srgbClr val="0EB61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0070" autoAdjust="0"/>
    <p:restoredTop sz="86380" autoAdjust="0"/>
  </p:normalViewPr>
  <p:slideViewPr>
    <p:cSldViewPr>
      <p:cViewPr varScale="1">
        <p:scale>
          <a:sx n="73" d="100"/>
          <a:sy n="73" d="100"/>
        </p:scale>
        <p:origin x="-420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E5C57-8050-4D0E-B57F-C5C27DA83BA2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A41D2-952B-4142-8957-720855CAA6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41D2-952B-4142-8957-720855CAA66F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Васко да Гама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41D2-952B-4142-8957-720855CAA66F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A41D2-952B-4142-8957-720855CAA66F}" type="slidenum">
              <a:rPr lang="ru-RU" smtClean="0"/>
              <a:pPr/>
              <a:t>58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5349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2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1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3444903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6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1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6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5" y="1316038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1" y="1316038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49" y="6019801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49" y="5849118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1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1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9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7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7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3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BCE2B55-8006-4199-AB57-6648048183BE}" type="datetimeFigureOut">
              <a:rPr lang="ru-RU" smtClean="0"/>
              <a:pPr/>
              <a:t>18.11.2010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1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0B60C35-078E-467E-BE2B-A59FD78201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49" y="1050899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49" y="1057987"/>
            <a:ext cx="8629651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2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gif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audio" Target="file:///E:\&#1060;&#1086;&#1085;&#1086;&#1075;&#1088;&#1072;&#1084;&#1084;&#1099;\&#1053;&#1077;&#1080;&#1079;&#1074;&#1077;&#1089;&#1090;&#1085;&#1099;&#1081;%20&#1076;&#1080;&#1089;&#1082;%20(17.02.2007%2017-57-33)\14%20&#1044;&#1086;&#1088;&#1086;&#1078;&#1082;&#1072;%2014.wma" TargetMode="External"/><Relationship Id="rId7" Type="http://schemas.openxmlformats.org/officeDocument/2006/relationships/image" Target="../media/image51.png"/><Relationship Id="rId2" Type="http://schemas.openxmlformats.org/officeDocument/2006/relationships/audio" Target="../media/audio1.wav"/><Relationship Id="rId1" Type="http://schemas.openxmlformats.org/officeDocument/2006/relationships/audio" Target="file:///D:\&#1044;&#1086;&#1082;&#1091;&#1084;&#1077;&#1085;&#1090;&#1099;%20&#1047;&#1091;&#1093;&#1088;&#1099;\&#1084;&#1091;&#1079;&#1099;&#1082;&#1072;\&#1082;&#1072;&#1088;&#1072;&#1086;&#1082;&#1077;%20&#1088;&#1091;&#1089;&#1089;&#1082;&#1086;&#1077;\Esli_s_drugom_vishel.mp3" TargetMode="External"/><Relationship Id="rId6" Type="http://schemas.openxmlformats.org/officeDocument/2006/relationships/image" Target="../media/image50.gif"/><Relationship Id="rId5" Type="http://schemas.openxmlformats.org/officeDocument/2006/relationships/image" Target="../media/image49.png"/><Relationship Id="rId4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gif"/><Relationship Id="rId4" Type="http://schemas.openxmlformats.org/officeDocument/2006/relationships/image" Target="../media/image80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27.gi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jpeg"/><Relationship Id="rId5" Type="http://schemas.openxmlformats.org/officeDocument/2006/relationships/image" Target="../media/image43.jpeg"/><Relationship Id="rId4" Type="http://schemas.openxmlformats.org/officeDocument/2006/relationships/image" Target="../media/image4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67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4.jpeg"/><Relationship Id="rId4" Type="http://schemas.openxmlformats.org/officeDocument/2006/relationships/image" Target="../media/image8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eg"/><Relationship Id="rId4" Type="http://schemas.openxmlformats.org/officeDocument/2006/relationships/image" Target="../media/image1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3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101.jpeg"/><Relationship Id="rId4" Type="http://schemas.openxmlformats.org/officeDocument/2006/relationships/image" Target="../media/image12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gif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gif"/><Relationship Id="rId2" Type="http://schemas.openxmlformats.org/officeDocument/2006/relationships/image" Target="../media/image13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pozitiv1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1681" y="836713"/>
            <a:ext cx="69717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0" b="1" i="1" dirty="0" smtClean="0">
                <a:solidFill>
                  <a:srgbClr val="FFC000"/>
                </a:solidFill>
              </a:rPr>
              <a:t>Материки </a:t>
            </a:r>
          </a:p>
          <a:p>
            <a:r>
              <a:rPr lang="ru-RU" sz="10000" b="1" i="1" dirty="0" smtClean="0">
                <a:solidFill>
                  <a:srgbClr val="FFC000"/>
                </a:solidFill>
              </a:rPr>
              <a:t>Земли</a:t>
            </a:r>
            <a:endParaRPr lang="ru-RU" sz="10000" b="1" i="1" dirty="0">
              <a:solidFill>
                <a:srgbClr val="FFC000"/>
              </a:solidFill>
            </a:endParaRPr>
          </a:p>
        </p:txBody>
      </p:sp>
      <p:pic>
        <p:nvPicPr>
          <p:cNvPr id="7" name="Рисунок 6" descr="1703857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3933056"/>
            <a:ext cx="2706216" cy="2706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 descr="небо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155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4499992" y="260648"/>
            <a:ext cx="2448272" cy="115212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Организационная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6660232" y="1484784"/>
            <a:ext cx="2304256" cy="1224136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 гостях у сказки</a:t>
            </a:r>
            <a:endParaRPr lang="ru-RU" sz="2400" dirty="0"/>
          </a:p>
        </p:txBody>
      </p:sp>
      <p:sp>
        <p:nvSpPr>
          <p:cNvPr id="5" name="Овал 4"/>
          <p:cNvSpPr/>
          <p:nvPr/>
        </p:nvSpPr>
        <p:spPr>
          <a:xfrm>
            <a:off x="6876256" y="3068960"/>
            <a:ext cx="2267744" cy="1224136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Давайте вспомним</a:t>
            </a:r>
            <a:endParaRPr lang="ru-RU" sz="2400" dirty="0"/>
          </a:p>
        </p:txBody>
      </p:sp>
      <p:sp>
        <p:nvSpPr>
          <p:cNvPr id="6" name="Овал 5"/>
          <p:cNvSpPr/>
          <p:nvPr/>
        </p:nvSpPr>
        <p:spPr>
          <a:xfrm>
            <a:off x="6588224" y="4869160"/>
            <a:ext cx="2376264" cy="1152128"/>
          </a:xfrm>
          <a:prstGeom prst="ellipse">
            <a:avLst/>
          </a:prstGeom>
          <a:solidFill>
            <a:srgbClr val="FF99CC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 Цель         урока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563888" y="5229200"/>
            <a:ext cx="2736304" cy="1440160"/>
          </a:xfrm>
          <a:prstGeom prst="ellipse">
            <a:avLst/>
          </a:prstGeom>
          <a:solidFill>
            <a:srgbClr val="00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Презентации работ исследовательских групп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763688" y="332656"/>
            <a:ext cx="2448272" cy="1008112"/>
          </a:xfrm>
          <a:prstGeom prst="ellipse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« Итог экспедиции»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179512" y="1628800"/>
            <a:ext cx="2520280" cy="122413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Отправь вещи на свой материк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0" y="3429000"/>
            <a:ext cx="2699792" cy="122413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Игра « Найди лишне</a:t>
            </a:r>
            <a:r>
              <a:rPr lang="ru-RU" dirty="0" smtClean="0">
                <a:solidFill>
                  <a:srgbClr val="002060"/>
                </a:solidFill>
              </a:rPr>
              <a:t>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568" y="4869160"/>
            <a:ext cx="2664296" cy="1296144"/>
          </a:xfrm>
          <a:prstGeom prst="ellipse">
            <a:avLst/>
          </a:prstGeom>
          <a:solidFill>
            <a:srgbClr val="CCFF33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Минутка отдыха</a:t>
            </a:r>
            <a:endParaRPr lang="ru-RU" sz="24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6804248" y="1124744"/>
            <a:ext cx="504056" cy="36004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4" idx="4"/>
          </p:cNvCxnSpPr>
          <p:nvPr/>
        </p:nvCxnSpPr>
        <p:spPr>
          <a:xfrm rot="16200000" flipH="1">
            <a:off x="7776356" y="2744924"/>
            <a:ext cx="432048" cy="36004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7749480" y="4499992"/>
            <a:ext cx="504056" cy="23428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0800000" flipV="1">
            <a:off x="6012160" y="5877272"/>
            <a:ext cx="792088" cy="28803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>
            <a:off x="2915816" y="6093296"/>
            <a:ext cx="708036" cy="168725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1" idx="1"/>
          </p:cNvCxnSpPr>
          <p:nvPr/>
        </p:nvCxnSpPr>
        <p:spPr>
          <a:xfrm rot="16200000" flipV="1">
            <a:off x="639736" y="4624967"/>
            <a:ext cx="477846" cy="39017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 flipH="1" flipV="1">
            <a:off x="431540" y="3032956"/>
            <a:ext cx="576064" cy="21602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1331640" y="1124744"/>
            <a:ext cx="648072" cy="43204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/>
          <p:cNvSpPr/>
          <p:nvPr/>
        </p:nvSpPr>
        <p:spPr>
          <a:xfrm>
            <a:off x="2843808" y="2564904"/>
            <a:ext cx="3744416" cy="1800200"/>
          </a:xfrm>
          <a:prstGeom prst="ellipse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Станции –</a:t>
            </a:r>
          </a:p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Этапы урока</a:t>
            </a:r>
            <a:endParaRPr lang="ru-RU" sz="3200" dirty="0">
              <a:solidFill>
                <a:srgbClr val="C00000"/>
              </a:solidFill>
            </a:endParaRPr>
          </a:p>
        </p:txBody>
      </p:sp>
      <p:cxnSp>
        <p:nvCxnSpPr>
          <p:cNvPr id="41" name="Прямая со стрелкой 40"/>
          <p:cNvCxnSpPr>
            <a:stCxn id="31" idx="0"/>
          </p:cNvCxnSpPr>
          <p:nvPr/>
        </p:nvCxnSpPr>
        <p:spPr>
          <a:xfrm rot="5400000" flipH="1" flipV="1">
            <a:off x="4355976" y="1700808"/>
            <a:ext cx="1224136" cy="5040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4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9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8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30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650"/>
                            </p:stCondLst>
                            <p:childTnLst>
                              <p:par>
                                <p:cTn id="7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150"/>
                            </p:stCondLst>
                            <p:childTnLst>
                              <p:par>
                                <p:cTn id="8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25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750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150"/>
                            </p:stCondLst>
                            <p:childTnLst>
                              <p:par>
                                <p:cTn id="1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6650"/>
                            </p:stCondLst>
                            <p:childTnLst>
                              <p:par>
                                <p:cTn id="1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неб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09868" y="0"/>
            <a:ext cx="10434396" cy="6994485"/>
          </a:xfrm>
          <a:prstGeom prst="rect">
            <a:avLst/>
          </a:prstGeom>
        </p:spPr>
      </p:pic>
      <p:pic>
        <p:nvPicPr>
          <p:cNvPr id="4" name="Рисунок 3" descr="6538047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2204864"/>
            <a:ext cx="4104456" cy="41044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9632" y="836712"/>
            <a:ext cx="75781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rgbClr val="FFFF00"/>
                </a:solidFill>
              </a:rPr>
              <a:t>Наша планета Земля</a:t>
            </a:r>
            <a:endParaRPr lang="ru-RU" sz="54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неб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pic>
        <p:nvPicPr>
          <p:cNvPr id="4" name="Рисунок 3" descr="длр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692696"/>
            <a:ext cx="5472608" cy="5472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2656"/>
            <a:ext cx="95405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u="sng" dirty="0" smtClean="0">
                <a:solidFill>
                  <a:srgbClr val="C00000"/>
                </a:solidFill>
              </a:rPr>
              <a:t>Цель:</a:t>
            </a:r>
            <a:r>
              <a:rPr lang="ru-RU" sz="4800" b="1" i="1" dirty="0" smtClean="0">
                <a:solidFill>
                  <a:srgbClr val="C00000"/>
                </a:solidFill>
              </a:rPr>
              <a:t>    </a:t>
            </a:r>
            <a:r>
              <a:rPr lang="ru-RU" sz="2400" b="1" i="1" dirty="0" smtClean="0">
                <a:solidFill>
                  <a:srgbClr val="002060"/>
                </a:solidFill>
              </a:rPr>
              <a:t>Закрепить знания о понятии«материк», 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                            познакомиться с историей открытия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             и исследования , со своеобразием 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                                  растительного и животного мира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каж</a:t>
            </a:r>
            <a:r>
              <a:rPr lang="ru-RU" sz="2400" b="1" i="1" dirty="0" smtClean="0">
                <a:solidFill>
                  <a:srgbClr val="002060"/>
                </a:solidFill>
              </a:rPr>
              <a:t> –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                   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дого</a:t>
            </a:r>
            <a:r>
              <a:rPr lang="ru-RU" sz="2400" b="1" i="1" dirty="0" smtClean="0">
                <a:solidFill>
                  <a:srgbClr val="002060"/>
                </a:solidFill>
              </a:rPr>
              <a:t> материка; закреплять умение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                              работать  с географическими картами,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                                дополнительными источниками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инфор</a:t>
            </a:r>
            <a:r>
              <a:rPr lang="ru-RU" sz="2400" b="1" i="1" dirty="0" smtClean="0">
                <a:solidFill>
                  <a:srgbClr val="002060"/>
                </a:solidFill>
              </a:rPr>
              <a:t> –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                   </a:t>
            </a:r>
            <a:r>
              <a:rPr lang="ru-RU" sz="2400" b="1" i="1" dirty="0" err="1" smtClean="0">
                <a:solidFill>
                  <a:srgbClr val="002060"/>
                </a:solidFill>
              </a:rPr>
              <a:t>мации</a:t>
            </a:r>
            <a:r>
              <a:rPr lang="ru-RU" sz="2400" b="1" i="1" dirty="0" smtClean="0">
                <a:solidFill>
                  <a:srgbClr val="002060"/>
                </a:solidFill>
              </a:rPr>
              <a:t>; развивать устную связную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                                    речь и воспитывать любознательность,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                 интерес к природе , трудолюбие ,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чувство взаимопомощи.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                   </a:t>
            </a:r>
          </a:p>
        </p:txBody>
      </p:sp>
      <p:pic>
        <p:nvPicPr>
          <p:cNvPr id="4" name="Рисунок 3" descr="Ships__003125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437113"/>
            <a:ext cx="2843808" cy="24208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8" y="548680"/>
            <a:ext cx="49685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Наша группа называется «Евразия».</a:t>
            </a:r>
          </a:p>
          <a:p>
            <a:r>
              <a:rPr lang="ru-RU" sz="2400" b="1" i="1" dirty="0" smtClean="0">
                <a:solidFill>
                  <a:srgbClr val="0EB612"/>
                </a:solidFill>
              </a:rPr>
              <a:t>Мы получили задание: изучить месторасположение материков, их историю, животный и растительный мир. 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pic>
        <p:nvPicPr>
          <p:cNvPr id="5" name="Рисунок 4" descr="рис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3933056"/>
            <a:ext cx="3024336" cy="2588832"/>
          </a:xfrm>
          <a:prstGeom prst="rect">
            <a:avLst/>
          </a:prstGeom>
        </p:spPr>
      </p:pic>
      <p:pic>
        <p:nvPicPr>
          <p:cNvPr id="6" name="Рисунок 5" descr="китюстена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836712"/>
            <a:ext cx="2784310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евр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05072" y="2276872"/>
            <a:ext cx="9649072" cy="45811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260648"/>
            <a:ext cx="8892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Евразия – величайший материк, на котором мы живем. Он расположен в Северном полушарии и омывается водами четырёх океанов .Состоит он из двух частей  света Европы и Азии, граница между ними условна и проходит по одной из версий  вдоль Уральских гор. 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9600" b="1" i="1" dirty="0" smtClean="0">
                <a:solidFill>
                  <a:srgbClr val="0EB612"/>
                </a:solidFill>
              </a:rPr>
              <a:t>Евразия</a:t>
            </a:r>
            <a:endParaRPr lang="ru-RU" sz="9600" b="1" i="1" dirty="0">
              <a:solidFill>
                <a:srgbClr val="0EB612"/>
              </a:solidFill>
            </a:endParaRPr>
          </a:p>
        </p:txBody>
      </p:sp>
      <p:pic>
        <p:nvPicPr>
          <p:cNvPr id="5" name="Рисунок 4" descr="беринг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212976"/>
            <a:ext cx="1338090" cy="1584176"/>
          </a:xfrm>
          <a:prstGeom prst="rect">
            <a:avLst/>
          </a:prstGeom>
        </p:spPr>
      </p:pic>
      <p:pic>
        <p:nvPicPr>
          <p:cNvPr id="6" name="Рисунок 5" descr="с.дежнёв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1412776"/>
            <a:ext cx="1296144" cy="1821608"/>
          </a:xfrm>
          <a:prstGeom prst="rect">
            <a:avLst/>
          </a:prstGeom>
        </p:spPr>
      </p:pic>
      <p:pic>
        <p:nvPicPr>
          <p:cNvPr id="7" name="Рисунок 6" descr="пржевальский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4797152"/>
            <a:ext cx="1440160" cy="1755195"/>
          </a:xfrm>
          <a:prstGeom prst="rect">
            <a:avLst/>
          </a:prstGeom>
        </p:spPr>
      </p:pic>
      <p:pic>
        <p:nvPicPr>
          <p:cNvPr id="8" name="Рисунок 7" descr="лаптев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36296" y="260648"/>
            <a:ext cx="1696020" cy="19470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520" y="2780928"/>
            <a:ext cx="1990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CC00"/>
                </a:solidFill>
              </a:rPr>
              <a:t>С.Дежнёв</a:t>
            </a:r>
            <a:endParaRPr lang="ru-RU" sz="2400" b="1" i="1" dirty="0">
              <a:solidFill>
                <a:srgbClr val="00CC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4221088"/>
            <a:ext cx="2119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В.Беринг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6381328"/>
            <a:ext cx="3590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Н.Пржевальский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36096" y="1556792"/>
            <a:ext cx="2348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Д.Лаптев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771800" y="2636912"/>
            <a:ext cx="6624736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EB61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Евразию издавна называют Старым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EB61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Светом, поскольку основные сведения о 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EB61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материке встречаются еще в работах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EB61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древнегреческих ученых. </a:t>
            </a:r>
            <a:r>
              <a:rPr lang="ru-RU" sz="2400" i="1" dirty="0" smtClean="0">
                <a:solidFill>
                  <a:srgbClr val="0EB612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Большой вклад в 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solidFill>
                  <a:srgbClr val="0EB612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исследование материка внесли С.Дежнёв,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solidFill>
                  <a:srgbClr val="0EB612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В.Беринг, Д.Лаптев,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solidFill>
                  <a:srgbClr val="0EB612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Н.Пржевальский.</a:t>
            </a:r>
            <a:endParaRPr lang="ru-RU" sz="2400" i="1" dirty="0" smtClean="0">
              <a:solidFill>
                <a:srgbClr val="0EB61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51920" y="260648"/>
            <a:ext cx="1300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Бамбук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64288" y="2996952"/>
            <a:ext cx="119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Рис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1640" y="2780928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Тайга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48264" y="6093296"/>
            <a:ext cx="15679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i="1" dirty="0" smtClean="0">
                <a:solidFill>
                  <a:srgbClr val="0EB612"/>
                </a:solidFill>
              </a:rPr>
              <a:t>Тундра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pic>
        <p:nvPicPr>
          <p:cNvPr id="15" name="Рисунок 14" descr="бамбук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836711"/>
            <a:ext cx="2160240" cy="2880321"/>
          </a:xfrm>
          <a:prstGeom prst="rect">
            <a:avLst/>
          </a:prstGeom>
        </p:spPr>
      </p:pic>
      <p:pic>
        <p:nvPicPr>
          <p:cNvPr id="16" name="Рисунок 15" descr="рис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404664"/>
            <a:ext cx="2776009" cy="2376264"/>
          </a:xfrm>
          <a:prstGeom prst="rect">
            <a:avLst/>
          </a:prstGeom>
        </p:spPr>
      </p:pic>
      <p:pic>
        <p:nvPicPr>
          <p:cNvPr id="17" name="Рисунок 16" descr="тундра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3933056"/>
            <a:ext cx="2983923" cy="2232248"/>
          </a:xfrm>
          <a:prstGeom prst="rect">
            <a:avLst/>
          </a:prstGeom>
        </p:spPr>
      </p:pic>
      <p:pic>
        <p:nvPicPr>
          <p:cNvPr id="18" name="Рисунок 17" descr="тайга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404664"/>
            <a:ext cx="2992162" cy="22322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23528" y="3861048"/>
            <a:ext cx="55446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На материке много лесов, люди здесь выращивают чай, рис, мандарины, разные виды орехов, овощей, фруктов. Здесь растет бамбук – самая высокая трава  и самое быстрорастущее растение в мире.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мер. бел.журавль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4876" y="764704"/>
            <a:ext cx="3296108" cy="2376264"/>
          </a:xfrm>
          <a:prstGeom prst="rect">
            <a:avLst/>
          </a:prstGeom>
        </p:spPr>
      </p:pic>
      <p:pic>
        <p:nvPicPr>
          <p:cNvPr id="3" name="Рисунок 2" descr="дик.рыж волк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4725143"/>
            <a:ext cx="2390666" cy="1992221"/>
          </a:xfrm>
          <a:prstGeom prst="rect">
            <a:avLst/>
          </a:prstGeom>
        </p:spPr>
      </p:pic>
      <p:pic>
        <p:nvPicPr>
          <p:cNvPr id="4" name="Рисунок 3" descr="императорский дяяяятел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4288" y="4149080"/>
            <a:ext cx="1735852" cy="2376264"/>
          </a:xfrm>
          <a:prstGeom prst="rect">
            <a:avLst/>
          </a:prstGeom>
        </p:spPr>
      </p:pic>
      <p:pic>
        <p:nvPicPr>
          <p:cNvPr id="5" name="Рисунок 4" descr="тём.прибреж.воробей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3717032"/>
            <a:ext cx="2117005" cy="24337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0032" y="188640"/>
            <a:ext cx="4423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Американский белый журавль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9792" y="6237312"/>
            <a:ext cx="3991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Тёмный прибрежный воробей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73645" y="3501008"/>
            <a:ext cx="3170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Императорский дятел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4149080"/>
            <a:ext cx="3107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Дикий рыжий волк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476672"/>
            <a:ext cx="529208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u="sng" dirty="0" smtClean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Редкие и исчезающие животные и растения</a:t>
            </a:r>
            <a:endParaRPr lang="ru-RU" sz="2000" b="1" i="1" u="sng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1.Американский белый журавль – сохранилось около 100 особей в дикой природе и 26 – в зоопарке.</a:t>
            </a:r>
            <a:endParaRPr lang="ru-RU" sz="20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 Дикий рыжий волк - сохранилось около 80 особей.</a:t>
            </a:r>
            <a:endParaRPr lang="ru-RU" sz="20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Императорский дятел – последний экземпляр видели в Мексике в 1977 году.</a:t>
            </a:r>
            <a:endParaRPr lang="ru-RU" sz="20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FF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Темный прибрежный воробей – обитал в болотах Флориды, последний представитель умер в 1987 году</a:t>
            </a:r>
            <a:endParaRPr lang="ru-RU" sz="20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5936" y="476672"/>
            <a:ext cx="49685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9900"/>
                </a:solidFill>
              </a:rPr>
              <a:t>Наша группа называется «Австралия».</a:t>
            </a:r>
          </a:p>
          <a:p>
            <a:r>
              <a:rPr lang="ru-RU" sz="2800" b="1" i="1" dirty="0" smtClean="0">
                <a:solidFill>
                  <a:srgbClr val="009900"/>
                </a:solidFill>
              </a:rPr>
              <a:t>Мы получили задание: изучить месторасположение материков, их историю, животный и растительный мир. </a:t>
            </a:r>
            <a:endParaRPr lang="ru-RU" sz="2800" b="1" i="1" dirty="0">
              <a:solidFill>
                <a:srgbClr val="009900"/>
              </a:solidFill>
            </a:endParaRPr>
          </a:p>
        </p:txBody>
      </p:sp>
      <p:pic>
        <p:nvPicPr>
          <p:cNvPr id="5" name="Рисунок 4" descr="коал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68760"/>
            <a:ext cx="3851920" cy="3774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встрал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56043" cy="3717032"/>
          </a:xfrm>
          <a:prstGeom prst="rect">
            <a:avLst/>
          </a:prstGeom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427984" y="986535"/>
            <a:ext cx="514275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Австралия – самый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маленький,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засушливый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самый удаленный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материк,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именно поэтому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Австралия была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открыта позже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других материков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4005064"/>
            <a:ext cx="2408763" cy="2520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686800" cy="841248"/>
          </a:xfrm>
        </p:spPr>
        <p:txBody>
          <a:bodyPr>
            <a:noAutofit/>
          </a:bodyPr>
          <a:lstStyle/>
          <a:p>
            <a:r>
              <a:rPr lang="ru-RU" sz="8000" b="1" i="1" dirty="0" smtClean="0">
                <a:solidFill>
                  <a:srgbClr val="7030A0"/>
                </a:solidFill>
              </a:rPr>
              <a:t>Австралия</a:t>
            </a:r>
            <a:endParaRPr lang="ru-RU" sz="8000" b="1" i="1" dirty="0">
              <a:solidFill>
                <a:srgbClr val="7030A0"/>
              </a:solidFill>
            </a:endParaRPr>
          </a:p>
        </p:txBody>
      </p:sp>
      <p:pic>
        <p:nvPicPr>
          <p:cNvPr id="6" name="Рисунок 5" descr="дж. ку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1628800"/>
            <a:ext cx="2647149" cy="33381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3848" y="5949280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А.Я.Тасман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208" y="2276872"/>
            <a:ext cx="1973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Д.Кук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а.я.тасман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4000500"/>
            <a:ext cx="3429000" cy="2857500"/>
          </a:xfrm>
          <a:prstGeom prst="rect">
            <a:avLst/>
          </a:prstGeom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79512" y="2233464"/>
            <a:ext cx="369338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Впервые восточных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берегов Австралии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достиг английский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мореплаватель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капитан Джеймс Кук.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9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кации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429000"/>
            <a:ext cx="3249919" cy="2448272"/>
          </a:xfrm>
          <a:prstGeom prst="rect">
            <a:avLst/>
          </a:prstGeom>
        </p:spPr>
      </p:pic>
      <p:pic>
        <p:nvPicPr>
          <p:cNvPr id="3" name="Рисунок 2" descr="бутылочное дерево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88640"/>
            <a:ext cx="2304256" cy="3065094"/>
          </a:xfrm>
          <a:prstGeom prst="rect">
            <a:avLst/>
          </a:prstGeom>
        </p:spPr>
      </p:pic>
      <p:pic>
        <p:nvPicPr>
          <p:cNvPr id="4" name="Рисунок 3" descr="эвкалипт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3385463"/>
            <a:ext cx="2880320" cy="34725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3768" y="332656"/>
            <a:ext cx="5227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</a:rPr>
              <a:t>Бутылочное дерево</a:t>
            </a:r>
            <a:endParaRPr lang="ru-RU" sz="3600" b="1" i="1" dirty="0">
              <a:solidFill>
                <a:srgbClr val="7030A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5949280"/>
            <a:ext cx="2165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</a:rPr>
              <a:t>Акации</a:t>
            </a:r>
            <a:endParaRPr lang="ru-RU" sz="3600" b="1" i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9704" y="335699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</a:rPr>
              <a:t>Эвкалипт</a:t>
            </a:r>
            <a:endParaRPr lang="ru-RU" sz="3600" b="1" i="1" dirty="0">
              <a:solidFill>
                <a:srgbClr val="7030A0"/>
              </a:solidFill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483768" y="1507720"/>
            <a:ext cx="778804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Для Австралии характерны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акации , бутылочное дерево и эвкалипты.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 пустынях распространены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заросли сухих кустарников.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ехидна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60648"/>
            <a:ext cx="2491882" cy="1916832"/>
          </a:xfrm>
          <a:prstGeom prst="rect">
            <a:avLst/>
          </a:prstGeom>
        </p:spPr>
      </p:pic>
      <p:pic>
        <p:nvPicPr>
          <p:cNvPr id="3" name="Рисунок 2" descr="кенгуру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188640"/>
            <a:ext cx="2671276" cy="2348880"/>
          </a:xfrm>
          <a:prstGeom prst="rect">
            <a:avLst/>
          </a:prstGeom>
        </p:spPr>
      </p:pic>
      <p:pic>
        <p:nvPicPr>
          <p:cNvPr id="4" name="Рисунок 3" descr="коала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4005064"/>
            <a:ext cx="2592288" cy="2540442"/>
          </a:xfrm>
          <a:prstGeom prst="rect">
            <a:avLst/>
          </a:prstGeom>
        </p:spPr>
      </p:pic>
      <p:pic>
        <p:nvPicPr>
          <p:cNvPr id="5" name="Рисунок 4" descr="утконос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764704"/>
            <a:ext cx="2643494" cy="20162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9552" y="2348880"/>
            <a:ext cx="1819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</a:rPr>
              <a:t>Ехидна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88224" y="2636912"/>
            <a:ext cx="2010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</a:rPr>
              <a:t>Кенгуру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560" y="3429000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</a:rPr>
              <a:t>Коала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5856" y="260648"/>
            <a:ext cx="2189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</a:rPr>
              <a:t>Утконос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411760" y="3286725"/>
            <a:ext cx="7130161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Австралии обитают 162 вида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сумчатых, здесь отсутствуют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представители отрядов обезьян и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копытных.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Только здесь обитают самые примитивные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млекопитающие – ехидна и утконос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Они выводят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детенышей из яиц.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548680"/>
            <a:ext cx="6120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Наша группа называется «Антарктида».</a:t>
            </a:r>
          </a:p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Мы получили задание: изучить месторасположение материков, их историю, животный и растительный мир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47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3789040"/>
            <a:ext cx="1995661" cy="2833346"/>
          </a:xfrm>
          <a:prstGeom prst="rect">
            <a:avLst/>
          </a:prstGeom>
        </p:spPr>
      </p:pic>
      <p:pic>
        <p:nvPicPr>
          <p:cNvPr id="5" name="Рисунок 4" descr="ship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3140968"/>
            <a:ext cx="3024336" cy="333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нтарктид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33041" y="1"/>
            <a:ext cx="5610959" cy="43651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1052736"/>
            <a:ext cx="345638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«Королева холода», «безлюдный континент», «край Земли»- так называют Антарктиду. Он почти целиком находится за Южным полярным кругом. Омывается водами Тихого, Атлантического и Индийского океанов. 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57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4149080"/>
            <a:ext cx="1440160" cy="2369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0"/>
            <a:ext cx="6720808" cy="1298448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chemeClr val="accent2">
                    <a:lumMod val="75000"/>
                  </a:schemeClr>
                </a:solidFill>
              </a:rPr>
              <a:t>Антарктида</a:t>
            </a:r>
            <a:endParaRPr lang="ru-RU" sz="66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дж. ку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1196752"/>
            <a:ext cx="2152907" cy="27149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00192" y="3789040"/>
            <a:ext cx="4100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Джеймс Кук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5517232"/>
            <a:ext cx="515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</a:rPr>
              <a:t>Ф.Ф.Беллинсгаузен</a:t>
            </a:r>
            <a:endParaRPr lang="ru-RU" sz="28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 descr="беллинсгаузен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068960"/>
            <a:ext cx="1765104" cy="23600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1520" y="1052736"/>
            <a:ext cx="382041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Антарктиду открыли позднее всех материков. В 18 веке мореплаватель Джеймс Кук трижды пересёк Южный полярный круг, но, натолкнувшись на льды , повернул   назад. И только в 1819 г. русская экспедиция под командой </a:t>
            </a:r>
          </a:p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Ф.Ф. Беллинсгаузена.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5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50"/>
                            </p:stCondLst>
                            <p:childTnLst>
                              <p:par>
                                <p:cTn id="3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64088" y="2564904"/>
            <a:ext cx="2285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Лишайники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 descr="мох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3789040"/>
            <a:ext cx="3491880" cy="28226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236296" y="3140968"/>
            <a:ext cx="9332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Мхи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564904"/>
            <a:ext cx="50405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Природа Антарктиды неразрывно связана с природой прилегающих океанов. Растительный мир очень беден. Летом растут мхи и лишайники, микроскопические грибы и водоросли. 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 descr="ммммммммммммммм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170638"/>
            <a:ext cx="3288365" cy="2466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. слон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214290"/>
            <a:ext cx="2928958" cy="2173098"/>
          </a:xfrm>
          <a:prstGeom prst="rect">
            <a:avLst/>
          </a:prstGeom>
        </p:spPr>
      </p:pic>
      <p:pic>
        <p:nvPicPr>
          <p:cNvPr id="3" name="Рисунок 2" descr="тюлень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4143380"/>
            <a:ext cx="3108681" cy="2254387"/>
          </a:xfrm>
          <a:prstGeom prst="rect">
            <a:avLst/>
          </a:prstGeom>
        </p:spPr>
      </p:pic>
      <p:pic>
        <p:nvPicPr>
          <p:cNvPr id="4" name="Рисунок 3" descr="пингвин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3571876"/>
            <a:ext cx="2286016" cy="2857520"/>
          </a:xfrm>
          <a:prstGeom prst="rect">
            <a:avLst/>
          </a:prstGeom>
        </p:spPr>
      </p:pic>
      <p:pic>
        <p:nvPicPr>
          <p:cNvPr id="5" name="Рисунок 4" descr="альбатрос - копия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74" y="285728"/>
            <a:ext cx="2665287" cy="2571768"/>
          </a:xfrm>
          <a:prstGeom prst="rect">
            <a:avLst/>
          </a:prstGeom>
        </p:spPr>
      </p:pic>
      <p:pic>
        <p:nvPicPr>
          <p:cNvPr id="6" name="Рисунок 5" descr="Pic_144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364" y="0"/>
            <a:ext cx="3271640" cy="37623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2500306"/>
            <a:ext cx="2529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</a:rPr>
              <a:t>Морские слоны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86050" y="3929066"/>
            <a:ext cx="1752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</a:rPr>
              <a:t>Пингвины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43702" y="2928934"/>
            <a:ext cx="2141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</a:rPr>
              <a:t>Альбатросы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1934" y="5786454"/>
            <a:ext cx="1333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0000FF"/>
                </a:solidFill>
              </a:rPr>
              <a:t>Тюлени</a:t>
            </a:r>
            <a:endParaRPr lang="ru-RU" sz="2400" b="1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1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"/>
                            </p:stCondLst>
                            <p:childTnLst>
                              <p:par>
                                <p:cTn id="4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571480"/>
            <a:ext cx="6202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rgbClr val="C00000"/>
                </a:solidFill>
              </a:rPr>
              <a:t>Физкультминутка</a:t>
            </a:r>
            <a:endParaRPr lang="ru-RU" sz="54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3" name="Рисунок 2" descr="6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4071942"/>
            <a:ext cx="5678405" cy="2214578"/>
          </a:xfrm>
          <a:prstGeom prst="rect">
            <a:avLst/>
          </a:prstGeom>
        </p:spPr>
      </p:pic>
      <p:pic>
        <p:nvPicPr>
          <p:cNvPr id="4" name="Рисунок 3" descr="disney22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1285860"/>
            <a:ext cx="2071702" cy="2571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1285875" y="1571625"/>
            <a:ext cx="64960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>
                <a:latin typeface="Monotype Corsiva" pitchFamily="66" charset="0"/>
              </a:rPr>
              <a:t>Физминутка для ног.</a:t>
            </a:r>
          </a:p>
        </p:txBody>
      </p:sp>
      <p:pic>
        <p:nvPicPr>
          <p:cNvPr id="4" name="Esli_s_drugom_vishel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7929563" y="8572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7" descr="http://www.nivagold.ru/raznoe1/tansy/PhotoAlbum1/Photo%20015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28875" y="3143250"/>
            <a:ext cx="4283075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3457.WAV">
            <a:hlinkClick r:id="" action="ppaction://media"/>
          </p:cNvPr>
          <p:cNvPicPr>
            <a:picLocks noRot="1" noChangeAspect="1"/>
          </p:cNvPicPr>
          <p:nvPr>
            <a:wavAudioFile r:embed="rId2" name="~PP3457.WAV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8648700" y="63627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14 Дорожка 14.wma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8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09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77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nivagold.ru/raznoe1/obuv/schuhe-014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http://www.nivagold.ru/raznoe1/obuv/schuhe-018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700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http://www.nivagold.ru/raznoe1/obuv/schuhe-039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http://www.nivagold.ru/raznoe1/obuv/schuhe-004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nivagold.ru/raznoe1/obuv/schuhe-012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http://www.nivagold.ru/raznoe1/obuv/schuhe-015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http://www.nivagold.ru/raznoe1/obuv/schuhe-0167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nivagold.ru/raznoe1/obuv/schuhe-0168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2" descr="http://www.nivagold.ru/raznoe1/obuv/schuhe-009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476672"/>
            <a:ext cx="5832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Наша группа называется «Южная Америка».</a:t>
            </a:r>
          </a:p>
          <a:p>
            <a:r>
              <a:rPr lang="ru-RU" sz="2400" b="1" i="1" dirty="0" smtClean="0">
                <a:solidFill>
                  <a:srgbClr val="0EB612"/>
                </a:solidFill>
              </a:rPr>
              <a:t>Мы получили задание: изучить месторасположение материков, их историю, животный и растительный мир. 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pic>
        <p:nvPicPr>
          <p:cNvPr id="5" name="Рисунок 4" descr="АМАЗОНК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3645024"/>
            <a:ext cx="3816424" cy="2886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юж. амери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28600" y="-459432"/>
            <a:ext cx="5832648" cy="820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92080" y="404664"/>
            <a:ext cx="338437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Южная Америка своими контурами напоминает треугольник, расположена она в Западном полушарии. Это </a:t>
            </a:r>
            <a:r>
              <a:rPr lang="ru-RU" sz="2400" b="1" i="1" u="sng" dirty="0" smtClean="0">
                <a:solidFill>
                  <a:srgbClr val="0EB612"/>
                </a:solidFill>
              </a:rPr>
              <a:t>самый влажный </a:t>
            </a:r>
            <a:r>
              <a:rPr lang="ru-RU" sz="2400" b="1" i="1" dirty="0" smtClean="0">
                <a:solidFill>
                  <a:srgbClr val="0EB612"/>
                </a:solidFill>
              </a:rPr>
              <a:t>материк на Земле. Омывается он водами Атлантического, Тихого  океанов и Карибским морем.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296144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rgbClr val="00B050"/>
                </a:solidFill>
              </a:rPr>
              <a:t>ЮЖНАЯ АМЕРИКА</a:t>
            </a:r>
            <a:endParaRPr lang="ru-RU" sz="6600" dirty="0">
              <a:solidFill>
                <a:srgbClr val="00B050"/>
              </a:solidFill>
            </a:endParaRPr>
          </a:p>
        </p:txBody>
      </p:sp>
      <p:pic>
        <p:nvPicPr>
          <p:cNvPr id="5" name="Рисунок 4" descr="а. гумбольт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1844824"/>
            <a:ext cx="2675161" cy="3168352"/>
          </a:xfrm>
          <a:prstGeom prst="rect">
            <a:avLst/>
          </a:prstGeom>
        </p:spPr>
      </p:pic>
      <p:pic>
        <p:nvPicPr>
          <p:cNvPr id="6" name="Рисунок 5" descr="ч. дарвин - копия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8213" y="3933056"/>
            <a:ext cx="2394267" cy="26642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95936" y="5157193"/>
            <a:ext cx="2424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А. Гумбольдт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3" y="6165305"/>
            <a:ext cx="1751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</a:rPr>
              <a:t>Ч.Дарвин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95536" y="1412776"/>
            <a:ext cx="32403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EB612"/>
                </a:solidFill>
              </a:rPr>
              <a:t>Первым исследователем  Южной Америки был немецкий географ и путешественник Александр Гумбольдт и Чарльз Дарвин. Они создали  первую карту материка, описали течение рек, открыли, изучили и описали растительный и животный мир материка. </a:t>
            </a:r>
            <a:endParaRPr lang="ru-RU" sz="2000" b="1" i="1" dirty="0">
              <a:solidFill>
                <a:srgbClr val="0EB6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нды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3168352" cy="25346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1880" y="1428736"/>
            <a:ext cx="1676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B050"/>
                </a:solidFill>
              </a:rPr>
              <a:t>Анды</a:t>
            </a:r>
            <a:endParaRPr lang="ru-RU" sz="2800" b="1" i="1" dirty="0">
              <a:solidFill>
                <a:srgbClr val="00B050"/>
              </a:solidFill>
            </a:endParaRPr>
          </a:p>
        </p:txBody>
      </p:sp>
      <p:pic>
        <p:nvPicPr>
          <p:cNvPr id="4" name="Рисунок 3" descr="титикака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08729" y="4077072"/>
            <a:ext cx="3505963" cy="23762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00694" y="3501008"/>
            <a:ext cx="3175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EB612"/>
                </a:solidFill>
              </a:rPr>
              <a:t>о. Титикака</a:t>
            </a:r>
            <a:endParaRPr lang="ru-RU" sz="3200" b="1" i="1" dirty="0">
              <a:solidFill>
                <a:srgbClr val="0EB612"/>
              </a:solidFill>
            </a:endParaRPr>
          </a:p>
        </p:txBody>
      </p:sp>
      <p:pic>
        <p:nvPicPr>
          <p:cNvPr id="6" name="Рисунок 5" descr="АМАЗОНКА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5928" y="3861048"/>
            <a:ext cx="3332371" cy="2520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3140968"/>
            <a:ext cx="269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EB612"/>
                </a:solidFill>
              </a:rPr>
              <a:t>р. Амазонка</a:t>
            </a:r>
            <a:endParaRPr lang="ru-RU" sz="2800" b="1" i="1" dirty="0">
              <a:solidFill>
                <a:srgbClr val="0EB612"/>
              </a:solidFill>
            </a:endParaRPr>
          </a:p>
        </p:txBody>
      </p:sp>
      <p:pic>
        <p:nvPicPr>
          <p:cNvPr id="8" name="Рисунок 7" descr="КОТОПАХИ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836712"/>
            <a:ext cx="3345504" cy="25202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52120" y="0"/>
            <a:ext cx="2664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EB612"/>
                </a:solidFill>
              </a:rPr>
              <a:t>вулкан </a:t>
            </a:r>
            <a:r>
              <a:rPr lang="ru-RU" sz="2800" b="1" i="1" dirty="0" err="1" smtClean="0">
                <a:solidFill>
                  <a:srgbClr val="0EB612"/>
                </a:solidFill>
              </a:rPr>
              <a:t>Катопахи</a:t>
            </a:r>
            <a:endParaRPr lang="ru-RU" sz="2800" b="1" i="1" dirty="0">
              <a:solidFill>
                <a:srgbClr val="0EB6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нанас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10379"/>
            <a:ext cx="2016224" cy="2720001"/>
          </a:xfrm>
          <a:prstGeom prst="rect">
            <a:avLst/>
          </a:prstGeom>
        </p:spPr>
      </p:pic>
      <p:pic>
        <p:nvPicPr>
          <p:cNvPr id="6" name="Рисунок 5" descr="дынное дер.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836712"/>
            <a:ext cx="1922512" cy="2563350"/>
          </a:xfrm>
          <a:prstGeom prst="rect">
            <a:avLst/>
          </a:prstGeom>
        </p:spPr>
      </p:pic>
      <p:pic>
        <p:nvPicPr>
          <p:cNvPr id="8" name="Рисунок 7" descr="орхидеи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4293096"/>
            <a:ext cx="2010685" cy="23762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23729" y="332657"/>
            <a:ext cx="22176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Ананас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949280"/>
            <a:ext cx="4361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>
                <a:solidFill>
                  <a:srgbClr val="7030A0"/>
                </a:solidFill>
              </a:rPr>
              <a:t>Виктория-Регия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79912" y="3717032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Орхидея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2" y="3212977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</a:rPr>
              <a:t>Дынное дерево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  <p:pic>
        <p:nvPicPr>
          <p:cNvPr id="15" name="Рисунок 14" descr="виктория-регия2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4055779"/>
            <a:ext cx="2880320" cy="187013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84168" y="548680"/>
            <a:ext cx="284555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7030A0"/>
                </a:solidFill>
              </a:rPr>
              <a:t>Природа здесь очень интересна.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Труднодоступ-ные</a:t>
            </a:r>
            <a:r>
              <a:rPr lang="ru-RU" sz="2400" b="1" i="1" dirty="0" smtClean="0">
                <a:solidFill>
                  <a:srgbClr val="7030A0"/>
                </a:solidFill>
              </a:rPr>
              <a:t>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амазон</a:t>
            </a:r>
            <a:r>
              <a:rPr lang="ru-RU" sz="2400" b="1" i="1" dirty="0" smtClean="0">
                <a:solidFill>
                  <a:srgbClr val="7030A0"/>
                </a:solidFill>
              </a:rPr>
              <a:t> -</a:t>
            </a:r>
            <a:r>
              <a:rPr lang="ru-RU" sz="2400" b="1" i="1" dirty="0" err="1" smtClean="0">
                <a:solidFill>
                  <a:srgbClr val="7030A0"/>
                </a:solidFill>
              </a:rPr>
              <a:t>ские</a:t>
            </a:r>
            <a:r>
              <a:rPr lang="ru-RU" sz="2400" b="1" i="1" dirty="0" smtClean="0">
                <a:solidFill>
                  <a:srgbClr val="7030A0"/>
                </a:solidFill>
              </a:rPr>
              <a:t> леса называют сельва, </a:t>
            </a:r>
          </a:p>
          <a:p>
            <a:r>
              <a:rPr lang="ru-RU" sz="2400" b="1" i="1" dirty="0" smtClean="0">
                <a:solidFill>
                  <a:srgbClr val="7030A0"/>
                </a:solidFill>
              </a:rPr>
              <a:t>а в нижних ярусах сельвы произрастают цветы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орхидеи,водя-ные</a:t>
            </a:r>
            <a:r>
              <a:rPr lang="ru-RU" sz="2400" b="1" i="1" dirty="0" smtClean="0">
                <a:solidFill>
                  <a:srgbClr val="7030A0"/>
                </a:solidFill>
              </a:rPr>
              <a:t> лилии виктория- </a:t>
            </a:r>
            <a:r>
              <a:rPr lang="ru-RU" sz="2400" b="1" i="1" dirty="0" err="1" smtClean="0">
                <a:solidFill>
                  <a:srgbClr val="7030A0"/>
                </a:solidFill>
              </a:rPr>
              <a:t>регия</a:t>
            </a:r>
            <a:r>
              <a:rPr lang="ru-RU" sz="2400" b="1" i="1" dirty="0" smtClean="0">
                <a:solidFill>
                  <a:srgbClr val="7030A0"/>
                </a:solidFill>
              </a:rPr>
              <a:t> . 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наконд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132857"/>
            <a:ext cx="2448272" cy="1563128"/>
          </a:xfrm>
          <a:prstGeom prst="rect">
            <a:avLst/>
          </a:prstGeom>
        </p:spPr>
      </p:pic>
      <p:pic>
        <p:nvPicPr>
          <p:cNvPr id="5" name="Рисунок 4" descr="цепкохвостая обезьяна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2276872"/>
            <a:ext cx="2520280" cy="1764196"/>
          </a:xfrm>
          <a:prstGeom prst="rect">
            <a:avLst/>
          </a:prstGeom>
        </p:spPr>
      </p:pic>
      <p:pic>
        <p:nvPicPr>
          <p:cNvPr id="6" name="Рисунок 5" descr="ленивец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88640"/>
            <a:ext cx="2704113" cy="1728192"/>
          </a:xfrm>
          <a:prstGeom prst="rect">
            <a:avLst/>
          </a:prstGeom>
        </p:spPr>
      </p:pic>
      <p:pic>
        <p:nvPicPr>
          <p:cNvPr id="7" name="Рисунок 6" descr="пираньи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4894897"/>
            <a:ext cx="2603247" cy="19631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60232" y="4005064"/>
            <a:ext cx="3458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B050"/>
                </a:solidFill>
              </a:rPr>
              <a:t>Цепкохвостая </a:t>
            </a:r>
          </a:p>
          <a:p>
            <a:r>
              <a:rPr lang="ru-RU" sz="2000" b="1" i="1" dirty="0" smtClean="0">
                <a:solidFill>
                  <a:srgbClr val="00B050"/>
                </a:solidFill>
              </a:rPr>
              <a:t>     обезьяна</a:t>
            </a:r>
            <a:endParaRPr lang="ru-RU" sz="2000" b="1" i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24328" y="6093296"/>
            <a:ext cx="2334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rgbClr val="00B050"/>
                </a:solidFill>
              </a:rPr>
              <a:t>Пиранья</a:t>
            </a:r>
            <a:endParaRPr lang="ru-RU" sz="2800" i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3933056"/>
            <a:ext cx="2264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B050"/>
                </a:solidFill>
              </a:rPr>
              <a:t>Анаконда</a:t>
            </a:r>
            <a:endParaRPr lang="ru-RU" sz="2800" b="1" i="1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99792" y="1412776"/>
            <a:ext cx="1961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B050"/>
                </a:solidFill>
              </a:rPr>
              <a:t>Ленивец</a:t>
            </a:r>
            <a:endParaRPr lang="ru-RU" sz="2800" b="1" i="1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8024" y="0"/>
            <a:ext cx="4355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Особенно богат животный мир, представители которого приспособились к жизни на деревьях: цепкохвостые обезьяны, ленивцы. 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pic>
        <p:nvPicPr>
          <p:cNvPr id="14" name="Рисунок 13" descr="ягуар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5816" y="3212976"/>
            <a:ext cx="2016224" cy="304953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87624" y="5877272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B050"/>
                </a:solidFill>
              </a:rPr>
              <a:t>Ягуар</a:t>
            </a:r>
            <a:endParaRPr lang="ru-RU" sz="28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5" grpId="0"/>
      <p:bldP spid="2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пугай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2780928"/>
            <a:ext cx="3888432" cy="3343794"/>
          </a:xfrm>
          <a:prstGeom prst="rect">
            <a:avLst/>
          </a:prstGeom>
        </p:spPr>
      </p:pic>
      <p:pic>
        <p:nvPicPr>
          <p:cNvPr id="3" name="Рисунок 2" descr="колибри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1" y="260649"/>
            <a:ext cx="3665527" cy="39664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99992" y="980728"/>
            <a:ext cx="20479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</a:rPr>
              <a:t>Колибри</a:t>
            </a:r>
            <a:endParaRPr lang="ru-RU" sz="3600" b="1" i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1760" y="5445224"/>
            <a:ext cx="2303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</a:rPr>
              <a:t>Попугаи</a:t>
            </a:r>
            <a:endParaRPr lang="ru-RU" sz="3600" b="1" i="1" dirty="0">
              <a:solidFill>
                <a:srgbClr val="7030A0"/>
              </a:solidFill>
            </a:endParaRPr>
          </a:p>
        </p:txBody>
      </p:sp>
      <p:pic>
        <p:nvPicPr>
          <p:cNvPr id="6" name="Рисунок 5" descr="218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4725144"/>
            <a:ext cx="2070230" cy="1656184"/>
          </a:xfrm>
          <a:prstGeom prst="rect">
            <a:avLst/>
          </a:prstGeom>
        </p:spPr>
      </p:pic>
      <p:pic>
        <p:nvPicPr>
          <p:cNvPr id="7" name="Рисунок 6" descr="259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32240" y="548680"/>
            <a:ext cx="1710190" cy="136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19872" y="0"/>
            <a:ext cx="57241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Наша группа называется «Северная Америка».</a:t>
            </a:r>
          </a:p>
          <a:p>
            <a:r>
              <a:rPr lang="ru-RU" sz="2000" b="1" i="1" dirty="0" smtClean="0">
                <a:solidFill>
                  <a:srgbClr val="0070C0"/>
                </a:solidFill>
              </a:rPr>
              <a:t>Мы получили задание: изучить месторасположение материков, их историю, животный и растительный мир. 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гейзер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4959389"/>
            <a:ext cx="2520280" cy="1898611"/>
          </a:xfrm>
          <a:prstGeom prst="rect">
            <a:avLst/>
          </a:prstGeom>
        </p:spPr>
      </p:pic>
      <p:pic>
        <p:nvPicPr>
          <p:cNvPr id="6" name="Рисунок 5" descr="кордильеры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92696"/>
            <a:ext cx="1817824" cy="27363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18864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Кордильеры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14744" y="6165304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Гейзеры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pic>
        <p:nvPicPr>
          <p:cNvPr id="9" name="Рисунок 8" descr="ниагарский вод.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1" y="4522290"/>
            <a:ext cx="2880320" cy="21470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1520" y="3645024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    Ниагарский </a:t>
            </a:r>
          </a:p>
          <a:p>
            <a:r>
              <a:rPr lang="ru-RU" sz="2400" b="1" i="1" dirty="0" smtClean="0">
                <a:solidFill>
                  <a:srgbClr val="0070C0"/>
                </a:solidFill>
              </a:rPr>
              <a:t>       водопад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pic>
        <p:nvPicPr>
          <p:cNvPr id="11" name="Рисунок 10" descr="торнадо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9832" y="2564904"/>
            <a:ext cx="2520280" cy="194311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91880" y="4509120"/>
            <a:ext cx="1865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Торнадо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pic>
        <p:nvPicPr>
          <p:cNvPr id="13" name="Рисунок 12" descr="миссисипи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2276872"/>
            <a:ext cx="2519434" cy="21602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72200" y="4437112"/>
            <a:ext cx="27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р.Миссисипи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  <p:bldP spid="12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ев.амери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72616" y="-603448"/>
            <a:ext cx="7183752" cy="7749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72200" y="0"/>
            <a:ext cx="2448272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Северная Америка полностью </a:t>
            </a:r>
            <a:r>
              <a:rPr lang="ru-RU" sz="2400" b="1" i="1" dirty="0" err="1" smtClean="0">
                <a:solidFill>
                  <a:srgbClr val="0070C0"/>
                </a:solidFill>
              </a:rPr>
              <a:t>располагает-ся</a:t>
            </a:r>
            <a:r>
              <a:rPr lang="ru-RU" sz="2400" b="1" i="1" dirty="0" smtClean="0">
                <a:solidFill>
                  <a:srgbClr val="0070C0"/>
                </a:solidFill>
              </a:rPr>
              <a:t> в Северном полушарии. Её ещё называют </a:t>
            </a:r>
            <a:r>
              <a:rPr lang="ru-RU" sz="2400" b="1" i="1" u="sng" dirty="0" smtClean="0">
                <a:solidFill>
                  <a:srgbClr val="0070C0"/>
                </a:solidFill>
              </a:rPr>
              <a:t>родиной индейцев</a:t>
            </a:r>
            <a:r>
              <a:rPr lang="ru-RU" sz="2400" b="1" i="1" dirty="0" smtClean="0">
                <a:solidFill>
                  <a:srgbClr val="0070C0"/>
                </a:solidFill>
              </a:rPr>
              <a:t>. Берега Северной Америки омывают воды Северного Ледовитого, Тихого и </a:t>
            </a:r>
            <a:r>
              <a:rPr lang="ru-RU" sz="2400" b="1" i="1" dirty="0" err="1" smtClean="0">
                <a:solidFill>
                  <a:srgbClr val="0070C0"/>
                </a:solidFill>
              </a:rPr>
              <a:t>Атлантичес</a:t>
            </a:r>
            <a:r>
              <a:rPr lang="ru-RU" sz="2400" b="1" i="1" dirty="0" smtClean="0">
                <a:solidFill>
                  <a:srgbClr val="0070C0"/>
                </a:solidFill>
              </a:rPr>
              <a:t>-</a:t>
            </a:r>
          </a:p>
          <a:p>
            <a:r>
              <a:rPr lang="ru-RU" sz="2400" b="1" i="1" dirty="0" smtClean="0">
                <a:solidFill>
                  <a:srgbClr val="0070C0"/>
                </a:solidFill>
              </a:rPr>
              <a:t>кого океанов. 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6"/>
            <a:ext cx="8988552" cy="605752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0070C0"/>
                </a:solidFill>
              </a:rPr>
              <a:t>Северная </a:t>
            </a:r>
            <a:br>
              <a:rPr lang="ru-RU" sz="7200" b="1" i="1" dirty="0" smtClean="0">
                <a:solidFill>
                  <a:srgbClr val="0070C0"/>
                </a:solidFill>
              </a:rPr>
            </a:br>
            <a:r>
              <a:rPr lang="ru-RU" sz="7200" b="1" i="1" dirty="0" smtClean="0">
                <a:solidFill>
                  <a:srgbClr val="0070C0"/>
                </a:solidFill>
              </a:rPr>
              <a:t>Америка</a:t>
            </a:r>
            <a:endParaRPr lang="ru-RU" sz="7200" b="1" i="1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1078943537_tonne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276872"/>
            <a:ext cx="2538282" cy="33843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8184" y="6021288"/>
            <a:ext cx="2727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Х.Колумб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5877272"/>
            <a:ext cx="2932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>
                <a:solidFill>
                  <a:srgbClr val="0070C0"/>
                </a:solidFill>
              </a:rPr>
              <a:t>А.Веспуччи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х. колумб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3284984"/>
            <a:ext cx="2520280" cy="30243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20072" y="1196752"/>
            <a:ext cx="36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Еще в 15 веке никто из европейцев не знал о существовании новых земель Северной и Южной Америки. 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00"/>
                            </p:stCondLst>
                            <p:childTnLst>
                              <p:par>
                                <p:cTn id="18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00"/>
                            </p:stCondLst>
                            <p:childTnLst>
                              <p:par>
                                <p:cTn id="32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ктусы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764704"/>
            <a:ext cx="2533662" cy="1908692"/>
          </a:xfrm>
          <a:prstGeom prst="rect">
            <a:avLst/>
          </a:prstGeom>
        </p:spPr>
      </p:pic>
      <p:pic>
        <p:nvPicPr>
          <p:cNvPr id="3" name="Рисунок 2" descr="карл. берёза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4509120"/>
            <a:ext cx="2664296" cy="2131437"/>
          </a:xfrm>
          <a:prstGeom prst="rect">
            <a:avLst/>
          </a:prstGeom>
        </p:spPr>
      </p:pic>
      <p:pic>
        <p:nvPicPr>
          <p:cNvPr id="4" name="Рисунок 3" descr="лиственница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3717032"/>
            <a:ext cx="2104362" cy="2955564"/>
          </a:xfrm>
          <a:prstGeom prst="rect">
            <a:avLst/>
          </a:prstGeom>
        </p:spPr>
      </p:pic>
      <p:pic>
        <p:nvPicPr>
          <p:cNvPr id="5" name="Рисунок 4" descr="секвойя гигантская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0232" y="4005064"/>
            <a:ext cx="1944216" cy="26327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332656"/>
            <a:ext cx="1348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70C0"/>
                </a:solidFill>
              </a:rPr>
              <a:t>Кактусы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3000372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Лиственница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5816" y="3933056"/>
            <a:ext cx="3059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Карликовая берёза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33798" y="3573016"/>
            <a:ext cx="3310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Секвойя гигантская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95328" y="548680"/>
            <a:ext cx="60486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Растительный мир Северной Америки не очень богат -</a:t>
            </a:r>
          </a:p>
          <a:p>
            <a:r>
              <a:rPr lang="ru-RU" sz="2400" b="1" i="1" dirty="0" smtClean="0">
                <a:solidFill>
                  <a:srgbClr val="0070C0"/>
                </a:solidFill>
              </a:rPr>
              <a:t>сосны, лиственница, карликовая берёза, . И самое высокое хвойное дерево – это секвойя гигантская 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енот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251" y="260648"/>
            <a:ext cx="2051493" cy="2754059"/>
          </a:xfrm>
          <a:prstGeom prst="rect">
            <a:avLst/>
          </a:prstGeom>
        </p:spPr>
      </p:pic>
      <p:pic>
        <p:nvPicPr>
          <p:cNvPr id="3" name="Рисунок 2" descr="медведь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232753"/>
            <a:ext cx="2413800" cy="2044119"/>
          </a:xfrm>
          <a:prstGeom prst="rect">
            <a:avLst/>
          </a:prstGeom>
        </p:spPr>
      </p:pic>
      <p:pic>
        <p:nvPicPr>
          <p:cNvPr id="4" name="Рисунок 3" descr="лось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365104"/>
            <a:ext cx="2710517" cy="2105691"/>
          </a:xfrm>
          <a:prstGeom prst="rect">
            <a:avLst/>
          </a:prstGeom>
        </p:spPr>
      </p:pic>
      <p:pic>
        <p:nvPicPr>
          <p:cNvPr id="6" name="Рисунок 5" descr="рысь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30198" y="4221088"/>
            <a:ext cx="2613802" cy="2047478"/>
          </a:xfrm>
          <a:prstGeom prst="rect">
            <a:avLst/>
          </a:prstGeom>
        </p:spPr>
      </p:pic>
      <p:pic>
        <p:nvPicPr>
          <p:cNvPr id="7" name="Рисунок 6" descr="ондатр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5816" y="836712"/>
            <a:ext cx="2898378" cy="15914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3568" y="2924944"/>
            <a:ext cx="1159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Енот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3861048"/>
            <a:ext cx="1118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Лось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3888" y="260648"/>
            <a:ext cx="1863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Ондатра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8264" y="2276872"/>
            <a:ext cx="16809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Медведь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36296" y="3717032"/>
            <a:ext cx="1069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</a:rPr>
              <a:t>Рысь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59832" y="2852936"/>
            <a:ext cx="32403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 В тайге Северной Америки обитают: волки, рыси, лоси, зайцы, лисицы, медведи, олени. У водоёмов живут еноты и ондатры.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548680"/>
            <a:ext cx="61206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Наша группа называется «Африка».</a:t>
            </a: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Мы получили задание: изучить месторасположение материков, их историю, животный и растительный мир. 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0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3429000"/>
            <a:ext cx="2952328" cy="2400491"/>
          </a:xfrm>
          <a:prstGeom prst="rect">
            <a:avLst/>
          </a:prstGeom>
        </p:spPr>
      </p:pic>
      <p:pic>
        <p:nvPicPr>
          <p:cNvPr id="6" name="Рисунок 5" descr="пирамиа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3212976"/>
            <a:ext cx="3722810" cy="28045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fr_fiz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0"/>
            <a:ext cx="5112568" cy="6858000"/>
          </a:xfrm>
          <a:prstGeom prst="rect">
            <a:avLst/>
          </a:prstGeom>
        </p:spPr>
      </p:pic>
      <p:pic>
        <p:nvPicPr>
          <p:cNvPr id="3" name="Рисунок 2" descr="пальма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3212976"/>
            <a:ext cx="2171733" cy="36450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692696"/>
            <a:ext cx="26642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Африка – </a:t>
            </a:r>
            <a:r>
              <a:rPr lang="ru-RU" sz="2400" b="1" i="1" u="sng" dirty="0" smtClean="0">
                <a:solidFill>
                  <a:srgbClr val="C00000"/>
                </a:solidFill>
              </a:rPr>
              <a:t>самый жаркий </a:t>
            </a:r>
            <a:r>
              <a:rPr lang="ru-RU" sz="2400" b="1" i="1" dirty="0" smtClean="0">
                <a:solidFill>
                  <a:srgbClr val="C00000"/>
                </a:solidFill>
              </a:rPr>
              <a:t>материк. Он одновременно  находится во всех четырёх полушариях планеты: в Северном, Южном, Западном и Восточном. 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solidFill>
                  <a:srgbClr val="C00000"/>
                </a:solidFill>
              </a:rPr>
              <a:t>АФРИКА</a:t>
            </a:r>
            <a:endParaRPr lang="ru-RU" sz="80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васко да гам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44824"/>
            <a:ext cx="2808312" cy="338437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pic>
        <p:nvPicPr>
          <p:cNvPr id="5" name="Рисунок 4" descr="д.левингстон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3067088"/>
            <a:ext cx="2736304" cy="34788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593" y="4941169"/>
            <a:ext cx="145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C000"/>
                </a:solidFill>
              </a:rPr>
              <a:t>Васко да Гама</a:t>
            </a:r>
            <a:endParaRPr lang="ru-RU" sz="1600" dirty="0">
              <a:solidFill>
                <a:srgbClr val="FFC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1" y="6165304"/>
            <a:ext cx="1726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FFC000"/>
                </a:solidFill>
              </a:rPr>
              <a:t>Д.Левингстон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0152" y="1052736"/>
            <a:ext cx="32038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</a:rPr>
              <a:t>Первые представления об Африке получили в 15 веке благодаря плаванию португальца </a:t>
            </a:r>
            <a:r>
              <a:rPr lang="ru-RU" sz="2000" b="1" i="1" u="sng" dirty="0" smtClean="0">
                <a:solidFill>
                  <a:srgbClr val="C00000"/>
                </a:solidFill>
              </a:rPr>
              <a:t>Васко да Гамы. </a:t>
            </a:r>
          </a:p>
          <a:p>
            <a:r>
              <a:rPr lang="ru-RU" sz="2000" b="1" i="1" dirty="0" smtClean="0">
                <a:solidFill>
                  <a:srgbClr val="C00000"/>
                </a:solidFill>
              </a:rPr>
              <a:t>Преодолеть все препятствия и проникнуть во внутренние районы Африки удалось английскому исследователю </a:t>
            </a:r>
            <a:r>
              <a:rPr lang="ru-RU" sz="2000" b="1" i="1" u="sng" dirty="0" err="1" smtClean="0">
                <a:solidFill>
                  <a:srgbClr val="C00000"/>
                </a:solidFill>
              </a:rPr>
              <a:t>Девиду</a:t>
            </a:r>
            <a:r>
              <a:rPr lang="ru-RU" sz="2000" b="1" i="1" u="sng" dirty="0" smtClean="0">
                <a:solidFill>
                  <a:srgbClr val="C00000"/>
                </a:solidFill>
              </a:rPr>
              <a:t> </a:t>
            </a:r>
            <a:r>
              <a:rPr lang="ru-RU" sz="2000" b="1" i="1" u="sng" dirty="0" err="1" smtClean="0">
                <a:solidFill>
                  <a:srgbClr val="C00000"/>
                </a:solidFill>
              </a:rPr>
              <a:t>Левингстону</a:t>
            </a:r>
            <a:r>
              <a:rPr lang="ru-RU" sz="2000" b="1" i="1" u="sng" dirty="0" smtClean="0">
                <a:solidFill>
                  <a:srgbClr val="C00000"/>
                </a:solidFill>
              </a:rPr>
              <a:t>.</a:t>
            </a:r>
            <a:endParaRPr lang="ru-RU" sz="2000" b="1" i="1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38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3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3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5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ахар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1484784"/>
            <a:ext cx="4583083" cy="3672408"/>
          </a:xfrm>
          <a:prstGeom prst="rect">
            <a:avLst/>
          </a:prstGeom>
        </p:spPr>
      </p:pic>
      <p:pic>
        <p:nvPicPr>
          <p:cNvPr id="3" name="Рисунок 2" descr="нил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785" y="4437112"/>
            <a:ext cx="3754879" cy="2160240"/>
          </a:xfrm>
          <a:prstGeom prst="rect">
            <a:avLst/>
          </a:prstGeom>
        </p:spPr>
      </p:pic>
      <p:pic>
        <p:nvPicPr>
          <p:cNvPr id="4" name="Рисунок 3" descr="вод.виктор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88641"/>
            <a:ext cx="2376264" cy="35283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620689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Водопад Виктория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3717033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р. НИЛ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8104" y="5661249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пустыня</a:t>
            </a:r>
            <a:r>
              <a:rPr lang="ru-RU" sz="2400" b="1" i="1" dirty="0" smtClean="0"/>
              <a:t> </a:t>
            </a:r>
            <a:r>
              <a:rPr lang="ru-RU" sz="3200" b="1" i="1" dirty="0" smtClean="0">
                <a:solidFill>
                  <a:srgbClr val="C00000"/>
                </a:solidFill>
              </a:rPr>
              <a:t>САХАРА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лиан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717032"/>
            <a:ext cx="2054067" cy="2736017"/>
          </a:xfrm>
          <a:prstGeom prst="rect">
            <a:avLst/>
          </a:prstGeom>
        </p:spPr>
      </p:pic>
      <p:pic>
        <p:nvPicPr>
          <p:cNvPr id="2" name="Рисунок 1" descr="баобаб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188640"/>
            <a:ext cx="1944229" cy="2924944"/>
          </a:xfrm>
          <a:prstGeom prst="rect">
            <a:avLst/>
          </a:prstGeom>
        </p:spPr>
      </p:pic>
      <p:pic>
        <p:nvPicPr>
          <p:cNvPr id="5" name="Рисунок 4" descr="финиковая пальм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188640"/>
            <a:ext cx="2178487" cy="2907290"/>
          </a:xfrm>
          <a:prstGeom prst="rect">
            <a:avLst/>
          </a:prstGeom>
        </p:spPr>
      </p:pic>
      <p:pic>
        <p:nvPicPr>
          <p:cNvPr id="6" name="Рисунок 5" descr="слоновая трав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76256" y="3645024"/>
            <a:ext cx="2052327" cy="2738924"/>
          </a:xfrm>
          <a:prstGeom prst="rect">
            <a:avLst/>
          </a:prstGeom>
        </p:spPr>
      </p:pic>
      <p:pic>
        <p:nvPicPr>
          <p:cNvPr id="4" name="Рисунок 3" descr="папоротник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60232" y="260648"/>
            <a:ext cx="2103342" cy="29523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3068961"/>
            <a:ext cx="3419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3399"/>
                </a:solidFill>
              </a:rPr>
              <a:t>Финиковая пальма</a:t>
            </a:r>
            <a:endParaRPr lang="ru-RU" sz="2400" b="1" dirty="0">
              <a:solidFill>
                <a:srgbClr val="FF3399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623731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3399"/>
                </a:solidFill>
              </a:rPr>
              <a:t>Лианы</a:t>
            </a:r>
            <a:endParaRPr lang="ru-RU" sz="2400" b="1" dirty="0">
              <a:solidFill>
                <a:srgbClr val="FF3399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5936" y="3140968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3399"/>
                </a:solidFill>
              </a:rPr>
              <a:t>Баобаб</a:t>
            </a:r>
            <a:endParaRPr lang="ru-RU" sz="2800" b="1" dirty="0">
              <a:solidFill>
                <a:srgbClr val="FF3399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2240" y="3068961"/>
            <a:ext cx="2602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3399"/>
                </a:solidFill>
              </a:rPr>
              <a:t>Папоротник</a:t>
            </a:r>
            <a:endParaRPr lang="ru-RU" sz="2800" b="1" dirty="0">
              <a:solidFill>
                <a:srgbClr val="FF339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36096" y="6237313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3399"/>
                </a:solidFill>
              </a:rPr>
              <a:t>Слоновая трава</a:t>
            </a:r>
            <a:endParaRPr lang="ru-RU" sz="2800" b="1" dirty="0">
              <a:solidFill>
                <a:srgbClr val="FF3399"/>
              </a:solidFill>
            </a:endParaRPr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2123728" y="4108431"/>
            <a:ext cx="545740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Африке  насчитывается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до 1000 видов деревьев: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фикусы, пальмы, очень много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видов папоротников и лиан.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нтилопа-гну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260648"/>
            <a:ext cx="2506619" cy="2780928"/>
          </a:xfrm>
          <a:prstGeom prst="rect">
            <a:avLst/>
          </a:prstGeom>
        </p:spPr>
      </p:pic>
      <p:pic>
        <p:nvPicPr>
          <p:cNvPr id="6" name="Рисунок 5" descr="жираф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3789040"/>
            <a:ext cx="2207915" cy="2808312"/>
          </a:xfrm>
          <a:prstGeom prst="rect">
            <a:avLst/>
          </a:prstGeom>
        </p:spPr>
      </p:pic>
      <p:pic>
        <p:nvPicPr>
          <p:cNvPr id="7" name="Рисунок 6" descr="слон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32656"/>
            <a:ext cx="2389644" cy="18001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1560" y="2060848"/>
            <a:ext cx="1745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Слоны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7984" y="4149080"/>
            <a:ext cx="2215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Жирафы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40152" y="3140969"/>
            <a:ext cx="4350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Антилопы-гну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-180528" y="4919008"/>
            <a:ext cx="519738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Очень богат и разнообразен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животный мир Африки . Это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травоядные животные: зебры,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антилопы – гну, слоны, носороги,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гиппопотамы, жирафы 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зебра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938092"/>
            <a:ext cx="2810099" cy="223698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779912" y="260648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Зебры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23" name="Рисунок 22" descr="носорог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3140968"/>
            <a:ext cx="2448271" cy="183192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67544" y="2564904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Носороги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2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32769" grpId="0"/>
      <p:bldP spid="22" grpId="0"/>
      <p:bldP spid="2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епард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4" y="188641"/>
            <a:ext cx="3284967" cy="2474675"/>
          </a:xfrm>
          <a:prstGeom prst="rect">
            <a:avLst/>
          </a:prstGeom>
        </p:spPr>
      </p:pic>
      <p:pic>
        <p:nvPicPr>
          <p:cNvPr id="3" name="Рисунок 2" descr="гиена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188641"/>
            <a:ext cx="3168352" cy="2553497"/>
          </a:xfrm>
          <a:prstGeom prst="rect">
            <a:avLst/>
          </a:prstGeom>
        </p:spPr>
      </p:pic>
      <p:pic>
        <p:nvPicPr>
          <p:cNvPr id="4" name="Рисунок 3" descr="лев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933057"/>
            <a:ext cx="3349328" cy="2523160"/>
          </a:xfrm>
          <a:prstGeom prst="rect">
            <a:avLst/>
          </a:prstGeom>
        </p:spPr>
      </p:pic>
      <p:pic>
        <p:nvPicPr>
          <p:cNvPr id="5" name="Рисунок 4" descr="лепард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96136" y="4005065"/>
            <a:ext cx="3096344" cy="2379925"/>
          </a:xfrm>
          <a:prstGeom prst="rect">
            <a:avLst/>
          </a:prstGeom>
        </p:spPr>
      </p:pic>
      <p:pic>
        <p:nvPicPr>
          <p:cNvPr id="6" name="Рисунок 5" descr="крокодил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1" y="2420888"/>
            <a:ext cx="2899196" cy="23513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9872" y="1"/>
            <a:ext cx="1866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Гепард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1700809"/>
            <a:ext cx="1321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Гиена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5" y="3284985"/>
            <a:ext cx="8996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Лев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945" y="5517232"/>
            <a:ext cx="2195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Леопард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4168" y="3068960"/>
            <a:ext cx="23772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Крокодил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па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3" y="3400999"/>
            <a:ext cx="2016224" cy="2934725"/>
          </a:xfrm>
          <a:prstGeom prst="rect">
            <a:avLst/>
          </a:prstGeom>
        </p:spPr>
      </p:pic>
      <p:pic>
        <p:nvPicPr>
          <p:cNvPr id="2" name="Рисунок 1" descr="марабу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3" y="260649"/>
            <a:ext cx="3095707" cy="2711743"/>
          </a:xfrm>
          <a:prstGeom prst="rect">
            <a:avLst/>
          </a:prstGeom>
        </p:spPr>
      </p:pic>
      <p:pic>
        <p:nvPicPr>
          <p:cNvPr id="4" name="Рисунок 3" descr="страус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6" y="2204865"/>
            <a:ext cx="2232247" cy="3185342"/>
          </a:xfrm>
          <a:prstGeom prst="rect">
            <a:avLst/>
          </a:prstGeom>
        </p:spPr>
      </p:pic>
      <p:pic>
        <p:nvPicPr>
          <p:cNvPr id="5" name="Рисунок 4" descr="ааа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4221089"/>
            <a:ext cx="3240360" cy="24246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07905" y="836713"/>
            <a:ext cx="2232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Марабу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7" y="2780929"/>
            <a:ext cx="2535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C00000"/>
                </a:solidFill>
              </a:rPr>
              <a:t>Страус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5589241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птица</a:t>
            </a:r>
            <a:r>
              <a:rPr lang="ru-RU" sz="3600" b="1" i="1" dirty="0" smtClean="0">
                <a:solidFill>
                  <a:srgbClr val="C00000"/>
                </a:solidFill>
              </a:rPr>
              <a:t> секретарь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980728"/>
            <a:ext cx="7200800" cy="374441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CC00"/>
                </a:solidFill>
                <a:effectLst/>
              </a:rPr>
              <a:t>Найди лишнее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CC00"/>
              </a:solidFill>
              <a:effectLst/>
            </a:endParaRPr>
          </a:p>
        </p:txBody>
      </p:sp>
      <p:pic>
        <p:nvPicPr>
          <p:cNvPr id="3" name="Рисунок 2" descr="2d68c77a0363f4914aac4562ba80b98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1" y="4293096"/>
            <a:ext cx="3816425" cy="2564904"/>
          </a:xfrm>
          <a:prstGeom prst="rect">
            <a:avLst/>
          </a:prstGeom>
        </p:spPr>
      </p:pic>
      <p:pic>
        <p:nvPicPr>
          <p:cNvPr id="4" name="Рисунок 3" descr="1703857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92280" y="230560"/>
            <a:ext cx="1656184" cy="1656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2709" y="332656"/>
            <a:ext cx="4198585" cy="355800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Антарктида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" name="Рисунок 2" descr="альбатрос - копия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8992" y="1785926"/>
            <a:ext cx="2313126" cy="2231964"/>
          </a:xfrm>
          <a:prstGeom prst="rect">
            <a:avLst/>
          </a:prstGeom>
        </p:spPr>
      </p:pic>
      <p:pic>
        <p:nvPicPr>
          <p:cNvPr id="4" name="Рисунок 3" descr="м. слон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5" y="4670856"/>
            <a:ext cx="2710084" cy="2010707"/>
          </a:xfrm>
          <a:prstGeom prst="rect">
            <a:avLst/>
          </a:prstGeom>
        </p:spPr>
      </p:pic>
      <p:pic>
        <p:nvPicPr>
          <p:cNvPr id="5" name="Рисунок 4" descr="пингвин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6578" y="1556792"/>
            <a:ext cx="1976288" cy="2470360"/>
          </a:xfrm>
          <a:prstGeom prst="rect">
            <a:avLst/>
          </a:prstGeom>
        </p:spPr>
      </p:pic>
      <p:pic>
        <p:nvPicPr>
          <p:cNvPr id="6" name="Рисунок 5" descr="тюлень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1628800"/>
            <a:ext cx="2383086" cy="1728192"/>
          </a:xfrm>
          <a:prstGeom prst="rect">
            <a:avLst/>
          </a:prstGeom>
        </p:spPr>
      </p:pic>
      <p:pic>
        <p:nvPicPr>
          <p:cNvPr id="7" name="Рисунок 6" descr="страус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1560" y="4071942"/>
            <a:ext cx="1739478" cy="24821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472" y="335756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Тюлень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86182" y="4071942"/>
            <a:ext cx="223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Альбатрос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72330" y="4000504"/>
            <a:ext cx="2318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Пингвины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57422" y="6000768"/>
            <a:ext cx="1830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Страус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14744" y="4786322"/>
            <a:ext cx="1997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Морские </a:t>
            </a:r>
          </a:p>
          <a:p>
            <a:r>
              <a:rPr lang="ru-RU" sz="2400" b="1" i="1" dirty="0" smtClean="0">
                <a:solidFill>
                  <a:srgbClr val="0070C0"/>
                </a:solidFill>
              </a:rPr>
              <a:t>слоны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908720" y="332656"/>
            <a:ext cx="8884585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ru-RU" sz="10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Африка</a:t>
            </a:r>
            <a:endParaRPr lang="ru-RU" sz="10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Рисунок 2" descr="васко да гам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1882510"/>
            <a:ext cx="3040932" cy="3789324"/>
          </a:xfrm>
          <a:prstGeom prst="rect">
            <a:avLst/>
          </a:prstGeom>
        </p:spPr>
      </p:pic>
      <p:pic>
        <p:nvPicPr>
          <p:cNvPr id="4" name="Рисунок 3" descr="д.левингсто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5510" y="2708920"/>
            <a:ext cx="2574032" cy="3861048"/>
          </a:xfrm>
          <a:prstGeom prst="rect">
            <a:avLst/>
          </a:prstGeom>
        </p:spPr>
      </p:pic>
      <p:pic>
        <p:nvPicPr>
          <p:cNvPr id="5" name="Рисунок 4" descr="х. колумб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145435"/>
            <a:ext cx="2916324" cy="34995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14612" y="6072206"/>
            <a:ext cx="2768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err="1" smtClean="0">
                <a:solidFill>
                  <a:srgbClr val="C00000"/>
                </a:solidFill>
              </a:rPr>
              <a:t>Д.Левингстон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57884" y="5357826"/>
            <a:ext cx="2535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Васко да Гама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72264" y="3714752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Х.Колумб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5786454"/>
            <a:ext cx="7992887" cy="107154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Bottom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Северная Америка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Рисунок 4" descr="торнадо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2463092" cy="1899025"/>
          </a:xfrm>
          <a:prstGeom prst="rect">
            <a:avLst/>
          </a:prstGeom>
        </p:spPr>
      </p:pic>
      <p:pic>
        <p:nvPicPr>
          <p:cNvPr id="6" name="Рисунок 5" descr="кордильеры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071810"/>
            <a:ext cx="1624955" cy="2445985"/>
          </a:xfrm>
          <a:prstGeom prst="rect">
            <a:avLst/>
          </a:prstGeom>
        </p:spPr>
      </p:pic>
      <p:pic>
        <p:nvPicPr>
          <p:cNvPr id="7" name="Рисунок 6" descr="миссисипи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43636" y="214290"/>
            <a:ext cx="2631236" cy="1982198"/>
          </a:xfrm>
          <a:prstGeom prst="rect">
            <a:avLst/>
          </a:prstGeom>
        </p:spPr>
      </p:pic>
      <p:pic>
        <p:nvPicPr>
          <p:cNvPr id="8" name="Рисунок 7" descr="ниагарский вод.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87900" y="3714752"/>
            <a:ext cx="2756100" cy="2076262"/>
          </a:xfrm>
          <a:prstGeom prst="rect">
            <a:avLst/>
          </a:prstGeom>
        </p:spPr>
      </p:pic>
      <p:pic>
        <p:nvPicPr>
          <p:cNvPr id="9" name="Рисунок 8" descr="гейзер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47865" y="619729"/>
            <a:ext cx="2295334" cy="17291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472" y="2071678"/>
            <a:ext cx="1744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Торнадо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14744" y="214290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Гейзеры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4208" y="2285992"/>
            <a:ext cx="23426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р.Миссисипи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2571744"/>
            <a:ext cx="2982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Кордильеры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29322" y="3214686"/>
            <a:ext cx="3907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Ниагарский водопад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  <p:pic>
        <p:nvPicPr>
          <p:cNvPr id="18" name="Рисунок 17" descr="титикакак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71736" y="3500439"/>
            <a:ext cx="3357586" cy="21431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286116" y="2928934"/>
            <a:ext cx="2498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</a:rPr>
              <a:t>о. Титикака</a:t>
            </a:r>
            <a:endParaRPr lang="ru-RU" sz="24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0648"/>
            <a:ext cx="7128792" cy="161147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ru-RU" sz="8000" b="1" i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EB612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Евразия</a:t>
            </a:r>
            <a:endParaRPr lang="ru-RU" sz="8000" b="1" i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EB612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Рисунок 5" descr="мандариин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071678"/>
            <a:ext cx="2645812" cy="1989187"/>
          </a:xfrm>
          <a:prstGeom prst="rect">
            <a:avLst/>
          </a:prstGeom>
        </p:spPr>
      </p:pic>
      <p:pic>
        <p:nvPicPr>
          <p:cNvPr id="7" name="Рисунок 6" descr="бамбук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6578" y="1857364"/>
            <a:ext cx="1749921" cy="2333228"/>
          </a:xfrm>
          <a:prstGeom prst="rect">
            <a:avLst/>
          </a:prstGeom>
        </p:spPr>
      </p:pic>
      <p:pic>
        <p:nvPicPr>
          <p:cNvPr id="8" name="Рисунок 7" descr="рис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4365104"/>
            <a:ext cx="2592288" cy="2218999"/>
          </a:xfrm>
          <a:prstGeom prst="rect">
            <a:avLst/>
          </a:prstGeom>
        </p:spPr>
      </p:pic>
      <p:pic>
        <p:nvPicPr>
          <p:cNvPr id="9" name="Рисунок 8" descr="баобаб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9058" y="1071546"/>
            <a:ext cx="1627381" cy="24482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2844" y="4286256"/>
            <a:ext cx="3189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EB612"/>
                </a:solidFill>
              </a:rPr>
              <a:t>Мандарины</a:t>
            </a:r>
            <a:endParaRPr lang="ru-RU" sz="3200" b="1" i="1" dirty="0">
              <a:solidFill>
                <a:srgbClr val="0EB61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29058" y="3500438"/>
            <a:ext cx="1967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EB612"/>
                </a:solidFill>
              </a:rPr>
              <a:t>Баобаб</a:t>
            </a:r>
            <a:endParaRPr lang="ru-RU" sz="2800" b="1" i="1" dirty="0">
              <a:solidFill>
                <a:srgbClr val="0EB61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3108" y="578645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EB612"/>
                </a:solidFill>
              </a:rPr>
              <a:t>Рис</a:t>
            </a:r>
            <a:endParaRPr lang="ru-RU" sz="2800" b="1" i="1" dirty="0">
              <a:solidFill>
                <a:srgbClr val="0EB61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97441" y="4572008"/>
            <a:ext cx="2146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EB612"/>
                </a:solidFill>
              </a:rPr>
              <a:t>Бамбук</a:t>
            </a:r>
            <a:endParaRPr lang="ru-RU" sz="2800" b="1" i="1" dirty="0">
              <a:solidFill>
                <a:srgbClr val="0EB61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евр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0"/>
            <a:ext cx="4674096" cy="3207599"/>
          </a:xfrm>
          <a:prstGeom prst="rect">
            <a:avLst/>
          </a:prstGeom>
        </p:spPr>
      </p:pic>
      <p:pic>
        <p:nvPicPr>
          <p:cNvPr id="6" name="Рисунок 5" descr="австрал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4544" y="3501008"/>
            <a:ext cx="5868144" cy="3747128"/>
          </a:xfrm>
          <a:prstGeom prst="rect">
            <a:avLst/>
          </a:prstGeom>
        </p:spPr>
      </p:pic>
      <p:pic>
        <p:nvPicPr>
          <p:cNvPr id="5" name="Рисунок 4" descr="sam_fiz - копия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96552" y="0"/>
            <a:ext cx="2880968" cy="4365104"/>
          </a:xfrm>
          <a:prstGeom prst="rect">
            <a:avLst/>
          </a:prstGeom>
        </p:spPr>
      </p:pic>
      <p:pic>
        <p:nvPicPr>
          <p:cNvPr id="3" name="Рисунок 2" descr="afr_fiz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6760" y="0"/>
            <a:ext cx="3127240" cy="4203279"/>
          </a:xfrm>
          <a:prstGeom prst="rect">
            <a:avLst/>
          </a:prstGeom>
        </p:spPr>
      </p:pic>
      <p:pic>
        <p:nvPicPr>
          <p:cNvPr id="7" name="Рисунок 6" descr="антарктид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8" y="3645024"/>
            <a:ext cx="5940152" cy="3663149"/>
          </a:xfrm>
          <a:prstGeom prst="rect">
            <a:avLst/>
          </a:prstGeom>
        </p:spPr>
      </p:pic>
      <p:pic>
        <p:nvPicPr>
          <p:cNvPr id="8" name="Рисунок 7" descr="сев.америк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27784" y="3140968"/>
            <a:ext cx="3528160" cy="48007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5536" y="1268760"/>
            <a:ext cx="1705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Африка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63888" y="980728"/>
            <a:ext cx="1865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Евразия</a:t>
            </a:r>
            <a:endParaRPr lang="ru-RU" sz="28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88224" y="1052736"/>
            <a:ext cx="3416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Южная</a:t>
            </a:r>
          </a:p>
          <a:p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Америка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8" y="5157192"/>
            <a:ext cx="3096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Австралия</a:t>
            </a:r>
            <a:endParaRPr lang="ru-RU" sz="28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3635896" y="4581128"/>
            <a:ext cx="3483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Северная</a:t>
            </a:r>
          </a:p>
          <a:p>
            <a:r>
              <a:rPr lang="ru-RU" sz="2400" b="1" i="1" dirty="0" smtClean="0"/>
              <a:t>        Америка</a:t>
            </a:r>
            <a:endParaRPr lang="ru-RU" sz="2400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48264" y="5373216"/>
            <a:ext cx="2499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Антарктид</a:t>
            </a:r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95536" y="1124744"/>
            <a:ext cx="2224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Южная</a:t>
            </a:r>
          </a:p>
          <a:p>
            <a:r>
              <a:rPr lang="ru-RU" sz="2400" b="1" i="1" dirty="0" smtClean="0"/>
              <a:t>    Америка</a:t>
            </a:r>
            <a:endParaRPr lang="ru-RU" sz="24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6876256" y="1196752"/>
            <a:ext cx="2281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Африка</a:t>
            </a:r>
            <a:endParaRPr lang="ru-RU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6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600" decel="100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00" decel="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i="1" u="sng" dirty="0" smtClean="0">
                <a:solidFill>
                  <a:srgbClr val="0099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Тест.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en-US" sz="4000" b="1" i="1" u="sng" dirty="0" smtClean="0">
              <a:solidFill>
                <a:srgbClr val="009900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1.Количество материков на Земле: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четыре;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б) шесть;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в) пять;</a:t>
            </a:r>
            <a:r>
              <a:rPr lang="en-US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</a:t>
            </a:r>
            <a:endParaRPr lang="ru-RU" sz="2400" dirty="0" smtClean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2.Самый большой материк: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Африка;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б) Северная Америка;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в) Евразия;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3. Самый маленький материк: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Антарктида;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б) Австралия;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в) Южная Америка;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5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3429000"/>
            <a:ext cx="3591114" cy="2890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8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50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" presetClass="exit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50"/>
                            </p:stCondLst>
                            <p:childTnLst>
                              <p:par>
                                <p:cTn id="5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50"/>
                            </p:stCondLst>
                            <p:childTnLst>
                              <p:par>
                                <p:cTn id="6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00"/>
                            </p:stCondLst>
                            <p:childTnLst>
                              <p:par>
                                <p:cTn id="7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" presetClass="exit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650"/>
                            </p:stCondLst>
                            <p:childTnLst>
                              <p:par>
                                <p:cTn id="9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750"/>
                            </p:stCondLst>
                            <p:childTnLst>
                              <p:par>
                                <p:cTn id="10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800"/>
                            </p:stCondLst>
                            <p:childTnLst>
                              <p:par>
                                <p:cTn id="112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 tmFilter="0,0; .5, 1; 1, 1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12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" presetClass="exit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125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6672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4. Баобаб растет в: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Африке;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б) Северной Америке;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в) Евразии;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5. Слоны, жирафы, бегемоты обитают: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Австралии;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б) Южной Америке;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в) Африке;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6.На каком материке бывают часто торнадо, смерчи, гейзеры: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Антарктиды;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б) Евразии;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в) Северной Америки;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7. Деревья – гиганты в Северной Америке:</a:t>
            </a:r>
            <a:endParaRPr lang="ru-RU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а) секвойя;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б) эвкалипт;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в) баобаб;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meto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214290"/>
            <a:ext cx="3049897" cy="2966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" presetClass="exit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50"/>
                            </p:stCondLst>
                            <p:childTnLst>
                              <p:par>
                                <p:cTn id="62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" presetClass="exit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8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100"/>
                            </p:stCondLst>
                            <p:childTnLst>
                              <p:par>
                                <p:cTn id="10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50"/>
                            </p:stCondLst>
                            <p:childTnLst>
                              <p:par>
                                <p:cTn id="11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121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" presetClass="exit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124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 tmFilter="0,0; .5, 1; 1, 1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150"/>
                            </p:stCondLst>
                            <p:childTnLst>
                              <p:par>
                                <p:cTn id="13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 tmFilter="0,0; .5, 1; 1, 1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100"/>
                            </p:stCondLst>
                            <p:childTnLst>
                              <p:par>
                                <p:cTn id="14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 tmFilter="0,0; .5, 1; 1, 1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100"/>
                            </p:stCondLst>
                            <p:childTnLst>
                              <p:par>
                                <p:cTn id="152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 tmFilter="0,0; .5, 1; 1, 1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162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5" presetClass="exit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heckerboard(across)">
                                      <p:cBhvr>
                                        <p:cTn id="165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543295" cy="480060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0EB612"/>
                </a:solidFill>
              </a:rPr>
              <a:t>Мы постарались рассказать о всём разнообразии  животного и растительного мира, климата, </a:t>
            </a:r>
            <a:r>
              <a:rPr lang="ru-RU" sz="2400" b="1" i="1" dirty="0" err="1" smtClean="0">
                <a:solidFill>
                  <a:srgbClr val="0EB612"/>
                </a:solidFill>
              </a:rPr>
              <a:t>достопримечатель</a:t>
            </a:r>
            <a:r>
              <a:rPr lang="en-US" sz="2400" b="1" i="1" dirty="0" smtClean="0">
                <a:solidFill>
                  <a:srgbClr val="0EB612"/>
                </a:solidFill>
              </a:rPr>
              <a:t>-</a:t>
            </a:r>
            <a:r>
              <a:rPr lang="ru-RU" sz="2400" b="1" i="1" dirty="0" err="1" smtClean="0">
                <a:solidFill>
                  <a:srgbClr val="0EB612"/>
                </a:solidFill>
              </a:rPr>
              <a:t>ностях</a:t>
            </a:r>
            <a:r>
              <a:rPr lang="ru-RU" sz="2400" b="1" i="1" dirty="0" smtClean="0">
                <a:solidFill>
                  <a:srgbClr val="0EB612"/>
                </a:solidFill>
              </a:rPr>
              <a:t> материков .</a:t>
            </a:r>
          </a:p>
          <a:p>
            <a:r>
              <a:rPr lang="ru-RU" sz="2400" b="1" i="1" dirty="0" smtClean="0">
                <a:solidFill>
                  <a:srgbClr val="0EB612"/>
                </a:solidFill>
              </a:rPr>
              <a:t>Так давайте сбережем всю красоту и неповторимость нашей планеты.</a:t>
            </a:r>
            <a:endParaRPr lang="ru-RU" sz="2400" b="1" i="1" dirty="0">
              <a:solidFill>
                <a:srgbClr val="0EB612"/>
              </a:solidFill>
            </a:endParaRPr>
          </a:p>
        </p:txBody>
      </p:sp>
      <p:pic>
        <p:nvPicPr>
          <p:cNvPr id="5" name="Содержимое 4" descr="22736388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35515" y="1268760"/>
            <a:ext cx="4224917" cy="33123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620688"/>
            <a:ext cx="7704856" cy="2880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500702"/>
            <a:ext cx="8522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« Пусть дружат люди всей Земли ! »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5390809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3429000"/>
            <a:ext cx="2088232" cy="1940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1255</TotalTime>
  <Words>1299</Words>
  <Application>Microsoft Office PowerPoint</Application>
  <PresentationFormat>Экран (4:3)</PresentationFormat>
  <Paragraphs>275</Paragraphs>
  <Slides>61</Slides>
  <Notes>3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Евразия</vt:lpstr>
      <vt:lpstr>Слайд 9</vt:lpstr>
      <vt:lpstr>Слайд 10</vt:lpstr>
      <vt:lpstr>Слайд 11</vt:lpstr>
      <vt:lpstr>Слайд 12</vt:lpstr>
      <vt:lpstr>Австралия</vt:lpstr>
      <vt:lpstr>Слайд 14</vt:lpstr>
      <vt:lpstr>Слайд 15</vt:lpstr>
      <vt:lpstr>Слайд 16</vt:lpstr>
      <vt:lpstr>Слайд 17</vt:lpstr>
      <vt:lpstr>Антарктида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ЮЖНАЯ АМЕРИКА</vt:lpstr>
      <vt:lpstr>Слайд 35</vt:lpstr>
      <vt:lpstr>Слайд 36</vt:lpstr>
      <vt:lpstr>Слайд 37</vt:lpstr>
      <vt:lpstr>Слайд 38</vt:lpstr>
      <vt:lpstr>Слайд 39</vt:lpstr>
      <vt:lpstr>Слайд 40</vt:lpstr>
      <vt:lpstr>Северная  Америка</vt:lpstr>
      <vt:lpstr>Слайд 42</vt:lpstr>
      <vt:lpstr>Слайд 43</vt:lpstr>
      <vt:lpstr>Слайд 44</vt:lpstr>
      <vt:lpstr>Слайд 45</vt:lpstr>
      <vt:lpstr>АФРИКА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XTreme</cp:lastModifiedBy>
  <cp:revision>143</cp:revision>
  <dcterms:created xsi:type="dcterms:W3CDTF">2010-10-16T13:51:14Z</dcterms:created>
  <dcterms:modified xsi:type="dcterms:W3CDTF">2010-11-18T16:30:14Z</dcterms:modified>
</cp:coreProperties>
</file>