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75" r:id="rId2"/>
    <p:sldId id="403" r:id="rId3"/>
    <p:sldId id="418" r:id="rId4"/>
    <p:sldId id="479" r:id="rId5"/>
    <p:sldId id="464" r:id="rId6"/>
    <p:sldId id="406" r:id="rId7"/>
    <p:sldId id="527" r:id="rId8"/>
    <p:sldId id="467" r:id="rId9"/>
    <p:sldId id="407" r:id="rId10"/>
    <p:sldId id="469" r:id="rId11"/>
    <p:sldId id="517" r:id="rId12"/>
    <p:sldId id="518" r:id="rId13"/>
    <p:sldId id="470" r:id="rId14"/>
    <p:sldId id="519" r:id="rId15"/>
    <p:sldId id="471" r:id="rId16"/>
    <p:sldId id="524" r:id="rId17"/>
    <p:sldId id="472" r:id="rId18"/>
    <p:sldId id="521" r:id="rId19"/>
    <p:sldId id="474" r:id="rId20"/>
    <p:sldId id="522" r:id="rId21"/>
    <p:sldId id="528" r:id="rId22"/>
    <p:sldId id="475" r:id="rId23"/>
    <p:sldId id="523" r:id="rId24"/>
    <p:sldId id="529" r:id="rId25"/>
    <p:sldId id="530" r:id="rId26"/>
    <p:sldId id="455" r:id="rId27"/>
    <p:sldId id="533" r:id="rId28"/>
    <p:sldId id="532" r:id="rId29"/>
    <p:sldId id="456" r:id="rId30"/>
    <p:sldId id="457" r:id="rId31"/>
    <p:sldId id="458" r:id="rId32"/>
    <p:sldId id="460" r:id="rId33"/>
    <p:sldId id="459" r:id="rId34"/>
    <p:sldId id="310" r:id="rId35"/>
    <p:sldId id="450" r:id="rId36"/>
    <p:sldId id="454" r:id="rId37"/>
    <p:sldId id="445" r:id="rId38"/>
    <p:sldId id="399" r:id="rId39"/>
    <p:sldId id="392" r:id="rId40"/>
    <p:sldId id="388" r:id="rId41"/>
    <p:sldId id="350" r:id="rId42"/>
    <p:sldId id="361" r:id="rId43"/>
    <p:sldId id="364" r:id="rId44"/>
    <p:sldId id="376" r:id="rId45"/>
    <p:sldId id="378" r:id="rId46"/>
    <p:sldId id="381" r:id="rId47"/>
    <p:sldId id="306" r:id="rId48"/>
    <p:sldId id="316" r:id="rId49"/>
    <p:sldId id="358" r:id="rId50"/>
    <p:sldId id="317" r:id="rId51"/>
    <p:sldId id="318" r:id="rId52"/>
    <p:sldId id="434" r:id="rId53"/>
    <p:sldId id="435" r:id="rId54"/>
    <p:sldId id="512" r:id="rId55"/>
    <p:sldId id="513" r:id="rId56"/>
    <p:sldId id="514" r:id="rId57"/>
    <p:sldId id="516" r:id="rId58"/>
    <p:sldId id="480" r:id="rId59"/>
    <p:sldId id="481" r:id="rId60"/>
    <p:sldId id="482" r:id="rId61"/>
    <p:sldId id="486" r:id="rId62"/>
    <p:sldId id="483" r:id="rId63"/>
    <p:sldId id="485" r:id="rId64"/>
    <p:sldId id="484" r:id="rId65"/>
    <p:sldId id="320" r:id="rId66"/>
    <p:sldId id="321" r:id="rId67"/>
    <p:sldId id="323" r:id="rId68"/>
    <p:sldId id="453" r:id="rId69"/>
    <p:sldId id="449" r:id="rId70"/>
    <p:sldId id="487" r:id="rId71"/>
    <p:sldId id="488" r:id="rId72"/>
    <p:sldId id="489" r:id="rId73"/>
    <p:sldId id="491" r:id="rId74"/>
    <p:sldId id="492" r:id="rId75"/>
    <p:sldId id="493" r:id="rId76"/>
    <p:sldId id="494" r:id="rId77"/>
    <p:sldId id="511" r:id="rId78"/>
    <p:sldId id="495" r:id="rId79"/>
    <p:sldId id="499" r:id="rId80"/>
    <p:sldId id="496" r:id="rId81"/>
    <p:sldId id="502" r:id="rId82"/>
    <p:sldId id="497" r:id="rId83"/>
    <p:sldId id="498" r:id="rId84"/>
    <p:sldId id="503" r:id="rId85"/>
    <p:sldId id="540" r:id="rId86"/>
    <p:sldId id="439" r:id="rId87"/>
    <p:sldId id="506" r:id="rId88"/>
    <p:sldId id="538" r:id="rId89"/>
    <p:sldId id="539" r:id="rId9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20088" autoAdjust="0"/>
    <p:restoredTop sz="94660"/>
  </p:normalViewPr>
  <p:slideViewPr>
    <p:cSldViewPr>
      <p:cViewPr varScale="1">
        <p:scale>
          <a:sx n="69" d="100"/>
          <a:sy n="69" d="100"/>
        </p:scale>
        <p:origin x="-160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4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FF065-070D-4AA6-92F5-458729359597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2CA47-9948-4404-91C1-240DA27791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519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2CA47-9948-4404-91C1-240DA2779145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67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2CA47-9948-4404-91C1-240DA2779145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9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FB724-B41C-41FC-9411-28FFC0F21D19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5E4D5-2F60-48AE-B3ED-AB6701EC94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jpg"/><Relationship Id="rId7" Type="http://schemas.openxmlformats.org/officeDocument/2006/relationships/image" Target="../media/image54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g"/><Relationship Id="rId9" Type="http://schemas.openxmlformats.org/officeDocument/2006/relationships/image" Target="../media/image5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79.jpg"/><Relationship Id="rId7" Type="http://schemas.openxmlformats.org/officeDocument/2006/relationships/image" Target="../media/image83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12" Type="http://schemas.openxmlformats.org/officeDocument/2006/relationships/image" Target="../media/image103.jpe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11" Type="http://schemas.openxmlformats.org/officeDocument/2006/relationships/image" Target="../media/image102.jpeg"/><Relationship Id="rId5" Type="http://schemas.openxmlformats.org/officeDocument/2006/relationships/image" Target="../media/image96.jpg"/><Relationship Id="rId10" Type="http://schemas.openxmlformats.org/officeDocument/2006/relationships/image" Target="../media/image101.jpeg"/><Relationship Id="rId4" Type="http://schemas.openxmlformats.org/officeDocument/2006/relationships/image" Target="../media/image95.jpg"/><Relationship Id="rId9" Type="http://schemas.openxmlformats.org/officeDocument/2006/relationships/image" Target="../media/image10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3%D1%88%D0%BA%D0%B8%D0%BD,_%D0%90%D0%BB%D0%B5%D0%BA%D1%81%D0%B0%D0%BD%D0%B4%D1%80_%D0%A1%D0%B5%D1%80%D0%B3%D0%B5%D0%B5%D0%B2%D0%B8%D1%87#cite_note-Apollo-90" TargetMode="External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jpeg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2.jpg"/><Relationship Id="rId7" Type="http://schemas.openxmlformats.org/officeDocument/2006/relationships/image" Target="../media/image126.jp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jpg"/><Relationship Id="rId5" Type="http://schemas.openxmlformats.org/officeDocument/2006/relationships/image" Target="../media/image124.jpeg"/><Relationship Id="rId4" Type="http://schemas.openxmlformats.org/officeDocument/2006/relationships/image" Target="../media/image12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7" Type="http://schemas.openxmlformats.org/officeDocument/2006/relationships/image" Target="../media/image133.jp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2.jpg"/><Relationship Id="rId5" Type="http://schemas.openxmlformats.org/officeDocument/2006/relationships/image" Target="../media/image131.jpeg"/><Relationship Id="rId4" Type="http://schemas.openxmlformats.org/officeDocument/2006/relationships/image" Target="../media/image13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7" Type="http://schemas.openxmlformats.org/officeDocument/2006/relationships/image" Target="../media/image139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8.jpg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0.jpg"/><Relationship Id="rId5" Type="http://schemas.openxmlformats.org/officeDocument/2006/relationships/image" Target="../media/image149.jpg"/><Relationship Id="rId4" Type="http://schemas.openxmlformats.org/officeDocument/2006/relationships/image" Target="../media/image14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6.jpg"/><Relationship Id="rId4" Type="http://schemas.openxmlformats.org/officeDocument/2006/relationships/image" Target="../media/image15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0.jpg"/><Relationship Id="rId4" Type="http://schemas.openxmlformats.org/officeDocument/2006/relationships/image" Target="../media/image15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9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8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3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jpg"/><Relationship Id="rId3" Type="http://schemas.openxmlformats.org/officeDocument/2006/relationships/image" Target="../media/image195.jpg"/><Relationship Id="rId7" Type="http://schemas.openxmlformats.org/officeDocument/2006/relationships/image" Target="../media/image199.jp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8.jpg"/><Relationship Id="rId5" Type="http://schemas.openxmlformats.org/officeDocument/2006/relationships/image" Target="../media/image197.jpg"/><Relationship Id="rId4" Type="http://schemas.openxmlformats.org/officeDocument/2006/relationships/image" Target="../media/image196.jpg"/><Relationship Id="rId9" Type="http://schemas.openxmlformats.org/officeDocument/2006/relationships/image" Target="../media/image201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g"/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g"/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7.jpeg"/><Relationship Id="rId4" Type="http://schemas.openxmlformats.org/officeDocument/2006/relationships/image" Target="../media/image206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g"/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4.jpg"/><Relationship Id="rId5" Type="http://schemas.openxmlformats.org/officeDocument/2006/relationships/image" Target="../media/image213.jpg"/><Relationship Id="rId4" Type="http://schemas.openxmlformats.org/officeDocument/2006/relationships/image" Target="../media/image212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1.jpg"/><Relationship Id="rId5" Type="http://schemas.openxmlformats.org/officeDocument/2006/relationships/image" Target="../media/image220.jpg"/><Relationship Id="rId4" Type="http://schemas.openxmlformats.org/officeDocument/2006/relationships/image" Target="../media/image219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g"/><Relationship Id="rId2" Type="http://schemas.openxmlformats.org/officeDocument/2006/relationships/image" Target="../media/image22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4.jp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jpeg"/><Relationship Id="rId3" Type="http://schemas.openxmlformats.org/officeDocument/2006/relationships/image" Target="../media/image226.jpg"/><Relationship Id="rId7" Type="http://schemas.openxmlformats.org/officeDocument/2006/relationships/image" Target="../media/image230.jpg"/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9.jpg"/><Relationship Id="rId5" Type="http://schemas.openxmlformats.org/officeDocument/2006/relationships/image" Target="../media/image228.jpeg"/><Relationship Id="rId4" Type="http://schemas.openxmlformats.org/officeDocument/2006/relationships/image" Target="../media/image227.jpg"/><Relationship Id="rId9" Type="http://schemas.openxmlformats.org/officeDocument/2006/relationships/image" Target="../media/image232.jp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jpg"/><Relationship Id="rId3" Type="http://schemas.openxmlformats.org/officeDocument/2006/relationships/image" Target="../media/image234.jpg"/><Relationship Id="rId7" Type="http://schemas.openxmlformats.org/officeDocument/2006/relationships/image" Target="../media/image238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7.jpg"/><Relationship Id="rId11" Type="http://schemas.openxmlformats.org/officeDocument/2006/relationships/image" Target="../media/image242.jpg"/><Relationship Id="rId5" Type="http://schemas.openxmlformats.org/officeDocument/2006/relationships/image" Target="../media/image236.jpg"/><Relationship Id="rId10" Type="http://schemas.openxmlformats.org/officeDocument/2006/relationships/image" Target="../media/image241.jpeg"/><Relationship Id="rId4" Type="http://schemas.openxmlformats.org/officeDocument/2006/relationships/image" Target="../media/image235.jpg"/><Relationship Id="rId9" Type="http://schemas.openxmlformats.org/officeDocument/2006/relationships/image" Target="../media/image24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g"/><Relationship Id="rId2" Type="http://schemas.openxmlformats.org/officeDocument/2006/relationships/image" Target="../media/image2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8.jpg"/><Relationship Id="rId4" Type="http://schemas.openxmlformats.org/officeDocument/2006/relationships/image" Target="../media/image247.jp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jpg"/><Relationship Id="rId3" Type="http://schemas.openxmlformats.org/officeDocument/2006/relationships/image" Target="../media/image250.jpg"/><Relationship Id="rId7" Type="http://schemas.openxmlformats.org/officeDocument/2006/relationships/image" Target="../media/image254.jpg"/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3.jpg"/><Relationship Id="rId5" Type="http://schemas.openxmlformats.org/officeDocument/2006/relationships/image" Target="../media/image252.jpg"/><Relationship Id="rId4" Type="http://schemas.openxmlformats.org/officeDocument/2006/relationships/image" Target="../media/image251.jpg"/><Relationship Id="rId9" Type="http://schemas.openxmlformats.org/officeDocument/2006/relationships/image" Target="../media/image256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9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g"/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jpg"/><Relationship Id="rId3" Type="http://schemas.openxmlformats.org/officeDocument/2006/relationships/image" Target="../media/image264.jpg"/><Relationship Id="rId7" Type="http://schemas.openxmlformats.org/officeDocument/2006/relationships/image" Target="../media/image268.jpg"/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7.jpg"/><Relationship Id="rId5" Type="http://schemas.openxmlformats.org/officeDocument/2006/relationships/image" Target="../media/image266.jpg"/><Relationship Id="rId4" Type="http://schemas.openxmlformats.org/officeDocument/2006/relationships/image" Target="../media/image265.jpg"/><Relationship Id="rId9" Type="http://schemas.openxmlformats.org/officeDocument/2006/relationships/image" Target="../media/image270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g"/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5.jpeg"/><Relationship Id="rId5" Type="http://schemas.openxmlformats.org/officeDocument/2006/relationships/image" Target="../media/image274.jpg"/><Relationship Id="rId4" Type="http://schemas.openxmlformats.org/officeDocument/2006/relationships/image" Target="../media/image273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image" Target="../media/image276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8.jp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jpg"/><Relationship Id="rId3" Type="http://schemas.openxmlformats.org/officeDocument/2006/relationships/image" Target="../media/image280.jpg"/><Relationship Id="rId7" Type="http://schemas.openxmlformats.org/officeDocument/2006/relationships/image" Target="../media/image284.jpeg"/><Relationship Id="rId2" Type="http://schemas.openxmlformats.org/officeDocument/2006/relationships/image" Target="../media/image27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3.jpg"/><Relationship Id="rId5" Type="http://schemas.openxmlformats.org/officeDocument/2006/relationships/image" Target="../media/image282.jpg"/><Relationship Id="rId4" Type="http://schemas.openxmlformats.org/officeDocument/2006/relationships/image" Target="../media/image281.jpg"/><Relationship Id="rId9" Type="http://schemas.openxmlformats.org/officeDocument/2006/relationships/image" Target="../media/image286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jpeg"/><Relationship Id="rId2" Type="http://schemas.openxmlformats.org/officeDocument/2006/relationships/image" Target="../media/image28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9.jp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jpeg"/><Relationship Id="rId3" Type="http://schemas.openxmlformats.org/officeDocument/2006/relationships/image" Target="../media/image291.jpg"/><Relationship Id="rId7" Type="http://schemas.openxmlformats.org/officeDocument/2006/relationships/image" Target="../media/image295.jpg"/><Relationship Id="rId2" Type="http://schemas.openxmlformats.org/officeDocument/2006/relationships/image" Target="../media/image29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4.jpeg"/><Relationship Id="rId5" Type="http://schemas.openxmlformats.org/officeDocument/2006/relationships/image" Target="../media/image293.jpg"/><Relationship Id="rId4" Type="http://schemas.openxmlformats.org/officeDocument/2006/relationships/image" Target="../media/image292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jpeg"/><Relationship Id="rId2" Type="http://schemas.openxmlformats.org/officeDocument/2006/relationships/image" Target="../media/image29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9.jp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jpg"/><Relationship Id="rId3" Type="http://schemas.openxmlformats.org/officeDocument/2006/relationships/image" Target="../media/image301.jpg"/><Relationship Id="rId7" Type="http://schemas.openxmlformats.org/officeDocument/2006/relationships/image" Target="../media/image305.jpg"/><Relationship Id="rId2" Type="http://schemas.openxmlformats.org/officeDocument/2006/relationships/image" Target="../media/image30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4.jpg"/><Relationship Id="rId5" Type="http://schemas.openxmlformats.org/officeDocument/2006/relationships/image" Target="../media/image303.jpeg"/><Relationship Id="rId4" Type="http://schemas.openxmlformats.org/officeDocument/2006/relationships/image" Target="../media/image302.jp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3.jpg"/><Relationship Id="rId3" Type="http://schemas.openxmlformats.org/officeDocument/2006/relationships/image" Target="../media/image308.jpg"/><Relationship Id="rId7" Type="http://schemas.openxmlformats.org/officeDocument/2006/relationships/image" Target="../media/image312.jpeg"/><Relationship Id="rId2" Type="http://schemas.openxmlformats.org/officeDocument/2006/relationships/image" Target="../media/image30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1.jpg"/><Relationship Id="rId5" Type="http://schemas.openxmlformats.org/officeDocument/2006/relationships/image" Target="../media/image310.jpg"/><Relationship Id="rId4" Type="http://schemas.openxmlformats.org/officeDocument/2006/relationships/image" Target="../media/image309.jpg"/><Relationship Id="rId9" Type="http://schemas.openxmlformats.org/officeDocument/2006/relationships/image" Target="../media/image302.jp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jpg"/><Relationship Id="rId3" Type="http://schemas.openxmlformats.org/officeDocument/2006/relationships/image" Target="../media/image315.jpg"/><Relationship Id="rId7" Type="http://schemas.openxmlformats.org/officeDocument/2006/relationships/image" Target="../media/image319.jpeg"/><Relationship Id="rId2" Type="http://schemas.openxmlformats.org/officeDocument/2006/relationships/image" Target="../media/image31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8.jpg"/><Relationship Id="rId5" Type="http://schemas.openxmlformats.org/officeDocument/2006/relationships/image" Target="../media/image317.jpg"/><Relationship Id="rId4" Type="http://schemas.openxmlformats.org/officeDocument/2006/relationships/image" Target="../media/image316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jpg"/><Relationship Id="rId2" Type="http://schemas.openxmlformats.org/officeDocument/2006/relationships/image" Target="../media/image3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3.jpe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jpg"/><Relationship Id="rId3" Type="http://schemas.openxmlformats.org/officeDocument/2006/relationships/image" Target="../media/image325.jpeg"/><Relationship Id="rId7" Type="http://schemas.openxmlformats.org/officeDocument/2006/relationships/image" Target="../media/image329.jpg"/><Relationship Id="rId2" Type="http://schemas.openxmlformats.org/officeDocument/2006/relationships/image" Target="../media/image32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8.jpeg"/><Relationship Id="rId5" Type="http://schemas.openxmlformats.org/officeDocument/2006/relationships/image" Target="../media/image327.jpg"/><Relationship Id="rId4" Type="http://schemas.openxmlformats.org/officeDocument/2006/relationships/image" Target="../media/image326.jpg"/><Relationship Id="rId9" Type="http://schemas.openxmlformats.org/officeDocument/2006/relationships/image" Target="../media/image331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jpg"/><Relationship Id="rId2" Type="http://schemas.openxmlformats.org/officeDocument/2006/relationships/image" Target="../media/image33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6.jpeg"/><Relationship Id="rId5" Type="http://schemas.openxmlformats.org/officeDocument/2006/relationships/image" Target="../media/image335.jpg"/><Relationship Id="rId4" Type="http://schemas.openxmlformats.org/officeDocument/2006/relationships/image" Target="../media/image334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jpg"/><Relationship Id="rId7" Type="http://schemas.openxmlformats.org/officeDocument/2006/relationships/image" Target="../media/image342.jpeg"/><Relationship Id="rId2" Type="http://schemas.openxmlformats.org/officeDocument/2006/relationships/image" Target="../media/image33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1.jpeg"/><Relationship Id="rId5" Type="http://schemas.openxmlformats.org/officeDocument/2006/relationships/image" Target="../media/image340.jpeg"/><Relationship Id="rId4" Type="http://schemas.openxmlformats.org/officeDocument/2006/relationships/image" Target="../media/image339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4.jpeg"/><Relationship Id="rId2" Type="http://schemas.openxmlformats.org/officeDocument/2006/relationships/image" Target="../media/image34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7.jpeg"/><Relationship Id="rId5" Type="http://schemas.openxmlformats.org/officeDocument/2006/relationships/image" Target="../media/image346.jpg"/><Relationship Id="rId4" Type="http://schemas.openxmlformats.org/officeDocument/2006/relationships/image" Target="../media/image345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jpg"/><Relationship Id="rId3" Type="http://schemas.openxmlformats.org/officeDocument/2006/relationships/image" Target="../media/image349.jpeg"/><Relationship Id="rId7" Type="http://schemas.openxmlformats.org/officeDocument/2006/relationships/image" Target="../media/image353.jpg"/><Relationship Id="rId2" Type="http://schemas.openxmlformats.org/officeDocument/2006/relationships/image" Target="../media/image3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2.jpg"/><Relationship Id="rId5" Type="http://schemas.openxmlformats.org/officeDocument/2006/relationships/image" Target="../media/image351.jpg"/><Relationship Id="rId4" Type="http://schemas.openxmlformats.org/officeDocument/2006/relationships/image" Target="../media/image350.jpeg"/><Relationship Id="rId9" Type="http://schemas.openxmlformats.org/officeDocument/2006/relationships/image" Target="../media/image355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jpg"/><Relationship Id="rId2" Type="http://schemas.openxmlformats.org/officeDocument/2006/relationships/image" Target="../media/image35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0.jpeg"/><Relationship Id="rId5" Type="http://schemas.openxmlformats.org/officeDocument/2006/relationships/image" Target="../media/image359.jpeg"/><Relationship Id="rId4" Type="http://schemas.openxmlformats.org/officeDocument/2006/relationships/image" Target="../media/image358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jpeg"/><Relationship Id="rId7" Type="http://schemas.openxmlformats.org/officeDocument/2006/relationships/image" Target="../media/image366.jpg"/><Relationship Id="rId2" Type="http://schemas.openxmlformats.org/officeDocument/2006/relationships/image" Target="../media/image36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5.jpg"/><Relationship Id="rId5" Type="http://schemas.openxmlformats.org/officeDocument/2006/relationships/image" Target="../media/image364.jpg"/><Relationship Id="rId4" Type="http://schemas.openxmlformats.org/officeDocument/2006/relationships/image" Target="../media/image363.jp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3.jpg"/><Relationship Id="rId3" Type="http://schemas.openxmlformats.org/officeDocument/2006/relationships/image" Target="../media/image368.jpg"/><Relationship Id="rId7" Type="http://schemas.openxmlformats.org/officeDocument/2006/relationships/image" Target="../media/image372.jpg"/><Relationship Id="rId2" Type="http://schemas.openxmlformats.org/officeDocument/2006/relationships/image" Target="../media/image36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1.jpg"/><Relationship Id="rId5" Type="http://schemas.openxmlformats.org/officeDocument/2006/relationships/image" Target="../media/image370.jpg"/><Relationship Id="rId4" Type="http://schemas.openxmlformats.org/officeDocument/2006/relationships/image" Target="../media/image369.jpeg"/><Relationship Id="rId9" Type="http://schemas.openxmlformats.org/officeDocument/2006/relationships/image" Target="../media/image374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6.jpg"/><Relationship Id="rId2" Type="http://schemas.openxmlformats.org/officeDocument/2006/relationships/image" Target="../media/image375.jp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jpeg"/><Relationship Id="rId2" Type="http://schemas.openxmlformats.org/officeDocument/2006/relationships/image" Target="../media/image377.jp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9.jp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jp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52928" cy="2088232"/>
          </a:xfrm>
        </p:spPr>
        <p:txBody>
          <a:bodyPr>
            <a:normAutofit/>
          </a:bodyPr>
          <a:lstStyle/>
          <a:p>
            <a:r>
              <a:rPr lang="en-US" sz="6000" i="1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XIX</a:t>
            </a:r>
            <a:r>
              <a:rPr lang="ru-RU" sz="6000" i="1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век </a:t>
            </a:r>
            <a:r>
              <a:rPr lang="en-US" sz="60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– </a:t>
            </a:r>
            <a:r>
              <a:rPr lang="ru-RU" sz="60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/>
            </a:r>
            <a:br>
              <a:rPr lang="ru-RU" sz="60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</a:br>
            <a:r>
              <a:rPr lang="ru-RU" sz="40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"</a:t>
            </a:r>
            <a:r>
              <a:rPr lang="ru-RU" sz="36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Золотой</a:t>
            </a:r>
            <a:r>
              <a:rPr lang="ru-RU" sz="40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век</a:t>
            </a:r>
            <a:r>
              <a:rPr lang="ru-RU" sz="4000" i="1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" русской  </a:t>
            </a:r>
            <a:r>
              <a:rPr lang="ru-RU" sz="4000" i="1" kern="10" dirty="0" smtClean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литературы</a:t>
            </a:r>
            <a:endParaRPr lang="ru-RU" sz="4000" dirty="0"/>
          </a:p>
        </p:txBody>
      </p:sp>
      <p:pic>
        <p:nvPicPr>
          <p:cNvPr id="6" name="Объект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81402"/>
            <a:ext cx="3600400" cy="46805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27984" y="3645024"/>
            <a:ext cx="4464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solidFill>
                  <a:srgbClr val="FFFF00"/>
                </a:solidFill>
              </a:rPr>
              <a:t>Автор: Хусайнова </a:t>
            </a:r>
            <a:r>
              <a:rPr lang="ru-RU" sz="2000" dirty="0" err="1" smtClean="0">
                <a:solidFill>
                  <a:srgbClr val="FFFF00"/>
                </a:solidFill>
              </a:rPr>
              <a:t>Манижа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14 </a:t>
            </a:r>
            <a:r>
              <a:rPr lang="ru-RU" sz="2000" dirty="0" smtClean="0">
                <a:solidFill>
                  <a:srgbClr val="FFFF00"/>
                </a:solidFill>
              </a:rPr>
              <a:t>лет, МБОУ </a:t>
            </a:r>
            <a:r>
              <a:rPr lang="ru-RU" sz="2000" dirty="0">
                <a:solidFill>
                  <a:srgbClr val="FFFF00"/>
                </a:solidFill>
              </a:rPr>
              <a:t>ДОД ЦДТ «Меридиан» 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r"/>
            <a:r>
              <a:rPr lang="ru-RU" sz="2000" dirty="0" smtClean="0">
                <a:solidFill>
                  <a:srgbClr val="FFFF00"/>
                </a:solidFill>
              </a:rPr>
              <a:t>г</a:t>
            </a:r>
            <a:r>
              <a:rPr lang="ru-RU" sz="2000" dirty="0">
                <a:solidFill>
                  <a:srgbClr val="FFFF00"/>
                </a:solidFill>
              </a:rPr>
              <a:t>. о. </a:t>
            </a:r>
            <a:r>
              <a:rPr lang="ru-RU" sz="2000" dirty="0" smtClean="0">
                <a:solidFill>
                  <a:srgbClr val="FFFF00"/>
                </a:solidFill>
              </a:rPr>
              <a:t>Самара.</a:t>
            </a:r>
            <a:endParaRPr lang="ru-RU" sz="2000" dirty="0">
              <a:solidFill>
                <a:srgbClr val="FFFF00"/>
              </a:solidFill>
            </a:endParaRPr>
          </a:p>
          <a:p>
            <a:pPr algn="r"/>
            <a:r>
              <a:rPr lang="ru-RU" sz="2000" dirty="0">
                <a:solidFill>
                  <a:srgbClr val="FFFF00"/>
                </a:solidFill>
              </a:rPr>
              <a:t> </a:t>
            </a:r>
          </a:p>
          <a:p>
            <a:pPr algn="r"/>
            <a:r>
              <a:rPr lang="ru-RU" sz="2000" dirty="0">
                <a:solidFill>
                  <a:srgbClr val="FFFF00"/>
                </a:solidFill>
              </a:rPr>
              <a:t>Руководитель: </a:t>
            </a:r>
            <a:r>
              <a:rPr lang="ru-RU" sz="2000" dirty="0" err="1">
                <a:solidFill>
                  <a:srgbClr val="FFFF00"/>
                </a:solidFill>
              </a:rPr>
              <a:t>Хабашова</a:t>
            </a:r>
            <a:r>
              <a:rPr lang="ru-RU" sz="2000" dirty="0">
                <a:solidFill>
                  <a:srgbClr val="FFFF00"/>
                </a:solidFill>
              </a:rPr>
              <a:t> В. Н.,</a:t>
            </a:r>
          </a:p>
          <a:p>
            <a:pPr algn="r"/>
            <a:r>
              <a:rPr lang="ru-RU" sz="2000" dirty="0">
                <a:solidFill>
                  <a:srgbClr val="FFFF00"/>
                </a:solidFill>
              </a:rPr>
              <a:t>педагог дополнительного образования</a:t>
            </a:r>
          </a:p>
          <a:p>
            <a:pPr algn="r"/>
            <a:r>
              <a:rPr lang="ru-RU" sz="2000" dirty="0">
                <a:solidFill>
                  <a:srgbClr val="FFFF00"/>
                </a:solidFill>
              </a:rPr>
              <a:t>МБОУ ДОД ЦДТ «Меридиан» </a:t>
            </a:r>
            <a:endParaRPr lang="ru-RU" sz="2000" dirty="0" smtClean="0">
              <a:solidFill>
                <a:srgbClr val="FFFF00"/>
              </a:solidFill>
            </a:endParaRPr>
          </a:p>
          <a:p>
            <a:pPr algn="r"/>
            <a:r>
              <a:rPr lang="ru-RU" sz="2000" dirty="0" smtClean="0">
                <a:solidFill>
                  <a:srgbClr val="FFFF00"/>
                </a:solidFill>
              </a:rPr>
              <a:t>г</a:t>
            </a:r>
            <a:r>
              <a:rPr lang="ru-RU" sz="2000" dirty="0">
                <a:solidFill>
                  <a:srgbClr val="FFFF00"/>
                </a:solidFill>
              </a:rPr>
              <a:t>. о. Самара</a:t>
            </a:r>
          </a:p>
        </p:txBody>
      </p:sp>
    </p:spTree>
    <p:extLst>
      <p:ext uri="{BB962C8B-B14F-4D97-AF65-F5344CB8AC3E}">
        <p14:creationId xmlns:p14="http://schemas.microsoft.com/office/powerpoint/2010/main" val="200218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масштабе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88641"/>
            <a:ext cx="7776864" cy="18001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rgbClr val="FFFF00"/>
                </a:solidFill>
              </a:rPr>
              <a:t>В истории тысячелетней культуры России ХIХ век называют "Золотым веком" русской </a:t>
            </a:r>
            <a:r>
              <a:rPr lang="ru-RU" sz="3600" dirty="0" smtClean="0">
                <a:solidFill>
                  <a:srgbClr val="FFFF00"/>
                </a:solidFill>
              </a:rPr>
              <a:t>поэзии. 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4" name="Объект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72737"/>
            <a:ext cx="2601784" cy="3788197"/>
          </a:xfrm>
          <a:prstGeom prst="rect">
            <a:avLst/>
          </a:prstGeom>
        </p:spPr>
      </p:pic>
      <p:pic>
        <p:nvPicPr>
          <p:cNvPr id="5" name="Объект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382722"/>
            <a:ext cx="2520280" cy="3845931"/>
          </a:xfrm>
          <a:prstGeom prst="rect">
            <a:avLst/>
          </a:prstGeom>
        </p:spPr>
      </p:pic>
      <p:pic>
        <p:nvPicPr>
          <p:cNvPr id="6" name="Объект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382722"/>
            <a:ext cx="2736304" cy="378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5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8373">
            <a:off x="6801974" y="1066137"/>
            <a:ext cx="1717610" cy="2245783"/>
          </a:xfrm>
          <a:prstGeom prst="rect">
            <a:avLst/>
          </a:prstGeom>
        </p:spPr>
      </p:pic>
      <p:pic>
        <p:nvPicPr>
          <p:cNvPr id="5" name="Объект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839" y="3930196"/>
            <a:ext cx="2073881" cy="2739089"/>
          </a:xfrm>
          <a:prstGeom prst="rect">
            <a:avLst/>
          </a:prstGeom>
        </p:spPr>
      </p:pic>
      <p:pic>
        <p:nvPicPr>
          <p:cNvPr id="6" name="Объект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930196"/>
            <a:ext cx="1889226" cy="2669917"/>
          </a:xfrm>
          <a:prstGeom prst="rect">
            <a:avLst/>
          </a:prstGeom>
        </p:spPr>
      </p:pic>
      <p:pic>
        <p:nvPicPr>
          <p:cNvPr id="7" name="Объект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437" y="3930195"/>
            <a:ext cx="1872208" cy="2669917"/>
          </a:xfrm>
          <a:prstGeom prst="rect">
            <a:avLst/>
          </a:prstGeom>
        </p:spPr>
      </p:pic>
      <p:pic>
        <p:nvPicPr>
          <p:cNvPr id="8" name="Объект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95" y="1460977"/>
            <a:ext cx="1942502" cy="2252176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61022"/>
            <a:ext cx="1891086" cy="2736281"/>
          </a:xfrm>
          <a:prstGeom prst="rect">
            <a:avLst/>
          </a:prstGeom>
        </p:spPr>
      </p:pic>
      <p:pic>
        <p:nvPicPr>
          <p:cNvPr id="10" name="Объект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7705">
            <a:off x="740175" y="1126368"/>
            <a:ext cx="1554113" cy="22345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260648"/>
            <a:ext cx="86769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</a:rPr>
              <a:t>ХIХ век называют </a:t>
            </a:r>
            <a:r>
              <a:rPr lang="ru-RU" sz="3200" b="1" dirty="0" smtClean="0">
                <a:solidFill>
                  <a:srgbClr val="FFFF00"/>
                </a:solidFill>
              </a:rPr>
              <a:t>веком </a:t>
            </a:r>
            <a:r>
              <a:rPr lang="ru-RU" sz="3200" b="1" dirty="0">
                <a:solidFill>
                  <a:srgbClr val="FFFF00"/>
                </a:solidFill>
              </a:rPr>
              <a:t>русской </a:t>
            </a:r>
            <a:r>
              <a:rPr lang="ru-RU" sz="3200" b="1" dirty="0" smtClean="0">
                <a:solidFill>
                  <a:srgbClr val="FFFF00"/>
                </a:solidFill>
              </a:rPr>
              <a:t>литературы </a:t>
            </a:r>
            <a:r>
              <a:rPr lang="ru-RU" sz="3200" b="1" dirty="0">
                <a:solidFill>
                  <a:srgbClr val="FFFF00"/>
                </a:solidFill>
              </a:rPr>
              <a:t>в мировом масштабе</a:t>
            </a:r>
            <a:r>
              <a:rPr lang="ru-RU" sz="2000" b="1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1874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809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Поэты  «Золотого 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>
                <a:solidFill>
                  <a:srgbClr val="FFFF00"/>
                </a:solidFill>
              </a:rPr>
              <a:t>века» давшие </a:t>
            </a:r>
            <a:r>
              <a:rPr lang="ru-RU" sz="2800" dirty="0">
                <a:solidFill>
                  <a:srgbClr val="FFFF00"/>
                </a:solidFill>
              </a:rPr>
              <a:t>духовную пищу двум векам всего человечества.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838" y="3706336"/>
            <a:ext cx="1547003" cy="2200401"/>
          </a:xfrm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392" y="3736245"/>
            <a:ext cx="1633375" cy="2176435"/>
          </a:xfrm>
          <a:prstGeom prst="rect">
            <a:avLst/>
          </a:prstGeo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85" y="3736246"/>
            <a:ext cx="1507487" cy="2176434"/>
          </a:xfrm>
          <a:prstGeom prst="rect">
            <a:avLst/>
          </a:prstGeom>
        </p:spPr>
      </p:pic>
      <p:pic>
        <p:nvPicPr>
          <p:cNvPr id="9" name="Объект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24" y="1390942"/>
            <a:ext cx="1561956" cy="2013306"/>
          </a:xfrm>
          <a:prstGeom prst="rect">
            <a:avLst/>
          </a:prstGeom>
        </p:spPr>
      </p:pic>
      <p:pic>
        <p:nvPicPr>
          <p:cNvPr id="10" name="Объект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390943"/>
            <a:ext cx="1589686" cy="2038058"/>
          </a:xfrm>
          <a:prstGeom prst="rect">
            <a:avLst/>
          </a:prstGeom>
        </p:spPr>
      </p:pic>
      <p:pic>
        <p:nvPicPr>
          <p:cNvPr id="11" name="Объект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7" y="1366190"/>
            <a:ext cx="1480640" cy="2038058"/>
          </a:xfrm>
          <a:prstGeom prst="rect">
            <a:avLst/>
          </a:prstGeom>
        </p:spPr>
      </p:pic>
      <p:pic>
        <p:nvPicPr>
          <p:cNvPr id="12" name="Объект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392" y="1366191"/>
            <a:ext cx="1574062" cy="2038058"/>
          </a:xfrm>
          <a:prstGeom prst="rect">
            <a:avLst/>
          </a:prstGeom>
        </p:spPr>
      </p:pic>
      <p:pic>
        <p:nvPicPr>
          <p:cNvPr id="13" name="Объект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7" y="3751656"/>
            <a:ext cx="1516890" cy="2109763"/>
          </a:xfrm>
          <a:prstGeom prst="rect">
            <a:avLst/>
          </a:prstGeom>
        </p:spPr>
      </p:pic>
      <p:pic>
        <p:nvPicPr>
          <p:cNvPr id="14" name="Объект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79" y="3722832"/>
            <a:ext cx="1670450" cy="2150008"/>
          </a:xfrm>
          <a:prstGeom prst="rect">
            <a:avLst/>
          </a:prstGeom>
        </p:spPr>
      </p:pic>
      <p:pic>
        <p:nvPicPr>
          <p:cNvPr id="15" name="Объект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52" y="1390943"/>
            <a:ext cx="1547356" cy="201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5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ъект 20"/>
          <p:cNvSpPr>
            <a:spLocks noGrp="1"/>
          </p:cNvSpPr>
          <p:nvPr>
            <p:ph sz="half" idx="2"/>
          </p:nvPr>
        </p:nvSpPr>
        <p:spPr>
          <a:xfrm>
            <a:off x="4572000" y="764704"/>
            <a:ext cx="4114800" cy="41764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900" dirty="0" smtClean="0">
                <a:solidFill>
                  <a:srgbClr val="FFFF00"/>
                </a:solidFill>
              </a:rPr>
              <a:t>«Русская литература </a:t>
            </a:r>
            <a:r>
              <a:rPr lang="ru-RU" sz="3900" dirty="0">
                <a:solidFill>
                  <a:srgbClr val="FFFF00"/>
                </a:solidFill>
              </a:rPr>
              <a:t>XIX века </a:t>
            </a:r>
            <a:r>
              <a:rPr lang="ru-RU" sz="3900" dirty="0" smtClean="0">
                <a:solidFill>
                  <a:srgbClr val="FFFF00"/>
                </a:solidFill>
              </a:rPr>
              <a:t>- одно </a:t>
            </a:r>
            <a:r>
              <a:rPr lang="ru-RU" sz="3900" dirty="0">
                <a:solidFill>
                  <a:srgbClr val="FFFF00"/>
                </a:solidFill>
              </a:rPr>
              <a:t>из трех величайших чудес человеческой </a:t>
            </a:r>
            <a:r>
              <a:rPr lang="ru-RU" sz="3900" dirty="0" smtClean="0">
                <a:solidFill>
                  <a:srgbClr val="FFFF00"/>
                </a:solidFill>
              </a:rPr>
              <a:t>культуры» - сказал известный </a:t>
            </a:r>
            <a:r>
              <a:rPr lang="ru-RU" sz="3900" dirty="0">
                <a:solidFill>
                  <a:srgbClr val="FFFF00"/>
                </a:solidFill>
              </a:rPr>
              <a:t>французский поэт, прозаик, мыслитель, </a:t>
            </a:r>
            <a:r>
              <a:rPr lang="ru-RU" sz="3900" dirty="0" smtClean="0">
                <a:solidFill>
                  <a:srgbClr val="FFFF00"/>
                </a:solidFill>
              </a:rPr>
              <a:t>критик Поль Валери.</a:t>
            </a:r>
            <a:endParaRPr lang="ru-RU" sz="39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            </a:t>
            </a:r>
            <a:endParaRPr lang="ru-RU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8" name="Объект 2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744416" cy="5094443"/>
          </a:xfrm>
        </p:spPr>
      </p:pic>
      <p:sp>
        <p:nvSpPr>
          <p:cNvPr id="30" name="Прямоугольник 29"/>
          <p:cNvSpPr/>
          <p:nvPr/>
        </p:nvSpPr>
        <p:spPr>
          <a:xfrm>
            <a:off x="323528" y="5463808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Поль Валери (1871-1945)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258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60649"/>
            <a:ext cx="8435280" cy="14401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FFFF00"/>
                </a:solidFill>
              </a:rPr>
              <a:t>Величайшие деятели русской литературы </a:t>
            </a:r>
            <a:r>
              <a:rPr lang="en-US" dirty="0">
                <a:solidFill>
                  <a:srgbClr val="FFFF00"/>
                </a:solidFill>
              </a:rPr>
              <a:t>XIX </a:t>
            </a:r>
            <a:r>
              <a:rPr lang="ru-RU" dirty="0">
                <a:solidFill>
                  <a:srgbClr val="FFFF00"/>
                </a:solidFill>
              </a:rPr>
              <a:t>века подвергались преследованиям и  многие из них волею судеб  кончили свою жизнь трагически. </a:t>
            </a:r>
          </a:p>
        </p:txBody>
      </p:sp>
      <p:pic>
        <p:nvPicPr>
          <p:cNvPr id="10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5"/>
            <a:ext cx="6840760" cy="4756959"/>
          </a:xfrm>
        </p:spPr>
      </p:pic>
    </p:spTree>
    <p:extLst>
      <p:ext uri="{BB962C8B-B14F-4D97-AF65-F5344CB8AC3E}">
        <p14:creationId xmlns:p14="http://schemas.microsoft.com/office/powerpoint/2010/main" val="203998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rgbClr val="FFFF00"/>
                </a:solidFill>
              </a:rPr>
              <a:t>Посвящается А.С. Пушкину, М.Ю. Лермонтову </a:t>
            </a:r>
            <a:r>
              <a:rPr lang="ru-RU" sz="2400" i="1" dirty="0" smtClean="0">
                <a:solidFill>
                  <a:srgbClr val="FFFF00"/>
                </a:solidFill>
              </a:rPr>
              <a:t>и </a:t>
            </a:r>
            <a:r>
              <a:rPr lang="ru-RU" sz="2400" i="1" dirty="0">
                <a:solidFill>
                  <a:srgbClr val="FFFF00"/>
                </a:solidFill>
              </a:rPr>
              <a:t>другим поэтам золотого века, трагически завершившим свою жизнь</a:t>
            </a: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52565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i="1" dirty="0" smtClean="0">
                <a:solidFill>
                  <a:srgbClr val="FFFF00"/>
                </a:solidFill>
              </a:rPr>
              <a:t>Поэты века золотого</a:t>
            </a:r>
            <a:br>
              <a:rPr lang="ru-RU" sz="1800" i="1" dirty="0" smtClean="0">
                <a:solidFill>
                  <a:srgbClr val="FFFF00"/>
                </a:solidFill>
              </a:rPr>
            </a:br>
            <a:r>
              <a:rPr lang="ru-RU" sz="1800" i="1" dirty="0" smtClean="0">
                <a:solidFill>
                  <a:srgbClr val="FFFF00"/>
                </a:solidFill>
              </a:rPr>
              <a:t>С </a:t>
            </a:r>
            <a:r>
              <a:rPr lang="ru-RU" sz="1800" i="1" dirty="0">
                <a:solidFill>
                  <a:srgbClr val="FFFF00"/>
                </a:solidFill>
              </a:rPr>
              <a:t>огнём негаснущим в груди,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Пылали жизнью вы немного,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Не дотянув до полпути.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Любви вы строки посвящали,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В них романтизма слышен глас,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Но в час сомненья и печали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Она обманывала вас, –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Влекла на ссоры и дуэли,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В объятья ревности слепой…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И вот…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             Друзья не доглядели…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И вечен гения покой.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А мы, любуясь вашим слогом,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Судьбу мечтая обмануть,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Подумали а если б долгим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Был  вашей жизни путь, –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Другой бы творчества дорога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Легла… </a:t>
            </a:r>
            <a:br>
              <a:rPr lang="ru-RU" sz="1800" i="1" dirty="0">
                <a:solidFill>
                  <a:srgbClr val="FFFF00"/>
                </a:solidFill>
              </a:rPr>
            </a:br>
            <a:r>
              <a:rPr lang="ru-RU" sz="1800" i="1" dirty="0">
                <a:solidFill>
                  <a:srgbClr val="FFFF00"/>
                </a:solidFill>
              </a:rPr>
              <a:t>               Но время не вернуть. </a:t>
            </a:r>
            <a:br>
              <a:rPr lang="ru-RU" sz="1800" i="1" dirty="0">
                <a:solidFill>
                  <a:srgbClr val="FFFF00"/>
                </a:solidFill>
              </a:rPr>
            </a:br>
            <a:endParaRPr lang="ru-RU" sz="1400" i="1" dirty="0">
              <a:solidFill>
                <a:srgbClr val="FFFF00"/>
              </a:solidFill>
            </a:endParaRPr>
          </a:p>
        </p:txBody>
      </p:sp>
      <p:pic>
        <p:nvPicPr>
          <p:cNvPr id="6" name="Объект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569" y="1844824"/>
            <a:ext cx="1265497" cy="1915119"/>
          </a:xfrm>
          <a:prstGeom prst="rect">
            <a:avLst/>
          </a:prstGeom>
        </p:spPr>
      </p:pic>
      <p:pic>
        <p:nvPicPr>
          <p:cNvPr id="7" name="Объект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037012"/>
            <a:ext cx="1294271" cy="2149655"/>
          </a:xfrm>
          <a:prstGeom prst="rect">
            <a:avLst/>
          </a:prstGeom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3" y="1020030"/>
            <a:ext cx="1388580" cy="2015936"/>
          </a:xfrm>
          <a:prstGeom prst="rect">
            <a:avLst/>
          </a:prstGeom>
        </p:spPr>
      </p:pic>
      <p:pic>
        <p:nvPicPr>
          <p:cNvPr id="9" name="Объект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220" y="1556792"/>
            <a:ext cx="1254747" cy="1987414"/>
          </a:xfrm>
          <a:prstGeom prst="rect">
            <a:avLst/>
          </a:prstGeom>
        </p:spPr>
      </p:pic>
      <p:pic>
        <p:nvPicPr>
          <p:cNvPr id="10" name="Объект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1" y="3544206"/>
            <a:ext cx="1336181" cy="2026540"/>
          </a:xfrm>
          <a:prstGeom prst="rect">
            <a:avLst/>
          </a:prstGeom>
        </p:spPr>
      </p:pic>
      <p:pic>
        <p:nvPicPr>
          <p:cNvPr id="11" name="Объект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429000"/>
            <a:ext cx="1234511" cy="1905000"/>
          </a:xfrm>
          <a:prstGeom prst="rect">
            <a:avLst/>
          </a:prstGeom>
        </p:spPr>
      </p:pic>
      <p:pic>
        <p:nvPicPr>
          <p:cNvPr id="12" name="Объект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894" y="4271369"/>
            <a:ext cx="1394172" cy="21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179512" y="188641"/>
            <a:ext cx="8784976" cy="12241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FFFF00"/>
                </a:solidFill>
              </a:rPr>
              <a:t>А.С. Пушкин </a:t>
            </a:r>
            <a:r>
              <a:rPr lang="ru-RU" sz="3600" b="1" dirty="0">
                <a:solidFill>
                  <a:srgbClr val="FFFF00"/>
                </a:solidFill>
              </a:rPr>
              <a:t>провел свою молодость в ссылке, а впоследствии был затравлен  и </a:t>
            </a:r>
            <a:r>
              <a:rPr lang="ru-RU" sz="3600" b="1" dirty="0" smtClean="0">
                <a:solidFill>
                  <a:srgbClr val="FFFF00"/>
                </a:solidFill>
              </a:rPr>
              <a:t> убит на дуэли. </a:t>
            </a:r>
            <a:endParaRPr lang="ru-RU" sz="3600" b="1" dirty="0">
              <a:solidFill>
                <a:srgbClr val="FFFF00"/>
              </a:solidFill>
            </a:endParaRPr>
          </a:p>
          <a:p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9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192" y="4656361"/>
            <a:ext cx="2736304" cy="1822378"/>
          </a:xfrm>
          <a:prstGeom prst="rect">
            <a:avLst/>
          </a:prstGeom>
        </p:spPr>
      </p:pic>
      <p:pic>
        <p:nvPicPr>
          <p:cNvPr id="21" name="Объект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060848"/>
            <a:ext cx="3816424" cy="2351871"/>
          </a:xfrm>
          <a:prstGeom prst="rect">
            <a:avLst/>
          </a:prstGeom>
        </p:spPr>
      </p:pic>
      <p:pic>
        <p:nvPicPr>
          <p:cNvPr id="9" name="Объект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632149"/>
            <a:ext cx="1152128" cy="1819149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0848"/>
            <a:ext cx="2808312" cy="4554019"/>
          </a:xfrm>
        </p:spPr>
      </p:pic>
    </p:spTree>
    <p:extLst>
      <p:ext uri="{BB962C8B-B14F-4D97-AF65-F5344CB8AC3E}">
        <p14:creationId xmlns:p14="http://schemas.microsoft.com/office/powerpoint/2010/main" val="405459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1"/>
            <a:ext cx="8568952" cy="16287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М.Ю. Лермонтов</a:t>
            </a:r>
            <a:r>
              <a:rPr lang="ru-RU" sz="3200" dirty="0" smtClean="0">
                <a:solidFill>
                  <a:srgbClr val="FFFF00"/>
                </a:solidFill>
              </a:rPr>
              <a:t> был выслан на Кавказ и в 28 лет погиб на дуэли близ города Пятигорска.</a:t>
            </a:r>
          </a:p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3" y="4309166"/>
            <a:ext cx="3053793" cy="2290344"/>
          </a:xfrm>
          <a:prstGeom prst="rect">
            <a:avLst/>
          </a:prstGeom>
        </p:spPr>
      </p:pic>
      <p:pic>
        <p:nvPicPr>
          <p:cNvPr id="10" name="Объект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99994"/>
            <a:ext cx="4248472" cy="2857810"/>
          </a:xfrm>
          <a:prstGeom prst="rect">
            <a:avLst/>
          </a:prstGeom>
        </p:spPr>
      </p:pic>
      <p:pic>
        <p:nvPicPr>
          <p:cNvPr id="11" name="Объект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2734"/>
            <a:ext cx="3745768" cy="2952330"/>
          </a:xfrm>
          <a:prstGeom prst="rect">
            <a:avLst/>
          </a:prstGeom>
        </p:spPr>
      </p:pic>
      <p:pic>
        <p:nvPicPr>
          <p:cNvPr id="12" name="Объект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286143"/>
            <a:ext cx="1598676" cy="2304256"/>
          </a:xfrm>
          <a:prstGeom prst="rect">
            <a:avLst/>
          </a:prstGeom>
        </p:spPr>
      </p:pic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65021"/>
            <a:ext cx="3096344" cy="2383079"/>
          </a:xfrm>
        </p:spPr>
      </p:pic>
    </p:spTree>
    <p:extLst>
      <p:ext uri="{BB962C8B-B14F-4D97-AF65-F5344CB8AC3E}">
        <p14:creationId xmlns:p14="http://schemas.microsoft.com/office/powerpoint/2010/main" val="184114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51520" y="188640"/>
            <a:ext cx="86409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К.Ф. Рылеев </a:t>
            </a:r>
            <a:r>
              <a:rPr lang="ru-RU" sz="2400" b="1" dirty="0">
                <a:solidFill>
                  <a:srgbClr val="FFFF00"/>
                </a:solidFill>
              </a:rPr>
              <a:t>в числе других  декабристов был повешен царскими палачами на Сенатской площади</a:t>
            </a:r>
          </a:p>
        </p:txBody>
      </p:sp>
      <p:pic>
        <p:nvPicPr>
          <p:cNvPr id="18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1499380" cy="1995372"/>
          </a:xfrm>
        </p:spPr>
      </p:pic>
      <p:pic>
        <p:nvPicPr>
          <p:cNvPr id="19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57556"/>
            <a:ext cx="1152128" cy="1071479"/>
          </a:xfrm>
          <a:prstGeom prst="rect">
            <a:avLst/>
          </a:prstGeom>
        </p:spPr>
      </p:pic>
      <p:pic>
        <p:nvPicPr>
          <p:cNvPr id="20" name="Объект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106" y="1241213"/>
            <a:ext cx="6757476" cy="5068107"/>
          </a:xfrm>
          <a:prstGeom prst="rect">
            <a:avLst/>
          </a:prstGeom>
        </p:spPr>
      </p:pic>
      <p:pic>
        <p:nvPicPr>
          <p:cNvPr id="9" name="Объект 4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25257"/>
            <a:ext cx="1548995" cy="2091471"/>
          </a:xfrm>
        </p:spPr>
      </p:pic>
    </p:spTree>
    <p:extLst>
      <p:ext uri="{BB962C8B-B14F-4D97-AF65-F5344CB8AC3E}">
        <p14:creationId xmlns:p14="http://schemas.microsoft.com/office/powerpoint/2010/main" val="226954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207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Кондратий </a:t>
            </a:r>
            <a:r>
              <a:rPr lang="ru-RU" sz="3600" dirty="0" smtClean="0">
                <a:solidFill>
                  <a:srgbClr val="FFFF00"/>
                </a:solidFill>
              </a:rPr>
              <a:t>Федорович Рылеев </a:t>
            </a:r>
            <a:r>
              <a:rPr lang="ru-RU" sz="3200" dirty="0">
                <a:solidFill>
                  <a:srgbClr val="FFFF00"/>
                </a:solidFill>
              </a:rPr>
              <a:t>(1795-1826)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908721"/>
            <a:ext cx="4680520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Русский  поэт-декабрист.</a:t>
            </a:r>
            <a:r>
              <a:rPr lang="ru-RU" sz="1800" dirty="0" smtClean="0"/>
              <a:t>, </a:t>
            </a:r>
            <a:r>
              <a:rPr lang="ru-RU" sz="1800" dirty="0" smtClean="0">
                <a:solidFill>
                  <a:srgbClr val="FFFF00"/>
                </a:solidFill>
              </a:rPr>
              <a:t>один </a:t>
            </a:r>
            <a:r>
              <a:rPr lang="ru-RU" sz="1800" dirty="0">
                <a:solidFill>
                  <a:srgbClr val="FFFF00"/>
                </a:solidFill>
              </a:rPr>
              <a:t>из пяти казнённых руководителей декабрьского восстания 1825 </a:t>
            </a:r>
            <a:r>
              <a:rPr lang="ru-RU" sz="1800" dirty="0" smtClean="0">
                <a:solidFill>
                  <a:srgbClr val="FFFF00"/>
                </a:solidFill>
              </a:rPr>
              <a:t>года. Дружеское общение         с Пушкиным, касалось, </a:t>
            </a:r>
            <a:r>
              <a:rPr lang="ru-RU" sz="1800" dirty="0">
                <a:solidFill>
                  <a:srgbClr val="FFFF00"/>
                </a:solidFill>
              </a:rPr>
              <a:t>в основном, литературных </a:t>
            </a:r>
            <a:r>
              <a:rPr lang="ru-RU" sz="1800" dirty="0" smtClean="0">
                <a:solidFill>
                  <a:srgbClr val="FFFF00"/>
                </a:solidFill>
              </a:rPr>
              <a:t>дел. </a:t>
            </a:r>
            <a:endParaRPr lang="ru-RU" sz="1800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80728"/>
            <a:ext cx="2448272" cy="3317408"/>
          </a:xfrm>
        </p:spPr>
      </p:pic>
      <p:sp>
        <p:nvSpPr>
          <p:cNvPr id="8" name="Прямоугольник 7"/>
          <p:cNvSpPr/>
          <p:nvPr/>
        </p:nvSpPr>
        <p:spPr>
          <a:xfrm>
            <a:off x="395536" y="4581128"/>
            <a:ext cx="4509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Тюрьма мне в честь, не в укоризну…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Тюрьма </a:t>
            </a:r>
            <a:r>
              <a:rPr lang="ru-RU" b="1" i="1" dirty="0">
                <a:solidFill>
                  <a:srgbClr val="FFFF00"/>
                </a:solidFill>
              </a:rPr>
              <a:t>мне в честь, не в </a:t>
            </a:r>
            <a:r>
              <a:rPr lang="ru-RU" b="1" i="1" dirty="0" smtClean="0">
                <a:solidFill>
                  <a:srgbClr val="FFFF00"/>
                </a:solidFill>
              </a:rPr>
              <a:t>укоризну,</a:t>
            </a:r>
            <a:r>
              <a:rPr lang="ru-RU" b="1" i="1" dirty="0">
                <a:solidFill>
                  <a:srgbClr val="FFFF00"/>
                </a:solidFill>
              </a:rPr>
              <a:t/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 smtClean="0">
                <a:solidFill>
                  <a:srgbClr val="FFFF00"/>
                </a:solidFill>
              </a:rPr>
              <a:t>За дело правое я в ней,</a:t>
            </a:r>
            <a:br>
              <a:rPr lang="ru-RU" b="1" i="1" dirty="0" smtClean="0">
                <a:solidFill>
                  <a:srgbClr val="FFFF00"/>
                </a:solidFill>
              </a:rPr>
            </a:br>
            <a:r>
              <a:rPr lang="ru-RU" b="1" i="1" dirty="0" smtClean="0">
                <a:solidFill>
                  <a:srgbClr val="FFFF00"/>
                </a:solidFill>
              </a:rPr>
              <a:t>И мне ль стыдиться сих цепей,</a:t>
            </a:r>
            <a:br>
              <a:rPr lang="ru-RU" b="1" i="1" dirty="0" smtClean="0">
                <a:solidFill>
                  <a:srgbClr val="FFFF00"/>
                </a:solidFill>
              </a:rPr>
            </a:br>
            <a:r>
              <a:rPr lang="ru-RU" b="1" i="1" dirty="0" smtClean="0">
                <a:solidFill>
                  <a:srgbClr val="FFFF00"/>
                </a:solidFill>
              </a:rPr>
              <a:t>Когда ношу их за Отчизну!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                                    ( К.Ф. Рылеев</a:t>
            </a:r>
            <a:r>
              <a:rPr lang="ru-RU" sz="2000" b="1" i="1" dirty="0" smtClean="0">
                <a:solidFill>
                  <a:srgbClr val="FFFF00"/>
                </a:solidFill>
              </a:rPr>
              <a:t>)</a:t>
            </a:r>
            <a:endParaRPr lang="ru-RU" sz="2000" b="1" i="1" dirty="0">
              <a:solidFill>
                <a:srgbClr val="FFFF00"/>
              </a:solidFill>
            </a:endParaRPr>
          </a:p>
        </p:txBody>
      </p:sp>
      <p:pic>
        <p:nvPicPr>
          <p:cNvPr id="10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636912"/>
            <a:ext cx="2228850" cy="3276600"/>
          </a:xfrm>
          <a:prstGeom prst="rect">
            <a:avLst/>
          </a:prstGeom>
        </p:spPr>
      </p:pic>
      <p:pic>
        <p:nvPicPr>
          <p:cNvPr id="11" name="Объект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492896"/>
            <a:ext cx="2537904" cy="1903428"/>
          </a:xfrm>
          <a:prstGeom prst="rect">
            <a:avLst/>
          </a:prstGeom>
        </p:spPr>
      </p:pic>
      <p:pic>
        <p:nvPicPr>
          <p:cNvPr id="12" name="Объект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81128"/>
            <a:ext cx="1308608" cy="191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4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10" y="260648"/>
            <a:ext cx="1235353" cy="1929526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623" y="2651019"/>
            <a:ext cx="1385455" cy="1905000"/>
          </a:xfrm>
          <a:prstGeom prst="rect">
            <a:avLst/>
          </a:prstGeo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8035"/>
            <a:ext cx="1270000" cy="1771650"/>
          </a:xfrm>
          <a:prstGeom prst="rect">
            <a:avLst/>
          </a:prstGeom>
        </p:spPr>
      </p:pic>
      <p:pic>
        <p:nvPicPr>
          <p:cNvPr id="9" name="Объект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924" y="239230"/>
            <a:ext cx="1199154" cy="1907745"/>
          </a:xfrm>
          <a:prstGeom prst="rect">
            <a:avLst/>
          </a:prstGeom>
        </p:spPr>
      </p:pic>
      <p:pic>
        <p:nvPicPr>
          <p:cNvPr id="11" name="Объект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00945"/>
            <a:ext cx="1257300" cy="1905000"/>
          </a:xfrm>
          <a:prstGeom prst="rect">
            <a:avLst/>
          </a:prstGeom>
        </p:spPr>
      </p:pic>
      <p:pic>
        <p:nvPicPr>
          <p:cNvPr id="16" name="Объект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725144"/>
            <a:ext cx="1368152" cy="1893523"/>
          </a:xfrm>
          <a:prstGeom prst="rect">
            <a:avLst/>
          </a:prstGeom>
        </p:spPr>
      </p:pic>
      <p:pic>
        <p:nvPicPr>
          <p:cNvPr id="17" name="Объект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800183"/>
            <a:ext cx="2232248" cy="3268083"/>
          </a:xfrm>
          <a:prstGeom prst="rect">
            <a:avLst/>
          </a:prstGeom>
        </p:spPr>
      </p:pic>
      <p:pic>
        <p:nvPicPr>
          <p:cNvPr id="18" name="Объект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59" y="1193102"/>
            <a:ext cx="1080120" cy="1588413"/>
          </a:xfrm>
          <a:prstGeom prst="rect">
            <a:avLst/>
          </a:prstGeom>
        </p:spPr>
      </p:pic>
      <p:pic>
        <p:nvPicPr>
          <p:cNvPr id="19" name="Объект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770855"/>
            <a:ext cx="2131594" cy="3225814"/>
          </a:xfrm>
          <a:prstGeom prst="rect">
            <a:avLst/>
          </a:prstGeom>
        </p:spPr>
      </p:pic>
      <p:sp>
        <p:nvSpPr>
          <p:cNvPr id="20" name="Объект 3"/>
          <p:cNvSpPr>
            <a:spLocks noGrp="1"/>
          </p:cNvSpPr>
          <p:nvPr>
            <p:ph sz="half" idx="2"/>
          </p:nvPr>
        </p:nvSpPr>
        <p:spPr>
          <a:xfrm>
            <a:off x="1979711" y="260649"/>
            <a:ext cx="5009565" cy="26642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solidFill>
                  <a:srgbClr val="FFFF00"/>
                </a:solidFill>
              </a:rPr>
              <a:t>Все его творчество </a:t>
            </a:r>
            <a:r>
              <a:rPr lang="ru-RU" sz="1800" b="1" dirty="0" smtClean="0">
                <a:solidFill>
                  <a:srgbClr val="FFFF00"/>
                </a:solidFill>
              </a:rPr>
              <a:t>Кондратия Фёдоровича Рылеева </a:t>
            </a:r>
            <a:r>
              <a:rPr lang="ru-RU" sz="1800" dirty="0" smtClean="0">
                <a:solidFill>
                  <a:srgbClr val="FFFF00"/>
                </a:solidFill>
              </a:rPr>
              <a:t>проникнуто </a:t>
            </a:r>
            <a:r>
              <a:rPr lang="ru-RU" sz="1800" dirty="0">
                <a:solidFill>
                  <a:srgbClr val="FFFF00"/>
                </a:solidFill>
              </a:rPr>
              <a:t>высокими идеалами, чувством любви и восхищения </a:t>
            </a:r>
            <a:r>
              <a:rPr lang="ru-RU" sz="1800" dirty="0" smtClean="0">
                <a:solidFill>
                  <a:srgbClr val="FFFF00"/>
                </a:solidFill>
              </a:rPr>
              <a:t>народом. Жизнь   </a:t>
            </a:r>
            <a:r>
              <a:rPr lang="ru-RU" sz="1800" dirty="0">
                <a:solidFill>
                  <a:srgbClr val="FFFF00"/>
                </a:solidFill>
              </a:rPr>
              <a:t>Рылеева была </a:t>
            </a:r>
            <a:r>
              <a:rPr lang="ru-RU" sz="1800" dirty="0" smtClean="0">
                <a:solidFill>
                  <a:srgbClr val="FFFF00"/>
                </a:solidFill>
              </a:rPr>
              <a:t>короткой (31 год), но насыщенной </a:t>
            </a:r>
            <a:r>
              <a:rPr lang="ru-RU" sz="1800" dirty="0">
                <a:solidFill>
                  <a:srgbClr val="FFFF00"/>
                </a:solidFill>
              </a:rPr>
              <a:t>разными событиями. </a:t>
            </a:r>
            <a:r>
              <a:rPr lang="ru-RU" sz="1800" dirty="0" smtClean="0">
                <a:solidFill>
                  <a:srgbClr val="FFFF00"/>
                </a:solidFill>
              </a:rPr>
              <a:t>В </a:t>
            </a:r>
            <a:r>
              <a:rPr lang="ru-RU" sz="1800" dirty="0">
                <a:solidFill>
                  <a:srgbClr val="FFFF00"/>
                </a:solidFill>
              </a:rPr>
              <a:t>молодости он участвовал в освободительной войне </a:t>
            </a:r>
            <a:r>
              <a:rPr lang="ru-RU" sz="1800" dirty="0" smtClean="0">
                <a:solidFill>
                  <a:srgbClr val="FFFF00"/>
                </a:solidFill>
              </a:rPr>
              <a:t>с </a:t>
            </a:r>
            <a:r>
              <a:rPr lang="ru-RU" sz="1800" dirty="0">
                <a:solidFill>
                  <a:srgbClr val="FFFF00"/>
                </a:solidFill>
              </a:rPr>
              <a:t>Наполеоном. Дума Рылеева «Смерть Ермака» была частично положена на музыку и стала </a:t>
            </a:r>
            <a:r>
              <a:rPr lang="ru-RU" sz="1800" dirty="0" smtClean="0">
                <a:solidFill>
                  <a:srgbClr val="FFFF00"/>
                </a:solidFill>
              </a:rPr>
              <a:t>песней.</a:t>
            </a:r>
            <a:endParaRPr lang="ru-RU" sz="1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43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А.И. Одоевский поэт-декабрист отправлен на каторгу в Сибирь.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5517232"/>
            <a:ext cx="8568952" cy="9361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Потом </a:t>
            </a:r>
            <a:r>
              <a:rPr lang="ru-RU" dirty="0">
                <a:solidFill>
                  <a:srgbClr val="FFFF00"/>
                </a:solidFill>
              </a:rPr>
              <a:t>спустя 10 лет, по приказу царя, переведён рядовым в действующую армию на Кавказ. 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36402"/>
            <a:ext cx="3213661" cy="3736814"/>
          </a:xfrm>
          <a:prstGeom prst="rect">
            <a:avLst/>
          </a:prstGeom>
        </p:spPr>
      </p:pic>
      <p:pic>
        <p:nvPicPr>
          <p:cNvPr id="9" name="Объект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18796"/>
            <a:ext cx="4094598" cy="412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4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56207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Александр Иванович Одоевский (1802 – 1839)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61" y="908050"/>
            <a:ext cx="2693603" cy="334739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908721"/>
            <a:ext cx="5328592" cy="35283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Русский поэт, декабрист. Стихи </a:t>
            </a:r>
            <a:r>
              <a:rPr lang="ru-RU" dirty="0">
                <a:solidFill>
                  <a:srgbClr val="FFFF00"/>
                </a:solidFill>
              </a:rPr>
              <a:t>Одоевского, написанные до 1825, почти не сохранились. Пользуются известностью его стихотворение «Струн вещих пламенные звуки…» (1827) — ответ на известное послание в Сибирь А. С. Пушкина, поэма «</a:t>
            </a:r>
            <a:r>
              <a:rPr lang="ru-RU" dirty="0" err="1">
                <a:solidFill>
                  <a:srgbClr val="FFFF00"/>
                </a:solidFill>
              </a:rPr>
              <a:t>Василько</a:t>
            </a:r>
            <a:r>
              <a:rPr lang="ru-RU" dirty="0">
                <a:solidFill>
                  <a:srgbClr val="FFFF00"/>
                </a:solidFill>
              </a:rPr>
              <a:t>» (1829-1830), стихотворение «Зосима» (1827-1829), «Старица-пророчица» (1829) и </a:t>
            </a:r>
            <a:r>
              <a:rPr lang="ru-RU" dirty="0" smtClean="0">
                <a:solidFill>
                  <a:srgbClr val="FFFF00"/>
                </a:solidFill>
              </a:rPr>
              <a:t>др. Именно </a:t>
            </a:r>
            <a:r>
              <a:rPr lang="ru-RU" dirty="0">
                <a:solidFill>
                  <a:srgbClr val="FFFF00"/>
                </a:solidFill>
              </a:rPr>
              <a:t>его перу принадлежит известная строчка: «Из искры возгорится пламя…». Усиление философского начала в лирике Одоевского сближает её с </a:t>
            </a:r>
            <a:r>
              <a:rPr lang="ru-RU" dirty="0" err="1">
                <a:solidFill>
                  <a:srgbClr val="FFFF00"/>
                </a:solidFill>
              </a:rPr>
              <a:t>лермонтовской</a:t>
            </a:r>
            <a:r>
              <a:rPr lang="ru-RU" dirty="0">
                <a:solidFill>
                  <a:srgbClr val="FFFF00"/>
                </a:solidFill>
              </a:rPr>
              <a:t> линией в русской поэзии.</a:t>
            </a:r>
          </a:p>
          <a:p>
            <a:pPr marL="0" indent="0">
              <a:buNone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365103"/>
            <a:ext cx="388843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Странница –пророчица.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На </a:t>
            </a:r>
            <a:r>
              <a:rPr lang="ru-RU" i="1" dirty="0">
                <a:solidFill>
                  <a:srgbClr val="FFFF00"/>
                </a:solidFill>
              </a:rPr>
              <a:t>мосту стояла старица,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На мосту чрез синий Волхов;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Подошел в доспехах молодец,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Молвил слово ей с поклоном: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"Загадай ты мне на </a:t>
            </a:r>
            <a:r>
              <a:rPr lang="ru-RU" i="1" dirty="0" err="1">
                <a:solidFill>
                  <a:srgbClr val="FFFF00"/>
                </a:solidFill>
              </a:rPr>
              <a:t>счастие</a:t>
            </a:r>
            <a:r>
              <a:rPr lang="ru-RU" i="1" dirty="0">
                <a:solidFill>
                  <a:srgbClr val="FFFF00"/>
                </a:solidFill>
              </a:rPr>
              <a:t>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Ворочусь ли через Волхов</a:t>
            </a:r>
            <a:r>
              <a:rPr lang="ru-RU" i="1" dirty="0" smtClean="0">
                <a:solidFill>
                  <a:srgbClr val="FFFF00"/>
                </a:solidFill>
              </a:rPr>
              <a:t>".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                              (</a:t>
            </a:r>
            <a:r>
              <a:rPr lang="ru-RU" i="1" dirty="0" err="1" smtClean="0">
                <a:solidFill>
                  <a:srgbClr val="FFFF00"/>
                </a:solidFill>
              </a:rPr>
              <a:t>А.И.Одоевский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13" y="4005064"/>
            <a:ext cx="1730227" cy="2448272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87077"/>
            <a:ext cx="1800200" cy="253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А.А. Бестужев поэт-декабрист </a:t>
            </a:r>
            <a:r>
              <a:rPr lang="ru-RU" sz="4000" dirty="0">
                <a:solidFill>
                  <a:srgbClr val="FFFF00"/>
                </a:solidFill>
              </a:rPr>
              <a:t>в ссылку </a:t>
            </a:r>
            <a:r>
              <a:rPr lang="ru-RU" sz="4000" dirty="0" smtClean="0">
                <a:solidFill>
                  <a:srgbClr val="FFFF00"/>
                </a:solidFill>
              </a:rPr>
              <a:t>сослан в Сибирь.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891" y="1700808"/>
            <a:ext cx="5280588" cy="3600400"/>
          </a:xfrm>
        </p:spPr>
      </p:pic>
      <p:pic>
        <p:nvPicPr>
          <p:cNvPr id="10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2592288" cy="3110746"/>
          </a:xfrm>
        </p:spPr>
      </p:pic>
    </p:spTree>
    <p:extLst>
      <p:ext uri="{BB962C8B-B14F-4D97-AF65-F5344CB8AC3E}">
        <p14:creationId xmlns:p14="http://schemas.microsoft.com/office/powerpoint/2010/main" val="174479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56207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Александр Александрович Бестужев ( 1797 – 1837)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131840" y="764705"/>
            <a:ext cx="5760640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rgbClr val="FFFF00"/>
                </a:solidFill>
              </a:rPr>
              <a:t>Русский </a:t>
            </a:r>
            <a:r>
              <a:rPr lang="ru-RU" sz="1600" dirty="0">
                <a:solidFill>
                  <a:srgbClr val="FFFF00"/>
                </a:solidFill>
              </a:rPr>
              <a:t>писатель-байронист, критик, публицист эпохи романтизма и декабрист, происходивший из рода Бестужевых. </a:t>
            </a:r>
            <a:r>
              <a:rPr lang="ru-RU" sz="1600" dirty="0" smtClean="0">
                <a:solidFill>
                  <a:srgbClr val="FFFF00"/>
                </a:solidFill>
              </a:rPr>
              <a:t>Автор лирических </a:t>
            </a:r>
            <a:r>
              <a:rPr lang="ru-RU" sz="1600" dirty="0">
                <a:solidFill>
                  <a:srgbClr val="FFFF00"/>
                </a:solidFill>
              </a:rPr>
              <a:t>и сатирических стихов, поэтических посланий, эпиграмм, рецензий, полемических писем, эссе на литературные темы. </a:t>
            </a:r>
            <a:r>
              <a:rPr lang="ru-RU" sz="1600" dirty="0" smtClean="0">
                <a:solidFill>
                  <a:srgbClr val="FFFF00"/>
                </a:solidFill>
              </a:rPr>
              <a:t>Публиковался </a:t>
            </a:r>
            <a:r>
              <a:rPr lang="ru-RU" sz="1600" dirty="0">
                <a:solidFill>
                  <a:srgbClr val="FFFF00"/>
                </a:solidFill>
              </a:rPr>
              <a:t>под псевдонимом «Марлинский</a:t>
            </a:r>
            <a:r>
              <a:rPr lang="ru-RU" sz="1600" dirty="0" smtClean="0">
                <a:solidFill>
                  <a:srgbClr val="FFFF00"/>
                </a:solidFill>
              </a:rPr>
              <a:t>».  </a:t>
            </a:r>
            <a:r>
              <a:rPr lang="ru-RU" sz="1600" dirty="0">
                <a:solidFill>
                  <a:srgbClr val="FFFF00"/>
                </a:solidFill>
              </a:rPr>
              <a:t>Всякая новая его повесть ожидалась с нетерпением, быстро переходила из рук в руки, зачитывалась до последнего </a:t>
            </a:r>
            <a:r>
              <a:rPr lang="ru-RU" sz="1600" dirty="0" smtClean="0">
                <a:solidFill>
                  <a:srgbClr val="FFFF00"/>
                </a:solidFill>
              </a:rPr>
              <a:t>листка;. Его </a:t>
            </a:r>
            <a:r>
              <a:rPr lang="ru-RU" sz="1600" dirty="0">
                <a:solidFill>
                  <a:srgbClr val="FFFF00"/>
                </a:solidFill>
              </a:rPr>
              <a:t>сочинения раскупались нарасхват и, что гораздо важнее, — ими не только все зачитывались — их заучивали наизусть. В 30-х годах Марлинского называли «Пушкиным прозы», гением первого разряда, не имеющим соперников в литературе… </a:t>
            </a:r>
          </a:p>
        </p:txBody>
      </p:sp>
      <p:pic>
        <p:nvPicPr>
          <p:cNvPr id="10" name="Объект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919834"/>
            <a:ext cx="3312368" cy="20403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5" y="4653136"/>
            <a:ext cx="45365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                 Осень.</a:t>
            </a:r>
          </a:p>
          <a:p>
            <a:r>
              <a:rPr lang="ru-RU" sz="2000" i="1" dirty="0" smtClean="0">
                <a:solidFill>
                  <a:srgbClr val="FFFF00"/>
                </a:solidFill>
              </a:rPr>
              <a:t>Пал </a:t>
            </a:r>
            <a:r>
              <a:rPr lang="ru-RU" sz="2000" i="1" dirty="0">
                <a:solidFill>
                  <a:srgbClr val="FFFF00"/>
                </a:solidFill>
              </a:rPr>
              <a:t>туман на море синее,</a:t>
            </a:r>
            <a:br>
              <a:rPr lang="ru-RU" sz="2000" i="1" dirty="0">
                <a:solidFill>
                  <a:srgbClr val="FFFF00"/>
                </a:solidFill>
              </a:rPr>
            </a:br>
            <a:r>
              <a:rPr lang="ru-RU" sz="2000" i="1" dirty="0">
                <a:solidFill>
                  <a:srgbClr val="FFFF00"/>
                </a:solidFill>
              </a:rPr>
              <a:t>Листопада первенец,</a:t>
            </a:r>
            <a:br>
              <a:rPr lang="ru-RU" sz="2000" i="1" dirty="0">
                <a:solidFill>
                  <a:srgbClr val="FFFF00"/>
                </a:solidFill>
              </a:rPr>
            </a:br>
            <a:r>
              <a:rPr lang="ru-RU" sz="2000" i="1" dirty="0">
                <a:solidFill>
                  <a:srgbClr val="FFFF00"/>
                </a:solidFill>
              </a:rPr>
              <a:t>И горит в алмазах инея</a:t>
            </a:r>
            <a:br>
              <a:rPr lang="ru-RU" sz="2000" i="1" dirty="0">
                <a:solidFill>
                  <a:srgbClr val="FFFF00"/>
                </a:solidFill>
              </a:rPr>
            </a:br>
            <a:r>
              <a:rPr lang="ru-RU" sz="2000" i="1" dirty="0">
                <a:solidFill>
                  <a:srgbClr val="FFFF00"/>
                </a:solidFill>
              </a:rPr>
              <a:t>Гор безлиственный </a:t>
            </a:r>
            <a:r>
              <a:rPr lang="ru-RU" sz="2000" i="1" dirty="0" smtClean="0">
                <a:solidFill>
                  <a:srgbClr val="FFFF00"/>
                </a:solidFill>
              </a:rPr>
              <a:t>венец…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 </a:t>
            </a:r>
            <a:r>
              <a:rPr lang="ru-RU" sz="2000" i="1" dirty="0" smtClean="0">
                <a:solidFill>
                  <a:srgbClr val="FFFF00"/>
                </a:solidFill>
              </a:rPr>
              <a:t>                            (А.А. Бестужев)</a:t>
            </a:r>
            <a:r>
              <a:rPr lang="ru-RU" sz="2000" i="1" dirty="0">
                <a:solidFill>
                  <a:srgbClr val="FFFF00"/>
                </a:solidFill>
              </a:rPr>
              <a:t/>
            </a:r>
            <a:br>
              <a:rPr lang="ru-RU" sz="2000" i="1" dirty="0">
                <a:solidFill>
                  <a:srgbClr val="FFFF00"/>
                </a:solidFill>
              </a:rPr>
            </a:br>
            <a:endParaRPr lang="ru-RU" sz="2000" i="1" dirty="0">
              <a:solidFill>
                <a:srgbClr val="FFFF00"/>
              </a:solidFill>
            </a:endParaRPr>
          </a:p>
        </p:txBody>
      </p:sp>
      <p:pic>
        <p:nvPicPr>
          <p:cNvPr id="7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19"/>
            <a:ext cx="2124235" cy="3217777"/>
          </a:xfr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919834"/>
            <a:ext cx="1486377" cy="217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2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В.Ф. Раевский </a:t>
            </a:r>
            <a:r>
              <a:rPr lang="ru-RU" sz="4000" dirty="0">
                <a:solidFill>
                  <a:srgbClr val="FFFF00"/>
                </a:solidFill>
              </a:rPr>
              <a:t>поэт-декабрист </a:t>
            </a:r>
            <a:r>
              <a:rPr lang="ru-RU" sz="4000" dirty="0" smtClean="0">
                <a:solidFill>
                  <a:srgbClr val="FFFF00"/>
                </a:solidFill>
              </a:rPr>
              <a:t>сослан </a:t>
            </a:r>
            <a:r>
              <a:rPr lang="ru-RU" sz="4000" dirty="0">
                <a:solidFill>
                  <a:srgbClr val="FFFF00"/>
                </a:solidFill>
              </a:rPr>
              <a:t>в ссылку в Сибирь </a:t>
            </a:r>
            <a:r>
              <a:rPr lang="ru-RU" sz="4000" dirty="0" smtClean="0">
                <a:solidFill>
                  <a:srgbClr val="FFFF00"/>
                </a:solidFill>
              </a:rPr>
              <a:t>.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628800"/>
            <a:ext cx="3089143" cy="468052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16832"/>
            <a:ext cx="5168972" cy="3816424"/>
          </a:xfrm>
        </p:spPr>
      </p:pic>
    </p:spTree>
    <p:extLst>
      <p:ext uri="{BB962C8B-B14F-4D97-AF65-F5344CB8AC3E}">
        <p14:creationId xmlns:p14="http://schemas.microsoft.com/office/powerpoint/2010/main" val="24238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72328" cy="4900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Владимир Фёдорович Раевский ( 1795 – 1872)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3203848" y="692696"/>
            <a:ext cx="5688632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Русский поэт, публицист, вошёл в историю как первый декабрист. Дружил </a:t>
            </a:r>
            <a:r>
              <a:rPr lang="ru-RU" sz="1800" dirty="0">
                <a:solidFill>
                  <a:srgbClr val="FFFF00"/>
                </a:solidFill>
              </a:rPr>
              <a:t>с А. С. </a:t>
            </a:r>
            <a:r>
              <a:rPr lang="ru-RU" sz="1800" dirty="0" smtClean="0">
                <a:solidFill>
                  <a:srgbClr val="FFFF00"/>
                </a:solidFill>
              </a:rPr>
              <a:t>Пушкиным, </a:t>
            </a:r>
            <a:r>
              <a:rPr lang="ru-RU" sz="1800" dirty="0">
                <a:solidFill>
                  <a:srgbClr val="FFFF00"/>
                </a:solidFill>
              </a:rPr>
              <a:t>именно Александр Сергеевич 5 февраля </a:t>
            </a:r>
            <a:r>
              <a:rPr lang="ru-RU" sz="1800" dirty="0" smtClean="0">
                <a:solidFill>
                  <a:srgbClr val="FFFF00"/>
                </a:solidFill>
              </a:rPr>
              <a:t>1822    </a:t>
            </a:r>
            <a:r>
              <a:rPr lang="ru-RU" sz="1800" dirty="0">
                <a:solidFill>
                  <a:srgbClr val="FFFF00"/>
                </a:solidFill>
              </a:rPr>
              <a:t>года </a:t>
            </a:r>
            <a:r>
              <a:rPr lang="ru-RU" sz="1800" dirty="0" smtClean="0">
                <a:solidFill>
                  <a:srgbClr val="FFFF00"/>
                </a:solidFill>
              </a:rPr>
              <a:t>предупредил </a:t>
            </a:r>
            <a:r>
              <a:rPr lang="ru-RU" sz="1800" dirty="0">
                <a:solidFill>
                  <a:srgbClr val="FFFF00"/>
                </a:solidFill>
              </a:rPr>
              <a:t>Раевского </a:t>
            </a:r>
            <a:r>
              <a:rPr lang="ru-RU" sz="1800" dirty="0" smtClean="0">
                <a:solidFill>
                  <a:srgbClr val="FFFF00"/>
                </a:solidFill>
              </a:rPr>
              <a:t>об аресте</a:t>
            </a:r>
            <a:r>
              <a:rPr lang="ru-RU" sz="1800" dirty="0">
                <a:solidFill>
                  <a:srgbClr val="FFFF00"/>
                </a:solidFill>
              </a:rPr>
              <a:t>. </a:t>
            </a:r>
            <a:r>
              <a:rPr lang="ru-RU" sz="1800" dirty="0" smtClean="0">
                <a:solidFill>
                  <a:srgbClr val="FFFF00"/>
                </a:solidFill>
              </a:rPr>
              <a:t> После ареста находился </a:t>
            </a:r>
            <a:r>
              <a:rPr lang="ru-RU" sz="1800" dirty="0">
                <a:solidFill>
                  <a:srgbClr val="FFFF00"/>
                </a:solidFill>
              </a:rPr>
              <a:t>под надзором в </a:t>
            </a:r>
            <a:r>
              <a:rPr lang="ru-RU" sz="1800" dirty="0" smtClean="0">
                <a:solidFill>
                  <a:srgbClr val="FFFF00"/>
                </a:solidFill>
              </a:rPr>
              <a:t>Кишинёве.     При </a:t>
            </a:r>
            <a:r>
              <a:rPr lang="ru-RU" sz="1800" dirty="0">
                <a:solidFill>
                  <a:srgbClr val="FFFF00"/>
                </a:solidFill>
              </a:rPr>
              <a:t>жизни Раевский-поэт не был известен, не </a:t>
            </a:r>
            <a:r>
              <a:rPr lang="ru-RU" sz="1800" dirty="0" smtClean="0">
                <a:solidFill>
                  <a:srgbClr val="FFFF00"/>
                </a:solidFill>
              </a:rPr>
              <a:t>публиковался, а стихи </a:t>
            </a:r>
            <a:r>
              <a:rPr lang="ru-RU" sz="1800" dirty="0">
                <a:solidFill>
                  <a:srgbClr val="FFFF00"/>
                </a:solidFill>
              </a:rPr>
              <a:t>его сохранились </a:t>
            </a:r>
            <a:r>
              <a:rPr lang="ru-RU" sz="1800" dirty="0" smtClean="0">
                <a:solidFill>
                  <a:srgbClr val="FFFF00"/>
                </a:solidFill>
              </a:rPr>
              <a:t>как </a:t>
            </a:r>
            <a:r>
              <a:rPr lang="ru-RU" sz="1800" dirty="0">
                <a:solidFill>
                  <a:srgbClr val="FFFF00"/>
                </a:solidFill>
              </a:rPr>
              <a:t>улика </a:t>
            </a:r>
            <a:r>
              <a:rPr lang="ru-RU" sz="1800" dirty="0" smtClean="0">
                <a:solidFill>
                  <a:srgbClr val="FFFF00"/>
                </a:solidFill>
              </a:rPr>
              <a:t> при аресте. </a:t>
            </a:r>
            <a:r>
              <a:rPr lang="ru-RU" sz="1800" dirty="0">
                <a:solidFill>
                  <a:srgbClr val="FFFF00"/>
                </a:solidFill>
              </a:rPr>
              <a:t>Излюбленный жанр Раевского -- дружеское послание, развитое им в гражданскую проповедь; стихи его отличаются </a:t>
            </a:r>
            <a:r>
              <a:rPr lang="ru-RU" sz="1800" dirty="0" smtClean="0">
                <a:solidFill>
                  <a:srgbClr val="FFFF00"/>
                </a:solidFill>
              </a:rPr>
              <a:t>лаконичностью, сдержанностью</a:t>
            </a:r>
            <a:r>
              <a:rPr lang="ru-RU" sz="1800" dirty="0">
                <a:solidFill>
                  <a:srgbClr val="FFFF00"/>
                </a:solidFill>
              </a:rPr>
              <a:t>, </a:t>
            </a:r>
            <a:r>
              <a:rPr lang="ru-RU" sz="1800" dirty="0" smtClean="0">
                <a:solidFill>
                  <a:srgbClr val="FFFF00"/>
                </a:solidFill>
              </a:rPr>
              <a:t>суровостью, “</a:t>
            </a:r>
            <a:r>
              <a:rPr lang="ru-RU" sz="1800" dirty="0" err="1" smtClean="0">
                <a:solidFill>
                  <a:srgbClr val="FFFF00"/>
                </a:solidFill>
              </a:rPr>
              <a:t>неукрашенностью</a:t>
            </a:r>
            <a:r>
              <a:rPr lang="ru-RU" sz="1800" dirty="0" smtClean="0">
                <a:solidFill>
                  <a:srgbClr val="FFFF00"/>
                </a:solidFill>
              </a:rPr>
              <a:t>”. И </a:t>
            </a:r>
            <a:r>
              <a:rPr lang="ru-RU" sz="1800" dirty="0">
                <a:solidFill>
                  <a:srgbClr val="FFFF00"/>
                </a:solidFill>
              </a:rPr>
              <a:t>в стихах и в жизни Раевский был, по определению Пушкина, </a:t>
            </a:r>
            <a:r>
              <a:rPr lang="ru-RU" sz="1800" dirty="0" smtClean="0">
                <a:solidFill>
                  <a:srgbClr val="FFFF00"/>
                </a:solidFill>
              </a:rPr>
              <a:t>спартанцем и политическим лириком.</a:t>
            </a:r>
            <a:endParaRPr lang="ru-RU" sz="1800" dirty="0">
              <a:solidFill>
                <a:srgbClr val="FFFF00"/>
              </a:solidFill>
            </a:endParaRPr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2336372" cy="3456384"/>
          </a:xfrm>
        </p:spPr>
      </p:pic>
      <p:pic>
        <p:nvPicPr>
          <p:cNvPr id="16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408" y="4329648"/>
            <a:ext cx="2914432" cy="2185824"/>
          </a:xfrm>
          <a:prstGeom prst="rect">
            <a:avLst/>
          </a:prstGeom>
        </p:spPr>
      </p:pic>
      <p:pic>
        <p:nvPicPr>
          <p:cNvPr id="1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84" y="4329648"/>
            <a:ext cx="1493568" cy="226298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79512" y="4581128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rgbClr val="FFFF00"/>
                </a:solidFill>
              </a:rPr>
              <a:t>К моей спящей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i="1" dirty="0" smtClean="0">
                <a:solidFill>
                  <a:srgbClr val="FFFF00"/>
                </a:solidFill>
              </a:rPr>
              <a:t> </a:t>
            </a:r>
            <a:r>
              <a:rPr lang="ru-RU" i="1" dirty="0">
                <a:solidFill>
                  <a:srgbClr val="FFFF00"/>
                </a:solidFill>
              </a:rPr>
              <a:t>Ты спишь... и сладостен покой</a:t>
            </a:r>
          </a:p>
          <a:p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smtClean="0">
                <a:solidFill>
                  <a:srgbClr val="FFFF00"/>
                </a:solidFill>
              </a:rPr>
              <a:t>Любови </a:t>
            </a:r>
            <a:r>
              <a:rPr lang="ru-RU" i="1" dirty="0">
                <a:solidFill>
                  <a:srgbClr val="FFFF00"/>
                </a:solidFill>
              </a:rPr>
              <a:t>нежной,</a:t>
            </a:r>
          </a:p>
          <a:p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smtClean="0">
                <a:solidFill>
                  <a:srgbClr val="FFFF00"/>
                </a:solidFill>
              </a:rPr>
              <a:t>Сон </a:t>
            </a:r>
            <a:r>
              <a:rPr lang="ru-RU" i="1" dirty="0">
                <a:solidFill>
                  <a:srgbClr val="FFFF00"/>
                </a:solidFill>
              </a:rPr>
              <a:t>сладкий, безмятежный</a:t>
            </a:r>
          </a:p>
          <a:p>
            <a:r>
              <a:rPr lang="ru-RU" i="1" dirty="0">
                <a:solidFill>
                  <a:srgbClr val="FFFF00"/>
                </a:solidFill>
              </a:rPr>
              <a:t>Не прерывается печальною мечтой</a:t>
            </a:r>
            <a:r>
              <a:rPr lang="ru-RU" i="1" dirty="0" smtClean="0">
                <a:solidFill>
                  <a:srgbClr val="FFFF00"/>
                </a:solidFill>
              </a:rPr>
              <a:t>!..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                                  (</a:t>
            </a:r>
            <a:r>
              <a:rPr lang="ru-RU" i="1" dirty="0" err="1" smtClean="0">
                <a:solidFill>
                  <a:srgbClr val="FFFF00"/>
                </a:solidFill>
              </a:rPr>
              <a:t>В.Ф.Раневский</a:t>
            </a:r>
            <a:r>
              <a:rPr lang="ru-RU" i="1" dirty="0" smtClean="0">
                <a:solidFill>
                  <a:srgbClr val="FFFF00"/>
                </a:solidFill>
              </a:rPr>
              <a:t>).</a:t>
            </a:r>
            <a:endParaRPr lang="ru-RU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59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9036496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А.С. Грибоедов </a:t>
            </a:r>
            <a:r>
              <a:rPr lang="ru-RU" sz="3600" dirty="0" smtClean="0">
                <a:solidFill>
                  <a:srgbClr val="FFFF00"/>
                </a:solidFill>
              </a:rPr>
              <a:t>арестован</a:t>
            </a:r>
            <a:r>
              <a:rPr lang="ru-RU" sz="3200" dirty="0" smtClean="0">
                <a:solidFill>
                  <a:srgbClr val="FFFF00"/>
                </a:solidFill>
              </a:rPr>
              <a:t>  по </a:t>
            </a:r>
            <a:r>
              <a:rPr lang="ru-RU" sz="3200" dirty="0">
                <a:solidFill>
                  <a:srgbClr val="FFFF00"/>
                </a:solidFill>
              </a:rPr>
              <a:t>подозрению </a:t>
            </a:r>
            <a:r>
              <a:rPr lang="ru-RU" sz="3200" dirty="0" smtClean="0">
                <a:solidFill>
                  <a:srgbClr val="FFFF00"/>
                </a:solidFill>
              </a:rPr>
              <a:t/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>в </a:t>
            </a:r>
            <a:r>
              <a:rPr lang="ru-RU" sz="3200" dirty="0">
                <a:solidFill>
                  <a:srgbClr val="FFFF00"/>
                </a:solidFill>
              </a:rPr>
              <a:t>принадлежности к декабристам.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772816"/>
            <a:ext cx="5424818" cy="403244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2706326" cy="3024336"/>
          </a:xfrm>
        </p:spPr>
      </p:pic>
    </p:spTree>
    <p:extLst>
      <p:ext uri="{BB962C8B-B14F-4D97-AF65-F5344CB8AC3E}">
        <p14:creationId xmlns:p14="http://schemas.microsoft.com/office/powerpoint/2010/main" val="426777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Александр Сергеевич Грибоедов</a:t>
            </a:r>
            <a:r>
              <a:rPr lang="ru-RU" sz="2800" dirty="0" smtClean="0">
                <a:solidFill>
                  <a:srgbClr val="FFFF00"/>
                </a:solidFill>
              </a:rPr>
              <a:t> (1795-1829)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35896" y="908721"/>
            <a:ext cx="5256584" cy="30963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Р</a:t>
            </a:r>
            <a:r>
              <a:rPr lang="ru-RU" dirty="0" smtClean="0">
                <a:solidFill>
                  <a:srgbClr val="FFFF00"/>
                </a:solidFill>
              </a:rPr>
              <a:t>усский поэт пушкинского периода, дипломат,  </a:t>
            </a:r>
            <a:r>
              <a:rPr lang="ru-RU" dirty="0">
                <a:solidFill>
                  <a:srgbClr val="FFFF00"/>
                </a:solidFill>
              </a:rPr>
              <a:t>драматург, </a:t>
            </a:r>
            <a:r>
              <a:rPr lang="ru-RU" dirty="0" smtClean="0">
                <a:solidFill>
                  <a:srgbClr val="FFFF00"/>
                </a:solidFill>
              </a:rPr>
              <a:t>пианист, композитор.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В1826 году </a:t>
            </a:r>
            <a:r>
              <a:rPr lang="ru-RU" dirty="0">
                <a:solidFill>
                  <a:srgbClr val="FFFF00"/>
                </a:solidFill>
              </a:rPr>
              <a:t>был арестован </a:t>
            </a:r>
            <a:r>
              <a:rPr lang="ru-RU" dirty="0" smtClean="0">
                <a:solidFill>
                  <a:srgbClr val="FFFF00"/>
                </a:solidFill>
              </a:rPr>
              <a:t>по </a:t>
            </a:r>
            <a:r>
              <a:rPr lang="ru-RU" dirty="0">
                <a:solidFill>
                  <a:srgbClr val="FFFF00"/>
                </a:solidFill>
              </a:rPr>
              <a:t>подозрению в принадлежности </a:t>
            </a:r>
            <a:r>
              <a:rPr lang="ru-RU" dirty="0" smtClean="0">
                <a:solidFill>
                  <a:srgbClr val="FFFF00"/>
                </a:solidFill>
              </a:rPr>
              <a:t>к декабристам. Писатель </a:t>
            </a:r>
            <a:r>
              <a:rPr lang="ru-RU" dirty="0">
                <a:solidFill>
                  <a:srgbClr val="FFFF00"/>
                </a:solidFill>
              </a:rPr>
              <a:t>одной книги, блестяще рифмованной пьесы «Горе от ума», которую до сих пор весьма часто ставят в театрах России. Она послужила источником многочисленных крылатых </a:t>
            </a:r>
            <a:r>
              <a:rPr lang="ru-RU" dirty="0" smtClean="0">
                <a:solidFill>
                  <a:srgbClr val="FFFF00"/>
                </a:solidFill>
              </a:rPr>
              <a:t>фраз, одной </a:t>
            </a:r>
            <a:r>
              <a:rPr lang="ru-RU" dirty="0">
                <a:solidFill>
                  <a:srgbClr val="FFFF00"/>
                </a:solidFill>
              </a:rPr>
              <a:t>из вершин русской драматургии и </a:t>
            </a:r>
            <a:r>
              <a:rPr lang="ru-RU" dirty="0" smtClean="0">
                <a:solidFill>
                  <a:srgbClr val="FFFF00"/>
                </a:solidFill>
              </a:rPr>
              <a:t>поэзии.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08720"/>
            <a:ext cx="2664296" cy="3387863"/>
          </a:xfrm>
        </p:spPr>
      </p:pic>
      <p:pic>
        <p:nvPicPr>
          <p:cNvPr id="8" name="Объект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437112"/>
            <a:ext cx="2001292" cy="1998433"/>
          </a:xfrm>
          <a:prstGeom prst="rect">
            <a:avLst/>
          </a:prstGeom>
        </p:spPr>
      </p:pic>
      <p:pic>
        <p:nvPicPr>
          <p:cNvPr id="9" name="Объект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572802"/>
            <a:ext cx="2100373" cy="15752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504" y="4437112"/>
            <a:ext cx="4608512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                      Крылаты фразы: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Свежо </a:t>
            </a:r>
            <a:r>
              <a:rPr lang="ru-RU" dirty="0">
                <a:solidFill>
                  <a:srgbClr val="FFFF00"/>
                </a:solidFill>
              </a:rPr>
              <a:t>предание, а верится с трудом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endParaRPr lang="ru-RU" sz="500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Счастливые часов не </a:t>
            </a:r>
            <a:r>
              <a:rPr lang="ru-RU" dirty="0" smtClean="0">
                <a:solidFill>
                  <a:srgbClr val="FFFF00"/>
                </a:solidFill>
              </a:rPr>
              <a:t>наблюдают.</a:t>
            </a:r>
          </a:p>
          <a:p>
            <a:endParaRPr lang="ru-RU" sz="100" dirty="0" smtClean="0">
              <a:solidFill>
                <a:srgbClr val="FFFF00"/>
              </a:solidFill>
            </a:endParaRPr>
          </a:p>
          <a:p>
            <a:r>
              <a:rPr lang="ru-RU" sz="2400" dirty="0">
                <a:solidFill>
                  <a:srgbClr val="FFFF00"/>
                </a:solidFill>
              </a:rPr>
              <a:t>Не</a:t>
            </a:r>
            <a:r>
              <a:rPr lang="ru-RU" dirty="0">
                <a:solidFill>
                  <a:srgbClr val="FFFF00"/>
                </a:solidFill>
              </a:rPr>
              <a:t> надобно </a:t>
            </a:r>
            <a:r>
              <a:rPr lang="ru-RU" dirty="0" err="1">
                <a:solidFill>
                  <a:srgbClr val="FFFF00"/>
                </a:solidFill>
              </a:rPr>
              <a:t>дрyrого</a:t>
            </a:r>
            <a:r>
              <a:rPr lang="ru-RU" dirty="0">
                <a:solidFill>
                  <a:srgbClr val="FFFF00"/>
                </a:solidFill>
              </a:rPr>
              <a:t> образца, 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Когда в глазах пример отца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endParaRPr lang="ru-RU" sz="900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Служить бы рад, прислуживаться </a:t>
            </a:r>
            <a:r>
              <a:rPr lang="ru-RU" dirty="0" smtClean="0">
                <a:solidFill>
                  <a:srgbClr val="FFFF00"/>
                </a:solidFill>
              </a:rPr>
              <a:t>– тошно.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                                       (А.С. Грибоедов)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3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2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11" y="244249"/>
            <a:ext cx="2232248" cy="3387437"/>
          </a:xfrm>
          <a:prstGeom prst="rect">
            <a:avLst/>
          </a:prstGeom>
        </p:spPr>
      </p:pic>
      <p:pic>
        <p:nvPicPr>
          <p:cNvPr id="6" name="Объект 3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806" y="234488"/>
            <a:ext cx="2280015" cy="3499823"/>
          </a:xfrm>
          <a:prstGeom prst="rect">
            <a:avLst/>
          </a:prstGeom>
        </p:spPr>
      </p:pic>
      <p:pic>
        <p:nvPicPr>
          <p:cNvPr id="8" name="Объект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933055"/>
            <a:ext cx="1728192" cy="2658757"/>
          </a:xfrm>
          <a:prstGeom prst="rect">
            <a:avLst/>
          </a:prstGeom>
        </p:spPr>
      </p:pic>
      <p:pic>
        <p:nvPicPr>
          <p:cNvPr id="9" name="Объект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5" y="4011933"/>
            <a:ext cx="1637690" cy="2519523"/>
          </a:xfrm>
          <a:prstGeom prst="rect">
            <a:avLst/>
          </a:prstGeom>
        </p:spPr>
      </p:pic>
      <p:pic>
        <p:nvPicPr>
          <p:cNvPr id="10" name="Объект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136" y="244248"/>
            <a:ext cx="3583227" cy="3490063"/>
          </a:xfrm>
          <a:prstGeom prst="rect">
            <a:avLst/>
          </a:prstGeom>
        </p:spPr>
      </p:pic>
      <p:pic>
        <p:nvPicPr>
          <p:cNvPr id="11" name="Объект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962636"/>
            <a:ext cx="1952746" cy="2599593"/>
          </a:xfrm>
          <a:prstGeom prst="rect">
            <a:avLst/>
          </a:prstGeom>
        </p:spPr>
      </p:pic>
      <p:pic>
        <p:nvPicPr>
          <p:cNvPr id="12" name="Объект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77" y="4011933"/>
            <a:ext cx="1643886" cy="25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А.И. Полежаев отдан царем в солдаты за вольнодумство.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3456384" cy="4908067"/>
          </a:xfrm>
        </p:spPr>
      </p:pic>
      <p:pic>
        <p:nvPicPr>
          <p:cNvPr id="5" name="Объект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4784"/>
            <a:ext cx="3897070" cy="5196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56207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FF00"/>
                </a:solidFill>
              </a:rPr>
              <a:t>Александр Иванович Полежаев (1805-1838)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19872" y="836712"/>
            <a:ext cx="5724128" cy="31683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FFFF00"/>
                </a:solidFill>
              </a:rPr>
              <a:t>Т</a:t>
            </a:r>
            <a:r>
              <a:rPr lang="ru-RU" sz="1800" dirty="0" smtClean="0">
                <a:solidFill>
                  <a:srgbClr val="FFFF00"/>
                </a:solidFill>
              </a:rPr>
              <a:t>алантливый </a:t>
            </a:r>
            <a:r>
              <a:rPr lang="ru-RU" sz="1800" dirty="0">
                <a:solidFill>
                  <a:srgbClr val="FFFF00"/>
                </a:solidFill>
              </a:rPr>
              <a:t>русский поэт, сурово наказанный царем за вольнодумство в своей ранней студенческой поэме «Сашка» - ссылкой в солдаты, а затем - на Кавказ. Полежаев - автор ряда </a:t>
            </a:r>
            <a:r>
              <a:rPr lang="ru-RU" sz="1800" dirty="0" smtClean="0">
                <a:solidFill>
                  <a:srgbClr val="FFFF00"/>
                </a:solidFill>
              </a:rPr>
              <a:t>поэм </a:t>
            </a:r>
            <a:r>
              <a:rPr lang="ru-RU" sz="1800" dirty="0">
                <a:solidFill>
                  <a:srgbClr val="FFFF00"/>
                </a:solidFill>
              </a:rPr>
              <a:t>и стихотворений, до конца жизни не утративший прежней силы своего духа и таланта. Многие песни Полежаева стали популярными в народе песнями. Сам поэт был замучен суровыми, жестокими условиями </a:t>
            </a:r>
            <a:r>
              <a:rPr lang="ru-RU" sz="1800" dirty="0" smtClean="0">
                <a:solidFill>
                  <a:srgbClr val="FFFF00"/>
                </a:solidFill>
              </a:rPr>
              <a:t>солдатчины. А.И. Полежаевым написан цикл стихов , посвящённый  гибели А.С. Пушкина. Особенно  известен отрывок  из них «Венок </a:t>
            </a:r>
            <a:r>
              <a:rPr lang="ru-RU" sz="1800" dirty="0">
                <a:solidFill>
                  <a:srgbClr val="FFFF00"/>
                </a:solidFill>
              </a:rPr>
              <a:t>на гроб </a:t>
            </a:r>
            <a:r>
              <a:rPr lang="ru-RU" sz="1800" dirty="0" smtClean="0">
                <a:solidFill>
                  <a:srgbClr val="FFFF00"/>
                </a:solidFill>
              </a:rPr>
              <a:t>Пушкина» (1837 ).</a:t>
            </a:r>
            <a:endParaRPr lang="ru-RU" sz="1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FFFF00"/>
                </a:solidFill>
              </a:rPr>
              <a:t/>
            </a:r>
            <a:br>
              <a:rPr lang="ru-RU" sz="1800" dirty="0">
                <a:solidFill>
                  <a:srgbClr val="FFFF00"/>
                </a:solidFill>
              </a:rPr>
            </a:br>
            <a:endParaRPr lang="ru-RU" sz="1800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7"/>
            <a:ext cx="2189043" cy="2736305"/>
          </a:xfr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005064"/>
            <a:ext cx="1709935" cy="25649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23528" y="3991372"/>
            <a:ext cx="48965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...</a:t>
            </a:r>
            <a:r>
              <a:rPr lang="ru-RU" dirty="0" smtClean="0"/>
              <a:t>Г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Венок на гроб </a:t>
            </a:r>
            <a:r>
              <a:rPr lang="ru-RU" b="1" dirty="0" smtClean="0">
                <a:solidFill>
                  <a:srgbClr val="FFFF00"/>
                </a:solidFill>
              </a:rPr>
              <a:t>Пушкина</a:t>
            </a:r>
            <a:r>
              <a:rPr lang="ru-RU" dirty="0" smtClean="0">
                <a:solidFill>
                  <a:srgbClr val="FFFF00"/>
                </a:solidFill>
              </a:rPr>
              <a:t>.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Где же  ты</a:t>
            </a:r>
            <a:r>
              <a:rPr lang="ru-RU" dirty="0">
                <a:solidFill>
                  <a:srgbClr val="FFFF00"/>
                </a:solidFill>
              </a:rPr>
              <a:t>, певец народный,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Величавый</a:t>
            </a:r>
            <a:r>
              <a:rPr lang="ru-RU" dirty="0">
                <a:solidFill>
                  <a:srgbClr val="FFFF00"/>
                </a:solidFill>
              </a:rPr>
              <a:t>, благородный,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О так, о так, певец Людмилы и Руслана,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Единственный певец волшебного фонтана,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Земфиры, невских берегов,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Певец любви, тоски, страданий неизбежных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Ты мчал нас, уносил по лону вод мятежных</a:t>
            </a:r>
          </a:p>
          <a:p>
            <a:r>
              <a:rPr lang="ru-RU" dirty="0">
                <a:solidFill>
                  <a:srgbClr val="FFFF00"/>
                </a:solidFill>
              </a:rPr>
              <a:t>Твоих пленительных </a:t>
            </a:r>
            <a:r>
              <a:rPr lang="ru-RU" dirty="0" smtClean="0">
                <a:solidFill>
                  <a:srgbClr val="FFFF00"/>
                </a:solidFill>
              </a:rPr>
              <a:t>стихов…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                                    (А.И. Полежаев)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1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502" y="3995059"/>
            <a:ext cx="1819724" cy="257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6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56207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Василий Андреевич Жуковский (1783 – 1852)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908721"/>
            <a:ext cx="2376263" cy="2986170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2987824" y="836713"/>
            <a:ext cx="5688632" cy="30243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Русский </a:t>
            </a:r>
            <a:r>
              <a:rPr lang="ru-RU" sz="2000" dirty="0">
                <a:solidFill>
                  <a:srgbClr val="FFFF00"/>
                </a:solidFill>
              </a:rPr>
              <a:t>поэт, один из основоположников </a:t>
            </a:r>
            <a:r>
              <a:rPr lang="ru-RU" sz="2000" dirty="0" smtClean="0">
                <a:solidFill>
                  <a:srgbClr val="FFFF00"/>
                </a:solidFill>
              </a:rPr>
              <a:t>романтизма   </a:t>
            </a:r>
            <a:r>
              <a:rPr lang="ru-RU" sz="2000" dirty="0">
                <a:solidFill>
                  <a:srgbClr val="FFFF00"/>
                </a:solidFill>
              </a:rPr>
              <a:t>в русской поэзии, переводчик, критик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FF00"/>
                </a:solidFill>
              </a:rPr>
              <a:t>Близкий друг и наставник Пушкина до конца жизни поэта.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В 1802 году Жуковский познакомился с Карамзиным, увлекшись </a:t>
            </a:r>
            <a:r>
              <a:rPr lang="ru-RU" sz="2000" dirty="0" smtClean="0">
                <a:solidFill>
                  <a:srgbClr val="FFFF00"/>
                </a:solidFill>
              </a:rPr>
              <a:t>сентиментализмом. </a:t>
            </a:r>
            <a:r>
              <a:rPr lang="ru-RU" sz="2000" dirty="0">
                <a:solidFill>
                  <a:srgbClr val="FFFF00"/>
                </a:solidFill>
              </a:rPr>
              <a:t>В 1808 году явилась его «Людмила</a:t>
            </a:r>
            <a:r>
              <a:rPr lang="ru-RU" sz="2000" dirty="0" smtClean="0">
                <a:solidFill>
                  <a:srgbClr val="FFFF00"/>
                </a:solidFill>
              </a:rPr>
              <a:t>». </a:t>
            </a:r>
            <a:r>
              <a:rPr lang="ru-RU" sz="2000" dirty="0">
                <a:solidFill>
                  <a:srgbClr val="FFFF00"/>
                </a:solidFill>
              </a:rPr>
              <a:t>С этой балладой в русскую литературу </a:t>
            </a:r>
            <a:r>
              <a:rPr lang="ru-RU" sz="2000" dirty="0" smtClean="0">
                <a:solidFill>
                  <a:srgbClr val="FFFF00"/>
                </a:solidFill>
              </a:rPr>
              <a:t>вошло </a:t>
            </a:r>
            <a:r>
              <a:rPr lang="ru-RU" sz="2000" dirty="0">
                <a:solidFill>
                  <a:srgbClr val="FFFF00"/>
                </a:solidFill>
              </a:rPr>
              <a:t>новое, совершенно особое содержание — романтизм. Жуковского захватило стремление 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в давно исчезнувший мир сказаний и преданий. Успех «Людмилы» воодушевил Жуковского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869160"/>
            <a:ext cx="388843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«   </a:t>
            </a:r>
            <a:r>
              <a:rPr lang="ru-RU" sz="2000" b="1" dirty="0" smtClean="0">
                <a:solidFill>
                  <a:srgbClr val="FFFF00"/>
                </a:solidFill>
              </a:rPr>
              <a:t>Людмила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Спит </a:t>
            </a:r>
            <a:r>
              <a:rPr lang="ru-RU" dirty="0">
                <a:solidFill>
                  <a:srgbClr val="FFFF00"/>
                </a:solidFill>
              </a:rPr>
              <a:t>иль нет моя Людмила?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Помнит друга иль забыла?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Весела иль слезы льет?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Встань, жених тебя зовет</a:t>
            </a:r>
            <a:r>
              <a:rPr lang="ru-RU" dirty="0" smtClean="0">
                <a:solidFill>
                  <a:srgbClr val="FFFF00"/>
                </a:solidFill>
              </a:rPr>
              <a:t>»….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                     (В.А. Жуковский)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16847"/>
            <a:ext cx="2118837" cy="2825116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844" y="3702745"/>
            <a:ext cx="1657125" cy="274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4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077072"/>
            <a:ext cx="1700159" cy="2444803"/>
          </a:xfrm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199" y="423087"/>
            <a:ext cx="1719488" cy="2501856"/>
          </a:xfrm>
          <a:prstGeom prst="rect">
            <a:avLst/>
          </a:prstGeom>
        </p:spPr>
      </p:pic>
      <p:pic>
        <p:nvPicPr>
          <p:cNvPr id="12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0155"/>
            <a:ext cx="1632883" cy="2558184"/>
          </a:xfrm>
          <a:prstGeom prst="rect">
            <a:avLst/>
          </a:prstGeom>
        </p:spPr>
      </p:pic>
      <p:pic>
        <p:nvPicPr>
          <p:cNvPr id="14" name="Объект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43627"/>
            <a:ext cx="1614148" cy="2507310"/>
          </a:xfrm>
          <a:prstGeom prst="rect">
            <a:avLst/>
          </a:prstGeom>
        </p:spPr>
      </p:pic>
      <p:pic>
        <p:nvPicPr>
          <p:cNvPr id="15" name="Объект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183" y="3065338"/>
            <a:ext cx="1329780" cy="1896760"/>
          </a:xfrm>
          <a:prstGeom prst="rect">
            <a:avLst/>
          </a:prstGeom>
        </p:spPr>
      </p:pic>
      <p:pic>
        <p:nvPicPr>
          <p:cNvPr id="16" name="Объект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090" y="4077072"/>
            <a:ext cx="1751997" cy="2485102"/>
          </a:xfrm>
          <a:prstGeom prst="rect">
            <a:avLst/>
          </a:prstGeom>
        </p:spPr>
      </p:pic>
      <p:pic>
        <p:nvPicPr>
          <p:cNvPr id="17" name="Объект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54" y="266981"/>
            <a:ext cx="1287453" cy="1865875"/>
          </a:xfrm>
          <a:prstGeom prst="rect">
            <a:avLst/>
          </a:prstGeom>
        </p:spPr>
      </p:pic>
      <p:pic>
        <p:nvPicPr>
          <p:cNvPr id="18" name="Объект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19" y="3665835"/>
            <a:ext cx="1608007" cy="2485102"/>
          </a:xfrm>
          <a:prstGeom prst="rect">
            <a:avLst/>
          </a:prstGeom>
        </p:spPr>
      </p:pic>
      <p:pic>
        <p:nvPicPr>
          <p:cNvPr id="19" name="Объект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58" y="464138"/>
            <a:ext cx="1264452" cy="1803399"/>
          </a:xfrm>
          <a:prstGeom prst="rect">
            <a:avLst/>
          </a:prstGeom>
        </p:spPr>
      </p:pic>
      <p:pic>
        <p:nvPicPr>
          <p:cNvPr id="20" name="Объект 6"/>
          <p:cNvPicPr>
            <a:picLocks noGrp="1" noChangeAspect="1"/>
          </p:cNvPicPr>
          <p:nvPr>
            <p:ph sz="half" idx="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60" y="1232793"/>
            <a:ext cx="1326595" cy="2069488"/>
          </a:xfrm>
        </p:spPr>
      </p:pic>
      <p:pic>
        <p:nvPicPr>
          <p:cNvPr id="21" name="Объект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354408"/>
            <a:ext cx="1428128" cy="214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4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562074"/>
          </a:xfrm>
        </p:spPr>
        <p:txBody>
          <a:bodyPr>
            <a:noAutofit/>
          </a:bodyPr>
          <a:lstStyle/>
          <a:p>
            <a:r>
              <a:rPr lang="ru-RU" sz="32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Александр Сергеевич </a:t>
            </a:r>
            <a:r>
              <a:rPr lang="ru-RU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Пушкин </a:t>
            </a:r>
            <a:r>
              <a:rPr lang="ru-RU" sz="32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(1799-1837 </a:t>
            </a:r>
            <a:r>
              <a:rPr lang="ru-RU" sz="28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7" name="Picture 9" descr="15403692_0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802451"/>
            <a:ext cx="2406241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 rot="21600000">
            <a:off x="2987824" y="745829"/>
            <a:ext cx="59766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FF00"/>
                </a:solidFill>
              </a:rPr>
              <a:t>Р</a:t>
            </a:r>
            <a:r>
              <a:rPr lang="ru-RU" sz="1600" dirty="0" smtClean="0">
                <a:solidFill>
                  <a:srgbClr val="FFFF00"/>
                </a:solidFill>
              </a:rPr>
              <a:t>усский поэт, драматург и прозаик.  Ещё </a:t>
            </a:r>
            <a:r>
              <a:rPr lang="ru-RU" sz="1600" dirty="0">
                <a:solidFill>
                  <a:srgbClr val="FFFF00"/>
                </a:solidFill>
              </a:rPr>
              <a:t>при жизни Пушкина сложилась его репутация </a:t>
            </a:r>
            <a:r>
              <a:rPr lang="ru-RU" sz="1600" dirty="0" smtClean="0">
                <a:solidFill>
                  <a:srgbClr val="FFFF00"/>
                </a:solidFill>
              </a:rPr>
              <a:t>великого или величайшего </a:t>
            </a:r>
            <a:r>
              <a:rPr lang="ru-RU" sz="1600" dirty="0">
                <a:solidFill>
                  <a:srgbClr val="FFFF00"/>
                </a:solidFill>
              </a:rPr>
              <a:t>национального русского </a:t>
            </a:r>
            <a:r>
              <a:rPr lang="ru-RU" sz="1600" dirty="0" smtClean="0">
                <a:solidFill>
                  <a:srgbClr val="FFFF00"/>
                </a:solidFill>
              </a:rPr>
              <a:t>поэта</a:t>
            </a:r>
            <a:r>
              <a:rPr lang="ru-RU" sz="1600" baseline="30000" dirty="0" smtClean="0">
                <a:solidFill>
                  <a:srgbClr val="FFFF00"/>
                </a:solidFill>
              </a:rPr>
              <a:t>.</a:t>
            </a:r>
            <a:r>
              <a:rPr lang="ru-RU" sz="1600" dirty="0" smtClean="0">
                <a:solidFill>
                  <a:srgbClr val="FFFF00"/>
                </a:solidFill>
              </a:rPr>
              <a:t>. Его гениальные сочинения, восхвалялись подобно произведениям Данте </a:t>
            </a:r>
            <a:r>
              <a:rPr lang="ru-RU" sz="1600" dirty="0" smtClean="0"/>
              <a:t>е</a:t>
            </a:r>
            <a:r>
              <a:rPr lang="ru-RU" sz="1600" dirty="0" smtClean="0">
                <a:solidFill>
                  <a:srgbClr val="FFFF00"/>
                </a:solidFill>
              </a:rPr>
              <a:t>в Италии или Гёте Германии</a:t>
            </a:r>
            <a:r>
              <a:rPr lang="ru-RU" sz="1600" dirty="0">
                <a:solidFill>
                  <a:srgbClr val="FFFF00"/>
                </a:solidFill>
              </a:rPr>
              <a:t>. Д. С. </a:t>
            </a:r>
            <a:r>
              <a:rPr lang="ru-RU" sz="1600" dirty="0" smtClean="0">
                <a:solidFill>
                  <a:srgbClr val="FFFF00"/>
                </a:solidFill>
              </a:rPr>
              <a:t>Лихачёв писал </a:t>
            </a:r>
            <a:r>
              <a:rPr lang="ru-RU" sz="1600" dirty="0">
                <a:solidFill>
                  <a:srgbClr val="FFFF00"/>
                </a:solidFill>
              </a:rPr>
              <a:t>о Пушкине как о «нашем величайшем национальном достоянии</a:t>
            </a:r>
            <a:r>
              <a:rPr lang="ru-RU" sz="1600" dirty="0" smtClean="0">
                <a:solidFill>
                  <a:srgbClr val="FFFF00"/>
                </a:solidFill>
              </a:rPr>
              <a:t>», а Гоголь говорил «Пушкин </a:t>
            </a:r>
            <a:r>
              <a:rPr lang="ru-RU" sz="1600" dirty="0">
                <a:solidFill>
                  <a:srgbClr val="FFFF00"/>
                </a:solidFill>
              </a:rPr>
              <a:t>есть явление чрезвычайное и, может быть, единственное явление русского духа: это русский человек в его развитии, в каком он, может быть, явится чрез двести лет</a:t>
            </a:r>
            <a:r>
              <a:rPr lang="ru-RU" sz="1600" dirty="0" smtClean="0">
                <a:solidFill>
                  <a:srgbClr val="FFFF00"/>
                </a:solidFill>
              </a:rPr>
              <a:t>». Достоевский отмечал</a:t>
            </a:r>
            <a:r>
              <a:rPr lang="ru-RU" sz="1600" dirty="0">
                <a:solidFill>
                  <a:srgbClr val="FFFF00"/>
                </a:solidFill>
              </a:rPr>
              <a:t>, что «в „Онегине“, в этой бессмертной и недосягаемой поэме своей, Пушкин явился великим народным писателем, как до него никогда и никто» и говорил о «</a:t>
            </a:r>
            <a:r>
              <a:rPr lang="ru-RU" sz="1600" dirty="0" err="1">
                <a:solidFill>
                  <a:srgbClr val="FFFF00"/>
                </a:solidFill>
              </a:rPr>
              <a:t>всемирности</a:t>
            </a:r>
            <a:r>
              <a:rPr lang="ru-RU" sz="1600" dirty="0">
                <a:solidFill>
                  <a:srgbClr val="FFFF00"/>
                </a:solidFill>
              </a:rPr>
              <a:t> и </a:t>
            </a:r>
            <a:r>
              <a:rPr lang="ru-RU" sz="1600" dirty="0" err="1">
                <a:solidFill>
                  <a:srgbClr val="FFFF00"/>
                </a:solidFill>
              </a:rPr>
              <a:t>всечеловечности</a:t>
            </a:r>
            <a:r>
              <a:rPr lang="ru-RU" sz="1600" dirty="0">
                <a:solidFill>
                  <a:srgbClr val="FFFF00"/>
                </a:solidFill>
              </a:rPr>
              <a:t> его гения</a:t>
            </a:r>
            <a:r>
              <a:rPr lang="ru-RU" sz="1600" dirty="0" smtClean="0">
                <a:solidFill>
                  <a:srgbClr val="FFFF00"/>
                </a:solidFill>
              </a:rPr>
              <a:t>». </a:t>
            </a:r>
            <a:r>
              <a:rPr lang="ru-RU" sz="1600" dirty="0">
                <a:solidFill>
                  <a:srgbClr val="FFFF00"/>
                </a:solidFill>
              </a:rPr>
              <a:t>Самую ёмкую характеристику предложил Аполлон </a:t>
            </a:r>
            <a:r>
              <a:rPr lang="ru-RU" sz="1600" dirty="0" smtClean="0">
                <a:solidFill>
                  <a:srgbClr val="FFFF00"/>
                </a:solidFill>
              </a:rPr>
              <a:t>Григорьев (1859): « </a:t>
            </a:r>
            <a:r>
              <a:rPr lang="ru-RU" sz="1600" dirty="0">
                <a:solidFill>
                  <a:srgbClr val="FFFF00"/>
                </a:solidFill>
              </a:rPr>
              <a:t>Пушкин — наше всё</a:t>
            </a:r>
            <a:r>
              <a:rPr lang="ru-RU" sz="1600" dirty="0" smtClean="0">
                <a:solidFill>
                  <a:srgbClr val="FFFF00"/>
                </a:solidFill>
              </a:rPr>
              <a:t>».</a:t>
            </a:r>
            <a:r>
              <a:rPr lang="ru-RU" sz="1600" baseline="30000" dirty="0" smtClean="0">
                <a:solidFill>
                  <a:srgbClr val="FFFF00"/>
                </a:solidFill>
                <a:hlinkClick r:id="rId3"/>
              </a:rPr>
              <a:t>[</a:t>
            </a:r>
            <a:endParaRPr lang="ru-RU" sz="1600" dirty="0">
              <a:solidFill>
                <a:srgbClr val="FFFF00"/>
              </a:solidFill>
              <a:effectLst/>
            </a:endParaRPr>
          </a:p>
        </p:txBody>
      </p:sp>
      <p:pic>
        <p:nvPicPr>
          <p:cNvPr id="5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560580"/>
            <a:ext cx="2520280" cy="1890210"/>
          </a:xfrm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998" y="4560580"/>
            <a:ext cx="2448272" cy="1836204"/>
          </a:xfrm>
          <a:prstGeom prst="rect">
            <a:avLst/>
          </a:prstGeom>
        </p:spPr>
      </p:pic>
      <p:pic>
        <p:nvPicPr>
          <p:cNvPr id="8" name="Объект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567117"/>
            <a:ext cx="2430270" cy="18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2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21851"/>
            <a:ext cx="4038600" cy="2963322"/>
          </a:xfrm>
        </p:spPr>
      </p:pic>
      <p:pic>
        <p:nvPicPr>
          <p:cNvPr id="6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645024"/>
            <a:ext cx="2275158" cy="2929388"/>
          </a:xfrm>
        </p:spPr>
      </p:pic>
      <p:pic>
        <p:nvPicPr>
          <p:cNvPr id="7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05562"/>
            <a:ext cx="2664296" cy="2664296"/>
          </a:xfrm>
        </p:spPr>
      </p:pic>
      <p:pic>
        <p:nvPicPr>
          <p:cNvPr id="8" name="Объект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43" y="377300"/>
            <a:ext cx="1922013" cy="2701625"/>
          </a:xfrm>
          <a:prstGeom prst="rect">
            <a:avLst/>
          </a:prstGeom>
        </p:spPr>
      </p:pic>
      <p:pic>
        <p:nvPicPr>
          <p:cNvPr id="9" name="Объект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01008"/>
            <a:ext cx="1872208" cy="2885102"/>
          </a:xfrm>
          <a:prstGeom prst="rect">
            <a:avLst/>
          </a:prstGeom>
        </p:spPr>
      </p:pic>
      <p:pic>
        <p:nvPicPr>
          <p:cNvPr id="10" name="Объект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377300"/>
            <a:ext cx="2088232" cy="301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985176" cy="720080"/>
          </a:xfrm>
        </p:spPr>
        <p:txBody>
          <a:bodyPr>
            <a:normAutofit fontScale="90000"/>
          </a:bodyPr>
          <a:lstStyle/>
          <a:p>
            <a:r>
              <a:rPr lang="ru-RU" altLang="ru-RU" i="1" dirty="0" smtClean="0">
                <a:solidFill>
                  <a:srgbClr val="FFFF00"/>
                </a:solidFill>
                <a:latin typeface="Felix Titling" pitchFamily="82" charset="0"/>
              </a:rPr>
              <a:t>Роман </a:t>
            </a:r>
            <a:r>
              <a:rPr lang="ru-RU" altLang="ru-RU" i="1" dirty="0">
                <a:solidFill>
                  <a:srgbClr val="FFFF00"/>
                </a:solidFill>
                <a:latin typeface="Felix Titling" pitchFamily="82" charset="0"/>
              </a:rPr>
              <a:t>А.С</a:t>
            </a:r>
            <a:r>
              <a:rPr lang="ru-RU" altLang="ru-RU" i="1" dirty="0" smtClean="0">
                <a:solidFill>
                  <a:srgbClr val="FFFF00"/>
                </a:solidFill>
                <a:latin typeface="Felix Titling" pitchFamily="82" charset="0"/>
              </a:rPr>
              <a:t>. Пушкина </a:t>
            </a:r>
            <a:r>
              <a:rPr lang="ru-RU" altLang="ru-RU" i="1" dirty="0">
                <a:solidFill>
                  <a:srgbClr val="FFFF00"/>
                </a:solidFill>
                <a:latin typeface="Felix Titling" pitchFamily="82" charset="0"/>
              </a:rPr>
              <a:t>«</a:t>
            </a:r>
            <a:r>
              <a:rPr lang="ru-RU" altLang="ru-RU" i="1" dirty="0" smtClean="0">
                <a:solidFill>
                  <a:srgbClr val="FFFF00"/>
                </a:solidFill>
                <a:latin typeface="Felix Titling" pitchFamily="82" charset="0"/>
              </a:rPr>
              <a:t>Евгений Онегин»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4" y="4005063"/>
            <a:ext cx="43612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FF00"/>
                </a:solidFill>
              </a:rPr>
              <a:t>Письмо Татьяны Лариной</a:t>
            </a:r>
            <a:r>
              <a:rPr lang="ru-RU" altLang="ru-RU" sz="2400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r>
              <a:rPr lang="ru-RU" altLang="ru-RU" sz="2400" dirty="0" smtClean="0">
                <a:solidFill>
                  <a:srgbClr val="FFFF00"/>
                </a:solidFill>
              </a:rPr>
              <a:t>Вообрази</a:t>
            </a:r>
            <a:r>
              <a:rPr lang="ru-RU" altLang="ru-RU" sz="2400" dirty="0">
                <a:solidFill>
                  <a:srgbClr val="FFFF00"/>
                </a:solidFill>
              </a:rPr>
              <a:t>, я здесь одна,</a:t>
            </a:r>
          </a:p>
          <a:p>
            <a:pPr algn="ctr"/>
            <a:r>
              <a:rPr lang="ru-RU" altLang="ru-RU" sz="2400" dirty="0">
                <a:solidFill>
                  <a:srgbClr val="FFFF00"/>
                </a:solidFill>
              </a:rPr>
              <a:t>  Никто меня не понимает,</a:t>
            </a:r>
          </a:p>
          <a:p>
            <a:pPr algn="ctr"/>
            <a:r>
              <a:rPr lang="ru-RU" altLang="ru-RU" sz="2400" dirty="0">
                <a:solidFill>
                  <a:srgbClr val="FFFF00"/>
                </a:solidFill>
              </a:rPr>
              <a:t>    Рассудок мой изнемогает,</a:t>
            </a:r>
          </a:p>
          <a:p>
            <a:pPr algn="ctr"/>
            <a:r>
              <a:rPr lang="ru-RU" altLang="ru-RU" sz="2400" dirty="0">
                <a:solidFill>
                  <a:srgbClr val="FFFF00"/>
                </a:solidFill>
              </a:rPr>
              <a:t>      И молча гибнуть я </a:t>
            </a:r>
            <a:r>
              <a:rPr lang="ru-RU" altLang="ru-RU" sz="2400" dirty="0" smtClean="0">
                <a:solidFill>
                  <a:srgbClr val="FFFF00"/>
                </a:solidFill>
              </a:rPr>
              <a:t>должна…</a:t>
            </a:r>
          </a:p>
          <a:p>
            <a:pPr algn="ctr"/>
            <a:r>
              <a:rPr lang="ru-RU" altLang="ru-RU" sz="2400" dirty="0" smtClean="0">
                <a:solidFill>
                  <a:srgbClr val="FFFF00"/>
                </a:solidFill>
              </a:rPr>
              <a:t>(</a:t>
            </a:r>
            <a:r>
              <a:rPr lang="ru-RU" altLang="ru-RU" sz="2400" dirty="0" err="1" smtClean="0">
                <a:solidFill>
                  <a:srgbClr val="FFFF00"/>
                </a:solidFill>
              </a:rPr>
              <a:t>А.С.Пушкин</a:t>
            </a:r>
            <a:r>
              <a:rPr lang="ru-RU" altLang="ru-RU" sz="2400" dirty="0" smtClean="0">
                <a:solidFill>
                  <a:srgbClr val="FFFF00"/>
                </a:solidFill>
              </a:rPr>
              <a:t>)</a:t>
            </a:r>
            <a:endParaRPr lang="ru-RU" altLang="ru-RU" sz="2400" dirty="0">
              <a:solidFill>
                <a:srgbClr val="FFFF00"/>
              </a:solidFill>
            </a:endParaRPr>
          </a:p>
        </p:txBody>
      </p:sp>
      <p:pic>
        <p:nvPicPr>
          <p:cNvPr id="1028" name="Picture 4" descr="http://img0.liveinternet.ru/images/attach/c/0/37/584/37584884_5b2021_novuyy_razm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84582"/>
            <a:ext cx="2241715" cy="267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1.liveinternet.ru/images/attach/c/3/83/293/83293323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44420"/>
            <a:ext cx="2564284" cy="255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0.liveinternet.ru/images/attach/c/2/72/954/72954260_index_pi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3971"/>
            <a:ext cx="2026726" cy="248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4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4627426" y="3993404"/>
            <a:ext cx="4423759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        Письмо  Евгения Онегина.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Письмо </a:t>
            </a:r>
            <a:r>
              <a:rPr lang="ru-RU" altLang="ru-RU" sz="2400" dirty="0">
                <a:solidFill>
                  <a:srgbClr val="FFFF00"/>
                </a:solidFill>
                <a:latin typeface="+mn-lt"/>
              </a:rPr>
              <a:t>Татьяны предо мною;     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Его </a:t>
            </a:r>
            <a:r>
              <a:rPr lang="ru-RU" altLang="ru-RU" sz="2400" dirty="0">
                <a:solidFill>
                  <a:srgbClr val="FFFF00"/>
                </a:solidFill>
                <a:latin typeface="+mn-lt"/>
              </a:rPr>
              <a:t>я свято берегу</a:t>
            </a: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, </a:t>
            </a:r>
          </a:p>
          <a:p>
            <a:pPr marL="0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Читаю </a:t>
            </a:r>
            <a:r>
              <a:rPr lang="ru-RU" altLang="ru-RU" sz="2400" dirty="0">
                <a:solidFill>
                  <a:srgbClr val="FFFF00"/>
                </a:solidFill>
                <a:latin typeface="+mn-lt"/>
              </a:rPr>
              <a:t>с тайною </a:t>
            </a:r>
            <a:r>
              <a:rPr lang="ru-RU" altLang="ru-RU" sz="2400" dirty="0" err="1">
                <a:solidFill>
                  <a:srgbClr val="FFFF00"/>
                </a:solidFill>
                <a:latin typeface="+mn-lt"/>
              </a:rPr>
              <a:t>тоскою</a:t>
            </a:r>
            <a:endParaRPr lang="ru-RU" altLang="ru-RU" sz="2400" dirty="0">
              <a:solidFill>
                <a:srgbClr val="FFFF00"/>
              </a:solidFill>
              <a:latin typeface="+mn-lt"/>
            </a:endParaRPr>
          </a:p>
          <a:p>
            <a:pPr marL="0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И </a:t>
            </a:r>
            <a:r>
              <a:rPr lang="ru-RU" altLang="ru-RU" sz="2400" dirty="0">
                <a:solidFill>
                  <a:srgbClr val="FFFF00"/>
                </a:solidFill>
                <a:latin typeface="+mn-lt"/>
              </a:rPr>
              <a:t>начитаться не могу. 			</a:t>
            </a: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       (</a:t>
            </a:r>
            <a:r>
              <a:rPr lang="ru-RU" altLang="ru-RU" sz="2400" dirty="0" err="1" smtClean="0">
                <a:solidFill>
                  <a:srgbClr val="FFFF00"/>
                </a:solidFill>
                <a:latin typeface="+mn-lt"/>
              </a:rPr>
              <a:t>А.С.Пушкин</a:t>
            </a:r>
            <a:r>
              <a:rPr lang="ru-RU" altLang="ru-RU" sz="2400" dirty="0" smtClean="0">
                <a:solidFill>
                  <a:srgbClr val="FFFF00"/>
                </a:solidFill>
                <a:latin typeface="+mn-lt"/>
              </a:rPr>
              <a:t>) </a:t>
            </a:r>
            <a:endParaRPr lang="ru-RU" altLang="ru-RU" sz="2400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032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404665"/>
            <a:ext cx="4176464" cy="273630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С </a:t>
            </a:r>
            <a:r>
              <a:rPr lang="ru-RU" dirty="0">
                <a:solidFill>
                  <a:srgbClr val="FFFF00"/>
                </a:solidFill>
              </a:rPr>
              <a:t>начала 1820-х гг. </a:t>
            </a:r>
            <a:r>
              <a:rPr lang="ru-RU" dirty="0" smtClean="0">
                <a:solidFill>
                  <a:srgbClr val="FFFF00"/>
                </a:solidFill>
              </a:rPr>
              <a:t>Пушкин становится </a:t>
            </a:r>
            <a:r>
              <a:rPr lang="ru-RU" dirty="0">
                <a:solidFill>
                  <a:srgbClr val="FFFF00"/>
                </a:solidFill>
              </a:rPr>
              <a:t>центральной фигурой литературной жизни. Ссылка </a:t>
            </a:r>
            <a:r>
              <a:rPr lang="ru-RU" dirty="0" smtClean="0">
                <a:solidFill>
                  <a:srgbClr val="FFFF00"/>
                </a:solidFill>
              </a:rPr>
              <a:t>не </a:t>
            </a:r>
            <a:r>
              <a:rPr lang="ru-RU" dirty="0">
                <a:solidFill>
                  <a:srgbClr val="FFFF00"/>
                </a:solidFill>
              </a:rPr>
              <a:t>явилась этому помехой, а только прибавила ему популярности. На него возлагали надежды литературные критики и политические заговорщики, с ним соперничали старшие поэты и сверстники, ему подражали начинающие стихотворцы. В его романтических поэмах («Кавказский пленник», «Бахчисарайский фонтан»), первых образцах самого модного в России 1820-х гг. литературного жанра, находили осуществление принципов «народности» и «романтизма» (а в самом авторе – «русского Байрона»). </a:t>
            </a:r>
          </a:p>
        </p:txBody>
      </p:sp>
      <p:pic>
        <p:nvPicPr>
          <p:cNvPr id="5" name="Объект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3730984" cy="3600400"/>
          </a:xfrm>
          <a:prstGeom prst="rect">
            <a:avLst/>
          </a:prstGeom>
        </p:spPr>
      </p:pic>
      <p:pic>
        <p:nvPicPr>
          <p:cNvPr id="6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306962"/>
            <a:ext cx="2376264" cy="3250729"/>
          </a:xfrm>
          <a:prstGeom prst="rect">
            <a:avLst/>
          </a:prstGeom>
        </p:spPr>
      </p:pic>
      <p:pic>
        <p:nvPicPr>
          <p:cNvPr id="7" name="Объект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365104"/>
            <a:ext cx="2337494" cy="230744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screen"/>
          <a:stretch>
            <a:fillRect/>
          </a:stretch>
        </p:blipFill>
        <p:spPr bwMode="auto">
          <a:xfrm>
            <a:off x="4211960" y="3306961"/>
            <a:ext cx="1944216" cy="3107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966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975" y="476672"/>
            <a:ext cx="2133600" cy="2993136"/>
          </a:xfrm>
        </p:spPr>
      </p:pic>
      <p:pic>
        <p:nvPicPr>
          <p:cNvPr id="15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18" y="3839632"/>
            <a:ext cx="2050008" cy="2733344"/>
          </a:xfrm>
          <a:prstGeom prst="rect">
            <a:avLst/>
          </a:prstGeom>
        </p:spPr>
      </p:pic>
      <p:pic>
        <p:nvPicPr>
          <p:cNvPr id="16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16188"/>
            <a:ext cx="2006999" cy="2980231"/>
          </a:xfrm>
          <a:prstGeom prst="rect">
            <a:avLst/>
          </a:prstGeom>
        </p:spPr>
      </p:pic>
      <p:pic>
        <p:nvPicPr>
          <p:cNvPr id="17" name="Объект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54779"/>
            <a:ext cx="1881433" cy="2663977"/>
          </a:xfrm>
          <a:prstGeom prst="rect">
            <a:avLst/>
          </a:prstGeom>
        </p:spPr>
      </p:pic>
      <p:pic>
        <p:nvPicPr>
          <p:cNvPr id="18" name="Объект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54779"/>
            <a:ext cx="2057400" cy="2875788"/>
          </a:xfrm>
          <a:prstGeom prst="rect">
            <a:avLst/>
          </a:prstGeom>
        </p:spPr>
      </p:pic>
      <p:pic>
        <p:nvPicPr>
          <p:cNvPr id="19" name="Объект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42577"/>
            <a:ext cx="2057400" cy="2866644"/>
          </a:xfrm>
          <a:prstGeom prst="rect">
            <a:avLst/>
          </a:prstGeom>
        </p:spPr>
      </p:pic>
      <p:pic>
        <p:nvPicPr>
          <p:cNvPr id="10" name="Объект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18" y="531280"/>
            <a:ext cx="2098998" cy="297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1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281" y="4073280"/>
            <a:ext cx="2448272" cy="1836204"/>
          </a:xfrm>
        </p:spPr>
      </p:pic>
      <p:pic>
        <p:nvPicPr>
          <p:cNvPr id="19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56" y="461525"/>
            <a:ext cx="2028929" cy="2987598"/>
          </a:xfrm>
          <a:prstGeom prst="rect">
            <a:avLst/>
          </a:prstGeom>
        </p:spPr>
      </p:pic>
      <p:pic>
        <p:nvPicPr>
          <p:cNvPr id="21" name="Объект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56" y="4079757"/>
            <a:ext cx="2796992" cy="1976541"/>
          </a:xfrm>
          <a:prstGeom prst="rect">
            <a:avLst/>
          </a:prstGeom>
        </p:spPr>
      </p:pic>
      <p:pic>
        <p:nvPicPr>
          <p:cNvPr id="22" name="Объект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680" y="4178518"/>
            <a:ext cx="2483840" cy="1779017"/>
          </a:xfrm>
          <a:prstGeom prst="rect">
            <a:avLst/>
          </a:prstGeom>
        </p:spPr>
      </p:pic>
      <p:pic>
        <p:nvPicPr>
          <p:cNvPr id="25" name="Объект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37097"/>
            <a:ext cx="2008017" cy="3012026"/>
          </a:xfrm>
          <a:prstGeom prst="rect">
            <a:avLst/>
          </a:prstGeom>
        </p:spPr>
      </p:pic>
      <p:pic>
        <p:nvPicPr>
          <p:cNvPr id="9" name="Объект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61525"/>
            <a:ext cx="24574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9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71" y="365162"/>
            <a:ext cx="2786279" cy="213205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477" y="333951"/>
            <a:ext cx="2077627" cy="2725813"/>
          </a:xfrm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32656"/>
            <a:ext cx="3024336" cy="2372213"/>
          </a:xfrm>
          <a:prstGeom prst="rect">
            <a:avLst/>
          </a:prstGeo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467808"/>
            <a:ext cx="2808312" cy="2246649"/>
          </a:xfrm>
          <a:prstGeom prst="rect">
            <a:avLst/>
          </a:prstGeom>
        </p:spPr>
      </p:pic>
      <p:pic>
        <p:nvPicPr>
          <p:cNvPr id="10" name="Объект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85732"/>
            <a:ext cx="2199744" cy="2903663"/>
          </a:xfrm>
          <a:prstGeom prst="rect">
            <a:avLst/>
          </a:prstGeom>
        </p:spPr>
      </p:pic>
      <p:pic>
        <p:nvPicPr>
          <p:cNvPr id="11" name="Объект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457444"/>
            <a:ext cx="297461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2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1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5660"/>
            <a:ext cx="5083010" cy="3816424"/>
          </a:xfrm>
        </p:spPr>
      </p:pic>
      <p:pic>
        <p:nvPicPr>
          <p:cNvPr id="10" name="Объект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6672"/>
            <a:ext cx="2928325" cy="43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3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079" y="1988840"/>
            <a:ext cx="5328592" cy="466885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548681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2400" b="1" dirty="0">
                <a:solidFill>
                  <a:srgbClr val="FFFF00"/>
                </a:solidFill>
              </a:rPr>
              <a:t>В произведениях </a:t>
            </a:r>
            <a:r>
              <a:rPr lang="ru-RU" sz="2400" b="1" dirty="0" smtClean="0">
                <a:solidFill>
                  <a:srgbClr val="FFFF00"/>
                </a:solidFill>
              </a:rPr>
              <a:t>поэтов   «Золотого века» любовь </a:t>
            </a:r>
            <a:r>
              <a:rPr lang="ru-RU" sz="2400" b="1" dirty="0">
                <a:solidFill>
                  <a:srgbClr val="FFFF00"/>
                </a:solidFill>
              </a:rPr>
              <a:t>к природе, любовь к женщине неразрывно связаны с любовью к Родине, к родному </a:t>
            </a:r>
            <a:r>
              <a:rPr lang="ru-RU" sz="2400" b="1" dirty="0" smtClean="0">
                <a:solidFill>
                  <a:srgbClr val="FFFF00"/>
                </a:solidFill>
              </a:rPr>
              <a:t>народу…..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03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23928" y="260649"/>
            <a:ext cx="4867425" cy="331236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i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sz="3800" i="1" dirty="0" smtClean="0">
                <a:solidFill>
                  <a:srgbClr val="FFFF00"/>
                </a:solidFill>
              </a:rPr>
              <a:t>Друзья </a:t>
            </a:r>
            <a:r>
              <a:rPr lang="ru-RU" sz="3800" i="1" dirty="0">
                <a:solidFill>
                  <a:srgbClr val="FFFF00"/>
                </a:solidFill>
              </a:rPr>
              <a:t>мои, прекрасен наш союз!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Он как душа неразделим и вечен –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Неколебим, свободен и беспечен,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Срастался он под сенью дружных муз.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Куда бы нас ни бросила судьбина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И </a:t>
            </a:r>
            <a:r>
              <a:rPr lang="ru-RU" sz="3800" i="1" dirty="0" err="1">
                <a:solidFill>
                  <a:srgbClr val="FFFF00"/>
                </a:solidFill>
              </a:rPr>
              <a:t>счастие</a:t>
            </a:r>
            <a:r>
              <a:rPr lang="ru-RU" sz="3800" i="1" dirty="0">
                <a:solidFill>
                  <a:srgbClr val="FFFF00"/>
                </a:solidFill>
              </a:rPr>
              <a:t> куда б ни повело,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Все те же мы: нам целый мир чужбина;</a:t>
            </a:r>
            <a:br>
              <a:rPr lang="ru-RU" sz="3800" i="1" dirty="0">
                <a:solidFill>
                  <a:srgbClr val="FFFF00"/>
                </a:solidFill>
              </a:rPr>
            </a:br>
            <a:r>
              <a:rPr lang="ru-RU" sz="3800" i="1" dirty="0">
                <a:solidFill>
                  <a:srgbClr val="FFFF00"/>
                </a:solidFill>
              </a:rPr>
              <a:t>Отечество нам Царское Село</a:t>
            </a:r>
            <a:r>
              <a:rPr lang="ru-RU" sz="3800" i="1" dirty="0" smtClean="0">
                <a:solidFill>
                  <a:srgbClr val="FFFF00"/>
                </a:solidFill>
              </a:rPr>
              <a:t>...</a:t>
            </a:r>
          </a:p>
          <a:p>
            <a:pPr marL="0" indent="0">
              <a:buNone/>
            </a:pPr>
            <a:r>
              <a:rPr lang="ru-RU" sz="3800" i="1" dirty="0" smtClean="0">
                <a:solidFill>
                  <a:srgbClr val="FFFF00"/>
                </a:solidFill>
              </a:rPr>
              <a:t>                                               (</a:t>
            </a:r>
            <a:r>
              <a:rPr lang="ru-RU" sz="3800" i="1" dirty="0" err="1" smtClean="0">
                <a:solidFill>
                  <a:srgbClr val="FFFF00"/>
                </a:solidFill>
              </a:rPr>
              <a:t>А.С.Пушкин</a:t>
            </a:r>
            <a:r>
              <a:rPr lang="ru-RU" sz="3800" i="1" dirty="0" smtClean="0">
                <a:solidFill>
                  <a:srgbClr val="FFFF00"/>
                </a:solidFill>
              </a:rPr>
              <a:t>)</a:t>
            </a:r>
            <a:endParaRPr lang="ru-RU" sz="3800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9" y="2744514"/>
            <a:ext cx="5788218" cy="3627283"/>
          </a:xfrm>
        </p:spPr>
      </p:pic>
      <p:pic>
        <p:nvPicPr>
          <p:cNvPr id="7" name="Объект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33" y="2924944"/>
            <a:ext cx="2451720" cy="3029236"/>
          </a:xfrm>
          <a:prstGeom prst="rect">
            <a:avLst/>
          </a:prstGeom>
        </p:spPr>
      </p:pic>
      <p:pic>
        <p:nvPicPr>
          <p:cNvPr id="8" name="Объект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32" y="188640"/>
            <a:ext cx="1648296" cy="235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Объект 2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8547"/>
            <a:ext cx="1944216" cy="3076722"/>
          </a:xfrm>
        </p:spPr>
      </p:pic>
      <p:pic>
        <p:nvPicPr>
          <p:cNvPr id="27" name="Объект 2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4323"/>
            <a:ext cx="3082808" cy="4764341"/>
          </a:xfrm>
        </p:spPr>
      </p:pic>
      <p:pic>
        <p:nvPicPr>
          <p:cNvPr id="5" name="Объект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965" y="294323"/>
            <a:ext cx="2448272" cy="3264363"/>
          </a:xfrm>
          <a:prstGeom prst="rect">
            <a:avLst/>
          </a:prstGeom>
        </p:spPr>
      </p:pic>
      <p:pic>
        <p:nvPicPr>
          <p:cNvPr id="6" name="Объект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1872619" cy="2952328"/>
          </a:xfrm>
          <a:prstGeom prst="rect">
            <a:avLst/>
          </a:prstGeom>
        </p:spPr>
      </p:pic>
      <p:pic>
        <p:nvPicPr>
          <p:cNvPr id="7" name="Объект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37" y="3573016"/>
            <a:ext cx="1980728" cy="308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5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sz="3100" b="1" dirty="0" smtClean="0">
                <a:solidFill>
                  <a:srgbClr val="FFFF00"/>
                </a:solidFill>
              </a:rPr>
              <a:t>Константин Николаевич Батюшков (1787 – 1855</a:t>
            </a:r>
            <a:r>
              <a:rPr lang="ru-RU" sz="3100" dirty="0" smtClean="0">
                <a:solidFill>
                  <a:srgbClr val="FFFF00"/>
                </a:solidFill>
              </a:rPr>
              <a:t>)</a:t>
            </a:r>
            <a:endParaRPr lang="ru-RU" sz="3100" dirty="0">
              <a:solidFill>
                <a:srgbClr val="FFFF0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60" y="1020523"/>
            <a:ext cx="2846476" cy="3455987"/>
          </a:xfrm>
        </p:spPr>
      </p:pic>
      <p:sp>
        <p:nvSpPr>
          <p:cNvPr id="16" name="Объект 15"/>
          <p:cNvSpPr>
            <a:spLocks noGrp="1"/>
          </p:cNvSpPr>
          <p:nvPr>
            <p:ph sz="half" idx="2"/>
          </p:nvPr>
        </p:nvSpPr>
        <p:spPr>
          <a:xfrm>
            <a:off x="3347864" y="980729"/>
            <a:ext cx="5616624" cy="30243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Русский </a:t>
            </a:r>
            <a:r>
              <a:rPr lang="ru-RU" sz="1800" dirty="0">
                <a:solidFill>
                  <a:srgbClr val="FFFF00"/>
                </a:solidFill>
              </a:rPr>
              <a:t>поэт, предшественник </a:t>
            </a:r>
            <a:r>
              <a:rPr lang="ru-RU" sz="1800" dirty="0" smtClean="0">
                <a:solidFill>
                  <a:srgbClr val="FFFF00"/>
                </a:solidFill>
              </a:rPr>
              <a:t>  и кумир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А.С. Пушкина. Друг Вяземского и Жуковского.  </a:t>
            </a:r>
            <a:r>
              <a:rPr lang="ru-RU" sz="1800" dirty="0">
                <a:solidFill>
                  <a:srgbClr val="FFFF00"/>
                </a:solidFill>
              </a:rPr>
              <a:t>Значение Батюшкова в истории русской </a:t>
            </a:r>
            <a:r>
              <a:rPr lang="ru-RU" sz="1800" dirty="0" smtClean="0">
                <a:solidFill>
                  <a:srgbClr val="FFFF00"/>
                </a:solidFill>
              </a:rPr>
              <a:t>литературы заключается </a:t>
            </a:r>
            <a:r>
              <a:rPr lang="ru-RU" sz="1800" dirty="0">
                <a:solidFill>
                  <a:srgbClr val="FFFF00"/>
                </a:solidFill>
              </a:rPr>
              <a:t>в том, что он </a:t>
            </a:r>
            <a:r>
              <a:rPr lang="ru-RU" sz="1800" dirty="0" smtClean="0">
                <a:solidFill>
                  <a:srgbClr val="FFFF00"/>
                </a:solidFill>
              </a:rPr>
              <a:t> </a:t>
            </a:r>
            <a:r>
              <a:rPr lang="ru-RU" sz="1800" dirty="0">
                <a:solidFill>
                  <a:srgbClr val="FFFF00"/>
                </a:solidFill>
              </a:rPr>
              <a:t>придал русскому </a:t>
            </a:r>
            <a:r>
              <a:rPr lang="ru-RU" sz="1800" dirty="0" smtClean="0">
                <a:solidFill>
                  <a:srgbClr val="FFFF00"/>
                </a:solidFill>
              </a:rPr>
              <a:t>стихотворному языку </a:t>
            </a:r>
            <a:r>
              <a:rPr lang="ru-RU" sz="1800" dirty="0">
                <a:solidFill>
                  <a:srgbClr val="FFFF00"/>
                </a:solidFill>
              </a:rPr>
              <a:t>такую гибкость, упругость и гармонию, каких ещё не знала до тех пор русская поэзия. По мнению Белинского, совершенство пушкинского стиха и богатство поэтических выражений и оборотов было в значительной мере подготовлено трудами Жуковского и Батюшкова. </a:t>
            </a:r>
            <a:r>
              <a:rPr lang="ru-RU" sz="1800" dirty="0"/>
              <a:t>Нрав тихий ангела, дар слова, тонкий вкус / Любви и очи и ланиты</a:t>
            </a:r>
            <a:endParaRPr lang="ru-RU" sz="18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509120"/>
            <a:ext cx="34563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Источник.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Буря </a:t>
            </a:r>
            <a:r>
              <a:rPr lang="ru-RU" i="1" dirty="0">
                <a:solidFill>
                  <a:srgbClr val="FFFF00"/>
                </a:solidFill>
              </a:rPr>
              <a:t>умолкла, и в ясной лазури Солнце явилось на западе нам; Мутный источник, след яростной бури, С ревом и с шумом бежит по полям</a:t>
            </a:r>
            <a:r>
              <a:rPr lang="ru-RU" i="1" dirty="0" smtClean="0">
                <a:solidFill>
                  <a:srgbClr val="FFFF00"/>
                </a:solidFill>
              </a:rPr>
              <a:t>!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                          (К.Н. Батюшков) 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46982"/>
            <a:ext cx="3528392" cy="262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56207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Владимир Григорьевич Бенедиктов</a:t>
            </a:r>
            <a:r>
              <a:rPr lang="ru-RU" sz="2800" dirty="0">
                <a:solidFill>
                  <a:srgbClr val="FFFF00"/>
                </a:solidFill>
              </a:rPr>
              <a:t> (1807-1873)</a:t>
            </a:r>
            <a:endParaRPr lang="ru-RU" sz="2800" dirty="0"/>
          </a:p>
        </p:txBody>
      </p:sp>
      <p:pic>
        <p:nvPicPr>
          <p:cNvPr id="19" name="Объект 1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19" y="836613"/>
            <a:ext cx="2802121" cy="3384550"/>
          </a:xfrm>
        </p:spPr>
      </p:pic>
      <p:sp>
        <p:nvSpPr>
          <p:cNvPr id="16" name="Объект 15"/>
          <p:cNvSpPr>
            <a:spLocks noGrp="1"/>
          </p:cNvSpPr>
          <p:nvPr>
            <p:ph sz="half" idx="2"/>
          </p:nvPr>
        </p:nvSpPr>
        <p:spPr>
          <a:xfrm>
            <a:off x="3563888" y="836713"/>
            <a:ext cx="5472608" cy="36003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Русский поэт, один из крупнейших переводчиков произведений </a:t>
            </a:r>
            <a:r>
              <a:rPr lang="ru-RU" dirty="0">
                <a:solidFill>
                  <a:srgbClr val="FFFF00"/>
                </a:solidFill>
              </a:rPr>
              <a:t>И. В. Гёте, Шиллера, </a:t>
            </a:r>
            <a:r>
              <a:rPr lang="ru-RU" dirty="0" smtClean="0">
                <a:solidFill>
                  <a:srgbClr val="FFFF00"/>
                </a:solidFill>
              </a:rPr>
              <a:t>Байрона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smtClean="0">
                <a:solidFill>
                  <a:srgbClr val="FFFF00"/>
                </a:solidFill>
              </a:rPr>
              <a:t>Шекспира.  Ранние </a:t>
            </a:r>
            <a:r>
              <a:rPr lang="ru-RU" dirty="0">
                <a:solidFill>
                  <a:srgbClr val="FFFF00"/>
                </a:solidFill>
              </a:rPr>
              <a:t>стихи </a:t>
            </a:r>
            <a:r>
              <a:rPr lang="ru-RU" dirty="0" smtClean="0">
                <a:solidFill>
                  <a:srgbClr val="FFFF00"/>
                </a:solidFill>
              </a:rPr>
              <a:t>его проникнуты романтическими </a:t>
            </a:r>
            <a:r>
              <a:rPr lang="ru-RU" dirty="0">
                <a:solidFill>
                  <a:srgbClr val="FFFF00"/>
                </a:solidFill>
              </a:rPr>
              <a:t>образами, бурной </a:t>
            </a:r>
            <a:r>
              <a:rPr lang="ru-RU" dirty="0" err="1">
                <a:solidFill>
                  <a:srgbClr val="FFFF00"/>
                </a:solidFill>
              </a:rPr>
              <a:t>метафорикой</a:t>
            </a:r>
            <a:r>
              <a:rPr lang="ru-RU" dirty="0">
                <a:solidFill>
                  <a:srgbClr val="FFFF00"/>
                </a:solidFill>
              </a:rPr>
              <a:t>, энергичной ритмикой </a:t>
            </a:r>
            <a:r>
              <a:rPr lang="ru-RU" dirty="0" smtClean="0">
                <a:solidFill>
                  <a:srgbClr val="FFFF00"/>
                </a:solidFill>
              </a:rPr>
              <a:t>стиха, словотворчеством. Тематика</a:t>
            </a:r>
            <a:r>
              <a:rPr lang="ru-RU" dirty="0">
                <a:solidFill>
                  <a:srgbClr val="FFFF00"/>
                </a:solidFill>
              </a:rPr>
              <a:t> — романтические красоты природы, любовь к «идеальной деве», война, </a:t>
            </a:r>
            <a:r>
              <a:rPr lang="ru-RU" dirty="0" smtClean="0">
                <a:solidFill>
                  <a:srgbClr val="FFFF00"/>
                </a:solidFill>
              </a:rPr>
              <a:t>бал.</a:t>
            </a:r>
            <a:r>
              <a:rPr lang="ru-RU" dirty="0"/>
              <a:t> </a:t>
            </a:r>
            <a:r>
              <a:rPr lang="ru-RU" dirty="0" smtClean="0">
                <a:solidFill>
                  <a:srgbClr val="FFFF00"/>
                </a:solidFill>
              </a:rPr>
              <a:t>Его </a:t>
            </a:r>
            <a:r>
              <a:rPr lang="ru-RU" dirty="0">
                <a:solidFill>
                  <a:srgbClr val="FFFF00"/>
                </a:solidFill>
              </a:rPr>
              <a:t>лирические </a:t>
            </a:r>
            <a:r>
              <a:rPr lang="ru-RU" dirty="0" smtClean="0">
                <a:solidFill>
                  <a:srgbClr val="FFFF00"/>
                </a:solidFill>
              </a:rPr>
              <a:t>произведения</a:t>
            </a:r>
            <a:r>
              <a:rPr lang="ru-RU" dirty="0">
                <a:solidFill>
                  <a:srgbClr val="FFFF00"/>
                </a:solidFill>
              </a:rPr>
              <a:t> отличаются большей философской </a:t>
            </a:r>
            <a:r>
              <a:rPr lang="ru-RU" dirty="0" smtClean="0">
                <a:solidFill>
                  <a:srgbClr val="FFFF00"/>
                </a:solidFill>
              </a:rPr>
              <a:t>глубиной,. Особенно позднее творчество это оды «</a:t>
            </a:r>
            <a:r>
              <a:rPr lang="ru-RU" dirty="0">
                <a:solidFill>
                  <a:srgbClr val="FFFF00"/>
                </a:solidFill>
              </a:rPr>
              <a:t>Борьба», «К новому поколению», «И ныне», «7 апреля 1857» и </a:t>
            </a:r>
            <a:r>
              <a:rPr lang="ru-RU" dirty="0" smtClean="0">
                <a:solidFill>
                  <a:srgbClr val="FFFF00"/>
                </a:solidFill>
              </a:rPr>
              <a:t>др.,, патриотические  и призывают к борьбе с общественным злом.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5536" y="4509120"/>
            <a:ext cx="36724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Чёрные очи.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…Вот </a:t>
            </a:r>
            <a:r>
              <a:rPr lang="ru-RU" i="1" dirty="0">
                <a:solidFill>
                  <a:srgbClr val="FFFF00"/>
                </a:solidFill>
              </a:rPr>
              <a:t>- смотрю ей долго в очи,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Взором в мраке их тону,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Глубже, глубже - там одну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Вижу искру в бездне ночи.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Как блестящая чудна</a:t>
            </a:r>
            <a:r>
              <a:rPr lang="ru-RU" i="1" dirty="0" smtClean="0">
                <a:solidFill>
                  <a:srgbClr val="FFFF00"/>
                </a:solidFill>
              </a:rPr>
              <a:t>!...</a:t>
            </a:r>
          </a:p>
          <a:p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smtClean="0">
                <a:solidFill>
                  <a:srgbClr val="FFFF00"/>
                </a:solidFill>
              </a:rPr>
              <a:t>                (</a:t>
            </a:r>
            <a:r>
              <a:rPr lang="ru-RU" i="1" dirty="0" err="1" smtClean="0">
                <a:solidFill>
                  <a:srgbClr val="FFFF00"/>
                </a:solidFill>
              </a:rPr>
              <a:t>В.Г.Бенедиктов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20" name="Объект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361892"/>
            <a:ext cx="1368152" cy="2052228"/>
          </a:xfrm>
          <a:prstGeom prst="rect">
            <a:avLst/>
          </a:prstGeom>
        </p:spPr>
      </p:pic>
      <p:pic>
        <p:nvPicPr>
          <p:cNvPr id="21" name="Объект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386009"/>
            <a:ext cx="1362716" cy="2003994"/>
          </a:xfrm>
          <a:prstGeom prst="rect">
            <a:avLst/>
          </a:prstGeom>
        </p:spPr>
      </p:pic>
      <p:pic>
        <p:nvPicPr>
          <p:cNvPr id="22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386009"/>
            <a:ext cx="1297885" cy="201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56207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Аполлон Николаевич Майков</a:t>
            </a:r>
            <a:r>
              <a:rPr lang="ru-RU" sz="3200" dirty="0">
                <a:solidFill>
                  <a:srgbClr val="FFFF00"/>
                </a:solidFill>
              </a:rPr>
              <a:t> ( 1821-1897)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2592288" cy="331398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912" y="764704"/>
            <a:ext cx="5184576" cy="41044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 </a:t>
            </a:r>
            <a:r>
              <a:rPr lang="ru-RU" sz="2600" dirty="0">
                <a:solidFill>
                  <a:srgbClr val="FFFF00"/>
                </a:solidFill>
              </a:rPr>
              <a:t>Р</a:t>
            </a:r>
            <a:r>
              <a:rPr lang="ru-RU" sz="2600" dirty="0" smtClean="0">
                <a:solidFill>
                  <a:srgbClr val="FFFF00"/>
                </a:solidFill>
              </a:rPr>
              <a:t>усский </a:t>
            </a:r>
            <a:r>
              <a:rPr lang="ru-RU" sz="2600" dirty="0">
                <a:solidFill>
                  <a:srgbClr val="FFFF00"/>
                </a:solidFill>
              </a:rPr>
              <a:t>поэт</a:t>
            </a:r>
            <a:r>
              <a:rPr lang="ru-RU" sz="2600" dirty="0" smtClean="0">
                <a:solidFill>
                  <a:srgbClr val="FFFF00"/>
                </a:solidFill>
              </a:rPr>
              <a:t>,</a:t>
            </a:r>
            <a:r>
              <a:rPr lang="ru-RU" sz="2600" dirty="0">
                <a:solidFill>
                  <a:srgbClr val="FFFF00"/>
                </a:solidFill>
              </a:rPr>
              <a:t> </a:t>
            </a:r>
            <a:r>
              <a:rPr lang="ru-RU" sz="2600" dirty="0" smtClean="0">
                <a:solidFill>
                  <a:srgbClr val="FFFF00"/>
                </a:solidFill>
              </a:rPr>
              <a:t>написавший поэмы «</a:t>
            </a:r>
            <a:r>
              <a:rPr lang="ru-RU" sz="2600" dirty="0">
                <a:solidFill>
                  <a:srgbClr val="FFFF00"/>
                </a:solidFill>
              </a:rPr>
              <a:t>Две судьбы</a:t>
            </a:r>
            <a:r>
              <a:rPr lang="ru-RU" sz="2600" dirty="0" smtClean="0">
                <a:solidFill>
                  <a:srgbClr val="FFFF00"/>
                </a:solidFill>
              </a:rPr>
              <a:t>», «</a:t>
            </a:r>
            <a:r>
              <a:rPr lang="ru-RU" sz="2600" dirty="0">
                <a:solidFill>
                  <a:srgbClr val="FFFF00"/>
                </a:solidFill>
              </a:rPr>
              <a:t>Княжна </a:t>
            </a:r>
            <a:r>
              <a:rPr lang="ru-RU" sz="2600" dirty="0" smtClean="0">
                <a:solidFill>
                  <a:srgbClr val="FFFF00"/>
                </a:solidFill>
              </a:rPr>
              <a:t>», </a:t>
            </a:r>
            <a:r>
              <a:rPr lang="ru-RU" sz="2600" dirty="0">
                <a:solidFill>
                  <a:srgbClr val="FFFF00"/>
                </a:solidFill>
              </a:rPr>
              <a:t>драматические поэмы или лирические драмы </a:t>
            </a:r>
            <a:r>
              <a:rPr lang="ru-RU" sz="2600" dirty="0" smtClean="0">
                <a:solidFill>
                  <a:srgbClr val="FFFF00"/>
                </a:solidFill>
              </a:rPr>
              <a:t>«</a:t>
            </a:r>
            <a:r>
              <a:rPr lang="ru-RU" sz="2600" dirty="0">
                <a:solidFill>
                  <a:srgbClr val="FFFF00"/>
                </a:solidFill>
              </a:rPr>
              <a:t>Три смерти</a:t>
            </a:r>
            <a:r>
              <a:rPr lang="ru-RU" sz="2600" dirty="0" smtClean="0">
                <a:solidFill>
                  <a:srgbClr val="FFFF00"/>
                </a:solidFill>
              </a:rPr>
              <a:t>»,  «Странник</a:t>
            </a:r>
            <a:r>
              <a:rPr lang="ru-RU" sz="2600" dirty="0">
                <a:solidFill>
                  <a:srgbClr val="FFFF00"/>
                </a:solidFill>
              </a:rPr>
              <a:t>», </a:t>
            </a:r>
            <a:r>
              <a:rPr lang="ru-RU" sz="2600" dirty="0" smtClean="0">
                <a:solidFill>
                  <a:srgbClr val="FFFF00"/>
                </a:solidFill>
              </a:rPr>
              <a:t>«Два мира», балладу  «Емшан» и др. В </a:t>
            </a:r>
            <a:r>
              <a:rPr lang="ru-RU" sz="2600" dirty="0">
                <a:solidFill>
                  <a:srgbClr val="FFFF00"/>
                </a:solidFill>
              </a:rPr>
              <a:t>лирике </a:t>
            </a:r>
            <a:r>
              <a:rPr lang="ru-RU" sz="2600" dirty="0" err="1" smtClean="0">
                <a:solidFill>
                  <a:srgbClr val="FFFF00"/>
                </a:solidFill>
              </a:rPr>
              <a:t>Майкова</a:t>
            </a:r>
            <a:r>
              <a:rPr lang="ru-RU" sz="2600" dirty="0" smtClean="0">
                <a:solidFill>
                  <a:srgbClr val="FFFF00"/>
                </a:solidFill>
              </a:rPr>
              <a:t>  </a:t>
            </a:r>
            <a:r>
              <a:rPr lang="ru-RU" sz="2600" dirty="0">
                <a:solidFill>
                  <a:srgbClr val="FFFF00"/>
                </a:solidFill>
              </a:rPr>
              <a:t>часто встречаются образы русской деревни, природы, русской истории; также отражена его любовь к античному миру, который он изучал </a:t>
            </a:r>
            <a:r>
              <a:rPr lang="ru-RU" sz="2600" dirty="0" smtClean="0">
                <a:solidFill>
                  <a:srgbClr val="FFFF00"/>
                </a:solidFill>
              </a:rPr>
              <a:t>  большую </a:t>
            </a:r>
            <a:r>
              <a:rPr lang="ru-RU" sz="2600" dirty="0">
                <a:solidFill>
                  <a:srgbClr val="FFFF00"/>
                </a:solidFill>
              </a:rPr>
              <a:t>часть своей жизни. П</a:t>
            </a:r>
            <a:r>
              <a:rPr lang="ru-RU" sz="2600" dirty="0" smtClean="0">
                <a:solidFill>
                  <a:srgbClr val="FFFF00"/>
                </a:solidFill>
              </a:rPr>
              <a:t>ечатался  </a:t>
            </a:r>
            <a:r>
              <a:rPr lang="ru-RU" sz="2600" dirty="0">
                <a:solidFill>
                  <a:srgbClr val="FFFF00"/>
                </a:solidFill>
              </a:rPr>
              <a:t>в журналах: </a:t>
            </a:r>
            <a:r>
              <a:rPr lang="ru-RU" sz="2600" dirty="0" smtClean="0">
                <a:solidFill>
                  <a:srgbClr val="FFFF00"/>
                </a:solidFill>
              </a:rPr>
              <a:t>«Отечественные записки». Созданные им в </a:t>
            </a:r>
            <a:r>
              <a:rPr lang="ru-RU" sz="2600" dirty="0">
                <a:solidFill>
                  <a:srgbClr val="FFFF00"/>
                </a:solidFill>
              </a:rPr>
              <a:t>1854—1858 годах </a:t>
            </a:r>
            <a:r>
              <a:rPr lang="ru-RU" sz="2600" dirty="0" smtClean="0">
                <a:solidFill>
                  <a:srgbClr val="FFFF00"/>
                </a:solidFill>
              </a:rPr>
              <a:t>стихи о </a:t>
            </a:r>
            <a:r>
              <a:rPr lang="ru-RU" sz="2600" dirty="0">
                <a:solidFill>
                  <a:srgbClr val="FFFF00"/>
                </a:solidFill>
              </a:rPr>
              <a:t>русской природе стали хрестоматийными: «Весна</a:t>
            </a:r>
            <a:r>
              <a:rPr lang="ru-RU" sz="2600" dirty="0" smtClean="0">
                <a:solidFill>
                  <a:srgbClr val="FFFF00"/>
                </a:solidFill>
              </a:rPr>
              <a:t>!», </a:t>
            </a:r>
            <a:r>
              <a:rPr lang="ru-RU" sz="2600" dirty="0">
                <a:solidFill>
                  <a:srgbClr val="FFFF00"/>
                </a:solidFill>
              </a:rPr>
              <a:t>«Летний дождь» (</a:t>
            </a:r>
            <a:r>
              <a:rPr lang="ru-RU" sz="2600" dirty="0" smtClean="0">
                <a:solidFill>
                  <a:srgbClr val="FFFF00"/>
                </a:solidFill>
              </a:rPr>
              <a:t>1856), </a:t>
            </a:r>
            <a:r>
              <a:rPr lang="ru-RU" sz="2600" dirty="0">
                <a:solidFill>
                  <a:srgbClr val="FFFF00"/>
                </a:solidFill>
              </a:rPr>
              <a:t>«Сенокос», «Ласточка», «Нива» и другие. Многие стихотворения </a:t>
            </a:r>
            <a:r>
              <a:rPr lang="ru-RU" sz="2600" dirty="0" err="1">
                <a:solidFill>
                  <a:srgbClr val="FFFF00"/>
                </a:solidFill>
              </a:rPr>
              <a:t>Майкова</a:t>
            </a:r>
            <a:r>
              <a:rPr lang="ru-RU" sz="2600" dirty="0">
                <a:solidFill>
                  <a:srgbClr val="FFFF00"/>
                </a:solidFill>
              </a:rPr>
              <a:t> были положены на </a:t>
            </a:r>
            <a:r>
              <a:rPr lang="ru-RU" sz="2600" dirty="0" smtClean="0">
                <a:solidFill>
                  <a:srgbClr val="FFFF00"/>
                </a:solidFill>
              </a:rPr>
              <a:t>музыку. </a:t>
            </a:r>
            <a:endParaRPr lang="ru-RU" sz="26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581128"/>
            <a:ext cx="4427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Летний </a:t>
            </a:r>
            <a:r>
              <a:rPr lang="ru-RU" sz="2000" b="1" dirty="0">
                <a:solidFill>
                  <a:srgbClr val="FFFF00"/>
                </a:solidFill>
              </a:rPr>
              <a:t>дождь</a:t>
            </a:r>
          </a:p>
          <a:p>
            <a:r>
              <a:rPr lang="ru-RU" dirty="0">
                <a:solidFill>
                  <a:srgbClr val="FFFF00"/>
                </a:solidFill>
              </a:rPr>
              <a:t>"</a:t>
            </a:r>
            <a:r>
              <a:rPr lang="ru-RU" sz="2000" i="1" dirty="0">
                <a:solidFill>
                  <a:srgbClr val="FFFF00"/>
                </a:solidFill>
              </a:rPr>
              <a:t>Золото, золото падает с неба!" -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Дети кричат и бегут за дождем...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- Полноте, дети, его мы </a:t>
            </a:r>
            <a:r>
              <a:rPr lang="ru-RU" sz="2000" i="1" dirty="0" err="1">
                <a:solidFill>
                  <a:srgbClr val="FFFF00"/>
                </a:solidFill>
              </a:rPr>
              <a:t>сберем</a:t>
            </a:r>
            <a:r>
              <a:rPr lang="ru-RU" sz="2000" i="1" dirty="0">
                <a:solidFill>
                  <a:srgbClr val="FFFF00"/>
                </a:solidFill>
              </a:rPr>
              <a:t>,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Только </a:t>
            </a:r>
            <a:r>
              <a:rPr lang="ru-RU" sz="2000" i="1" dirty="0" err="1">
                <a:solidFill>
                  <a:srgbClr val="FFFF00"/>
                </a:solidFill>
              </a:rPr>
              <a:t>сберем</a:t>
            </a:r>
            <a:r>
              <a:rPr lang="ru-RU" sz="2000" i="1" dirty="0">
                <a:solidFill>
                  <a:srgbClr val="FFFF00"/>
                </a:solidFill>
              </a:rPr>
              <a:t> золотистым </a:t>
            </a:r>
            <a:r>
              <a:rPr lang="ru-RU" sz="2000" i="1" dirty="0" smtClean="0">
                <a:solidFill>
                  <a:srgbClr val="FFFF00"/>
                </a:solidFill>
              </a:rPr>
              <a:t>зерном…</a:t>
            </a:r>
          </a:p>
          <a:p>
            <a:r>
              <a:rPr lang="ru-RU" sz="2000" i="1" dirty="0" smtClean="0">
                <a:solidFill>
                  <a:srgbClr val="FFFF00"/>
                </a:solidFill>
              </a:rPr>
              <a:t>                                      (</a:t>
            </a:r>
            <a:r>
              <a:rPr lang="ru-RU" sz="2000" i="1" dirty="0" err="1" smtClean="0">
                <a:solidFill>
                  <a:srgbClr val="FFFF00"/>
                </a:solidFill>
              </a:rPr>
              <a:t>А.Н.Майков</a:t>
            </a:r>
            <a:r>
              <a:rPr lang="ru-RU" sz="2000" i="1" dirty="0" smtClean="0">
                <a:solidFill>
                  <a:srgbClr val="FFFF00"/>
                </a:solidFill>
              </a:rPr>
              <a:t>)</a:t>
            </a:r>
            <a:endParaRPr lang="ru-RU" sz="2000" i="1" dirty="0">
              <a:solidFill>
                <a:srgbClr val="FFFF00"/>
              </a:solidFill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661871"/>
            <a:ext cx="1532409" cy="1990370"/>
          </a:xfrm>
          <a:prstGeom prst="rect">
            <a:avLst/>
          </a:prstGeom>
        </p:spPr>
      </p:pic>
      <p:pic>
        <p:nvPicPr>
          <p:cNvPr id="8" name="Объект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580" y="4651926"/>
            <a:ext cx="1198937" cy="1941693"/>
          </a:xfrm>
          <a:prstGeom prst="rect">
            <a:avLst/>
          </a:prstGeom>
        </p:spPr>
      </p:pic>
      <p:pic>
        <p:nvPicPr>
          <p:cNvPr id="9" name="Объект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015278"/>
            <a:ext cx="1108108" cy="156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207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Дмитрий Владимирович Веневитинов</a:t>
            </a:r>
            <a:r>
              <a:rPr lang="ru-RU" sz="2800" dirty="0">
                <a:solidFill>
                  <a:srgbClr val="FFFF00"/>
                </a:solidFill>
              </a:rPr>
              <a:t> (</a:t>
            </a:r>
            <a:r>
              <a:rPr lang="ru-RU" sz="2800" dirty="0" smtClean="0">
                <a:solidFill>
                  <a:srgbClr val="FFFF00"/>
                </a:solidFill>
              </a:rPr>
              <a:t>1805-1827</a:t>
            </a:r>
            <a:r>
              <a:rPr lang="ru-RU" sz="2800" dirty="0">
                <a:solidFill>
                  <a:srgbClr val="FFFF00"/>
                </a:solidFill>
              </a:rPr>
              <a:t>)</a:t>
            </a:r>
            <a:r>
              <a:rPr lang="ru-RU" sz="2400" dirty="0">
                <a:solidFill>
                  <a:srgbClr val="FFFF00"/>
                </a:solidFill>
              </a:rPr>
              <a:t> </a:t>
            </a: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2664296" cy="3441382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91880" y="836712"/>
            <a:ext cx="5544616" cy="40324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FF00"/>
                </a:solidFill>
              </a:rPr>
              <a:t>Р</a:t>
            </a:r>
            <a:r>
              <a:rPr lang="ru-RU" sz="2400" dirty="0" smtClean="0">
                <a:solidFill>
                  <a:srgbClr val="FFFF00"/>
                </a:solidFill>
              </a:rPr>
              <a:t>усский </a:t>
            </a:r>
            <a:r>
              <a:rPr lang="ru-RU" sz="2400" dirty="0">
                <a:solidFill>
                  <a:srgbClr val="FFFF00"/>
                </a:solidFill>
              </a:rPr>
              <a:t>поэт </a:t>
            </a:r>
            <a:r>
              <a:rPr lang="ru-RU" sz="2400" dirty="0" smtClean="0">
                <a:solidFill>
                  <a:srgbClr val="FFFF00"/>
                </a:solidFill>
              </a:rPr>
              <a:t>романтического </a:t>
            </a:r>
            <a:r>
              <a:rPr lang="ru-RU" sz="2400" dirty="0">
                <a:solidFill>
                  <a:srgbClr val="FFFF00"/>
                </a:solidFill>
              </a:rPr>
              <a:t>направления, переводчик, прозаик, </a:t>
            </a:r>
            <a:r>
              <a:rPr lang="ru-RU" sz="2400" dirty="0" smtClean="0">
                <a:solidFill>
                  <a:srgbClr val="FFFF00"/>
                </a:solidFill>
              </a:rPr>
              <a:t>философ. Им </a:t>
            </a:r>
            <a:r>
              <a:rPr lang="ru-RU" sz="2400" dirty="0">
                <a:solidFill>
                  <a:srgbClr val="FFFF00"/>
                </a:solidFill>
              </a:rPr>
              <a:t>было написано </a:t>
            </a:r>
            <a:r>
              <a:rPr lang="ru-RU" sz="2400" dirty="0" smtClean="0">
                <a:solidFill>
                  <a:srgbClr val="FFFF00"/>
                </a:solidFill>
              </a:rPr>
              <a:t>около </a:t>
            </a:r>
            <a:r>
              <a:rPr lang="ru-RU" sz="2400" dirty="0">
                <a:solidFill>
                  <a:srgbClr val="FFFF00"/>
                </a:solidFill>
              </a:rPr>
              <a:t>50 </a:t>
            </a:r>
            <a:r>
              <a:rPr lang="ru-RU" sz="2400" dirty="0" smtClean="0">
                <a:solidFill>
                  <a:srgbClr val="FFFF00"/>
                </a:solidFill>
              </a:rPr>
              <a:t>стихов. </a:t>
            </a:r>
            <a:r>
              <a:rPr lang="ru-RU" sz="2400" dirty="0">
                <a:solidFill>
                  <a:srgbClr val="FFFF00"/>
                </a:solidFill>
              </a:rPr>
              <a:t>Многие из </a:t>
            </a:r>
            <a:r>
              <a:rPr lang="ru-RU" sz="2400" dirty="0" smtClean="0">
                <a:solidFill>
                  <a:srgbClr val="FFFF00"/>
                </a:solidFill>
              </a:rPr>
              <a:t>них </a:t>
            </a:r>
            <a:r>
              <a:rPr lang="ru-RU" sz="2400" dirty="0">
                <a:solidFill>
                  <a:srgbClr val="FFFF00"/>
                </a:solidFill>
              </a:rPr>
              <a:t>наполнены глубоким философским смыслом, что составляет отличительную черту лирики </a:t>
            </a:r>
            <a:r>
              <a:rPr lang="ru-RU" sz="2400" dirty="0" smtClean="0">
                <a:solidFill>
                  <a:srgbClr val="FFFF00"/>
                </a:solidFill>
              </a:rPr>
              <a:t>поэта. Центральная </a:t>
            </a:r>
            <a:r>
              <a:rPr lang="ru-RU" sz="2400" dirty="0">
                <a:solidFill>
                  <a:srgbClr val="FFFF00"/>
                </a:solidFill>
              </a:rPr>
              <a:t>тема последних стихотворений Веневитинова—судьба поэта. В них заметен культ романтического поэта-избранника, высоко вознесенного над толпой и </a:t>
            </a:r>
            <a:r>
              <a:rPr lang="ru-RU" sz="2400" dirty="0" smtClean="0">
                <a:solidFill>
                  <a:srgbClr val="FFFF00"/>
                </a:solidFill>
              </a:rPr>
              <a:t>обыденностью. Он </a:t>
            </a:r>
            <a:r>
              <a:rPr lang="ru-RU" sz="2400" dirty="0">
                <a:solidFill>
                  <a:srgbClr val="FFFF00"/>
                </a:solidFill>
              </a:rPr>
              <a:t>был также известен как одаренный художник, музыкант, музыкальный критик. Когда готовилось посмертное издание, </a:t>
            </a:r>
            <a:r>
              <a:rPr lang="ru-RU" sz="2400" dirty="0" smtClean="0">
                <a:solidFill>
                  <a:srgbClr val="FFFF00"/>
                </a:solidFill>
              </a:rPr>
              <a:t>Одоевский </a:t>
            </a:r>
            <a:r>
              <a:rPr lang="ru-RU" sz="2400" dirty="0">
                <a:solidFill>
                  <a:srgbClr val="FFFF00"/>
                </a:solidFill>
              </a:rPr>
              <a:t>предлагал включить в него не только стихотворения, но и рисунки, и музыкальные произведения: </a:t>
            </a:r>
            <a:r>
              <a:rPr lang="ru-RU" sz="2400" dirty="0" smtClean="0">
                <a:solidFill>
                  <a:srgbClr val="FFFF00"/>
                </a:solidFill>
              </a:rPr>
              <a:t>«…Чудно </a:t>
            </a:r>
            <a:r>
              <a:rPr lang="ru-RU" sz="2400" dirty="0">
                <a:solidFill>
                  <a:srgbClr val="FFFF00"/>
                </a:solidFill>
              </a:rPr>
              <a:t>соединявшего в себе все три искусства».</a:t>
            </a:r>
          </a:p>
          <a:p>
            <a:pPr marL="0" indent="0">
              <a:buNone/>
            </a:pP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767544"/>
            <a:ext cx="1296144" cy="1902364"/>
          </a:xfrm>
          <a:prstGeom prst="rect">
            <a:avLst/>
          </a:prstGeo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767544"/>
            <a:ext cx="2444080" cy="183306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4293096"/>
            <a:ext cx="43559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          К Пушкину.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i="1" dirty="0">
                <a:solidFill>
                  <a:srgbClr val="FFFF00"/>
                </a:solidFill>
              </a:rPr>
              <a:t>Известно мне: доступен гений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Для гласа искренних сердец.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К тебе, возвышенный певец,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Взываю с жаром </a:t>
            </a:r>
            <a:r>
              <a:rPr lang="ru-RU" sz="2000" i="1" dirty="0" smtClean="0">
                <a:solidFill>
                  <a:srgbClr val="FFFF00"/>
                </a:solidFill>
              </a:rPr>
              <a:t>песнопений</a:t>
            </a:r>
            <a:r>
              <a:rPr lang="ru-RU" sz="2400" i="1" dirty="0" smtClean="0">
                <a:solidFill>
                  <a:srgbClr val="FFFF00"/>
                </a:solidFill>
              </a:rPr>
              <a:t>…</a:t>
            </a:r>
          </a:p>
          <a:p>
            <a:r>
              <a:rPr lang="ru-RU" sz="2400" i="1" dirty="0">
                <a:solidFill>
                  <a:srgbClr val="FFFF00"/>
                </a:solidFill>
              </a:rPr>
              <a:t> </a:t>
            </a:r>
            <a:r>
              <a:rPr lang="ru-RU" sz="2400" i="1" dirty="0" smtClean="0">
                <a:solidFill>
                  <a:srgbClr val="FFFF00"/>
                </a:solidFill>
              </a:rPr>
              <a:t>           ( Д.В. Веневитинов)</a:t>
            </a:r>
            <a:endParaRPr lang="ru-RU" sz="2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1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FF00"/>
                </a:solidFill>
              </a:rPr>
              <a:t>Пётр </a:t>
            </a:r>
            <a:r>
              <a:rPr lang="ru-RU" sz="3100" b="1" dirty="0" smtClean="0">
                <a:solidFill>
                  <a:srgbClr val="FFFF00"/>
                </a:solidFill>
              </a:rPr>
              <a:t>Андреевич Вяземский</a:t>
            </a:r>
            <a:r>
              <a:rPr lang="ru-RU" sz="3100" dirty="0" smtClean="0">
                <a:solidFill>
                  <a:srgbClr val="FFFF00"/>
                </a:solidFill>
              </a:rPr>
              <a:t> </a:t>
            </a:r>
            <a:r>
              <a:rPr lang="ru-RU" sz="3100" b="1" dirty="0" smtClean="0">
                <a:solidFill>
                  <a:srgbClr val="FFFF00"/>
                </a:solidFill>
              </a:rPr>
              <a:t>(1792 -</a:t>
            </a:r>
            <a:r>
              <a:rPr lang="ru-RU" sz="3100" b="1" dirty="0">
                <a:solidFill>
                  <a:srgbClr val="FFFF00"/>
                </a:solidFill>
              </a:rPr>
              <a:t> </a:t>
            </a:r>
            <a:r>
              <a:rPr lang="ru-RU" sz="3100" b="1" dirty="0" smtClean="0">
                <a:solidFill>
                  <a:srgbClr val="FFFF00"/>
                </a:solidFill>
              </a:rPr>
              <a:t>1878) </a:t>
            </a:r>
            <a:r>
              <a:rPr lang="ru-RU" dirty="0">
                <a:solidFill>
                  <a:srgbClr val="FFFF00"/>
                </a:solidFill>
              </a:rPr>
              <a:t> </a:t>
            </a:r>
          </a:p>
        </p:txBody>
      </p:sp>
      <p:sp>
        <p:nvSpPr>
          <p:cNvPr id="40" name="Объект 39"/>
          <p:cNvSpPr>
            <a:spLocks noGrp="1"/>
          </p:cNvSpPr>
          <p:nvPr>
            <p:ph sz="half" idx="2"/>
          </p:nvPr>
        </p:nvSpPr>
        <p:spPr>
          <a:xfrm>
            <a:off x="3707904" y="836713"/>
            <a:ext cx="5112568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FFFF00"/>
                </a:solidFill>
              </a:rPr>
              <a:t>Друг </a:t>
            </a:r>
            <a:r>
              <a:rPr lang="ru-RU" sz="1800" dirty="0" smtClean="0">
                <a:solidFill>
                  <a:srgbClr val="FFFF00"/>
                </a:solidFill>
              </a:rPr>
              <a:t>Карамзина и Пушкина, выступал </a:t>
            </a:r>
            <a:r>
              <a:rPr lang="ru-RU" sz="1800" dirty="0">
                <a:solidFill>
                  <a:srgbClr val="FFFF00"/>
                </a:solidFill>
              </a:rPr>
              <a:t>в 1820-х гг. защитником </a:t>
            </a:r>
            <a:r>
              <a:rPr lang="ru-RU" sz="1800" dirty="0" smtClean="0">
                <a:solidFill>
                  <a:srgbClr val="FFFF00"/>
                </a:solidFill>
              </a:rPr>
              <a:t>романтизма, </a:t>
            </a:r>
            <a:r>
              <a:rPr lang="ru-RU" sz="1800" dirty="0">
                <a:solidFill>
                  <a:srgbClr val="FFFF00"/>
                </a:solidFill>
              </a:rPr>
              <a:t>один из крупнейших русских поэтов золотого века; историк литературы и русского быта, переводчик, </a:t>
            </a:r>
            <a:r>
              <a:rPr lang="ru-RU" sz="1800" dirty="0" smtClean="0">
                <a:solidFill>
                  <a:srgbClr val="FFFF00"/>
                </a:solidFill>
              </a:rPr>
              <a:t>мемуарист; </a:t>
            </a:r>
            <a:r>
              <a:rPr lang="ru-RU" sz="1800" dirty="0">
                <a:solidFill>
                  <a:srgbClr val="FFFF00"/>
                </a:solidFill>
              </a:rPr>
              <a:t>остроумец и сердцеед... и одна из самых драматических судеб за всю историю русской </a:t>
            </a:r>
            <a:r>
              <a:rPr lang="ru-RU" sz="1800" dirty="0" smtClean="0">
                <a:solidFill>
                  <a:srgbClr val="FFFF00"/>
                </a:solidFill>
              </a:rPr>
              <a:t>литературы</a:t>
            </a:r>
            <a:endParaRPr lang="ru-RU" sz="18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941168"/>
            <a:ext cx="51845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К мнимой счастливице</a:t>
            </a:r>
            <a:r>
              <a:rPr lang="ru-RU" sz="2000" b="1" dirty="0">
                <a:solidFill>
                  <a:srgbClr val="FFFF00"/>
                </a:solidFill>
              </a:rPr>
              <a:t>.</a:t>
            </a:r>
            <a:endParaRPr lang="ru-RU" sz="2000" b="1" dirty="0" smtClean="0">
              <a:solidFill>
                <a:srgbClr val="FFFF00"/>
              </a:solidFill>
            </a:endParaRPr>
          </a:p>
          <a:p>
            <a:r>
              <a:rPr lang="ru-RU" i="1" dirty="0" smtClean="0">
                <a:solidFill>
                  <a:srgbClr val="FFFF00"/>
                </a:solidFill>
              </a:rPr>
              <a:t>О </a:t>
            </a:r>
            <a:r>
              <a:rPr lang="ru-RU" i="1" dirty="0">
                <a:solidFill>
                  <a:srgbClr val="FFFF00"/>
                </a:solidFill>
              </a:rPr>
              <a:t>женщины, какой мудрец вас разгадает?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В вас две природы, в вас два спорят существа.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В вас часто любит голова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И часто сердце рассуждает.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 smtClean="0">
                <a:solidFill>
                  <a:srgbClr val="FFFF00"/>
                </a:solidFill>
              </a:rPr>
              <a:t>                                     ( П.А. Вяземский)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96" y="2708920"/>
            <a:ext cx="2520280" cy="3778531"/>
          </a:xfrm>
          <a:prstGeom prst="rect">
            <a:avLst/>
          </a:prstGeo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194240"/>
            <a:ext cx="2361432" cy="1602912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90710"/>
            <a:ext cx="2551796" cy="3436419"/>
          </a:xfrm>
        </p:spPr>
      </p:pic>
    </p:spTree>
    <p:extLst>
      <p:ext uri="{BB962C8B-B14F-4D97-AF65-F5344CB8AC3E}">
        <p14:creationId xmlns:p14="http://schemas.microsoft.com/office/powerpoint/2010/main" val="128743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77809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Алексей Николаевич </a:t>
            </a:r>
            <a:r>
              <a:rPr lang="ru-RU" sz="3200" b="1" dirty="0" err="1" smtClean="0">
                <a:solidFill>
                  <a:srgbClr val="FFFF00"/>
                </a:solidFill>
              </a:rPr>
              <a:t>Апухтин</a:t>
            </a:r>
            <a:r>
              <a:rPr lang="ru-RU" sz="3200" b="1" dirty="0" smtClean="0">
                <a:solidFill>
                  <a:srgbClr val="FFFF00"/>
                </a:solidFill>
              </a:rPr>
              <a:t> (1840 – 1893)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3312368" cy="3742789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196753"/>
            <a:ext cx="4680520" cy="237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Русский поэт. </a:t>
            </a:r>
            <a:r>
              <a:rPr lang="ru-RU" sz="1800" dirty="0">
                <a:solidFill>
                  <a:srgbClr val="FFFF00"/>
                </a:solidFill>
              </a:rPr>
              <a:t>Печатается в журнале «Современник», </a:t>
            </a:r>
            <a:r>
              <a:rPr lang="ru-RU" sz="1800" dirty="0" smtClean="0">
                <a:solidFill>
                  <a:srgbClr val="FFFF00"/>
                </a:solidFill>
              </a:rPr>
              <a:t> с лирическими стихотворениями </a:t>
            </a:r>
            <a:r>
              <a:rPr lang="ru-RU" sz="1800" dirty="0">
                <a:solidFill>
                  <a:srgbClr val="FFFF00"/>
                </a:solidFill>
              </a:rPr>
              <a:t>«Деревенские очерки» (1859). В 1865 прочел две публичные лекции о жизни и творчестве А. Пушкина, что явилось событием в культурной жизни </a:t>
            </a:r>
            <a:r>
              <a:rPr lang="ru-RU" sz="1800" dirty="0" smtClean="0">
                <a:solidFill>
                  <a:srgbClr val="FFFF00"/>
                </a:solidFill>
              </a:rPr>
              <a:t>города. </a:t>
            </a:r>
            <a:r>
              <a:rPr lang="ru-RU" sz="1800" dirty="0">
                <a:solidFill>
                  <a:srgbClr val="FFFF00"/>
                </a:solidFill>
              </a:rPr>
              <a:t>Много и плодотворно пишет, отыскивая собственный путь в поэзии.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157192"/>
            <a:ext cx="4248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Волшебные слова любви и упоенья.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Волшебные </a:t>
            </a:r>
            <a:r>
              <a:rPr lang="ru-RU" i="1" dirty="0">
                <a:solidFill>
                  <a:srgbClr val="FFFF00"/>
                </a:solidFill>
              </a:rPr>
              <a:t>слова любви и </a:t>
            </a:r>
            <a:r>
              <a:rPr lang="ru-RU" i="1" dirty="0" smtClean="0">
                <a:solidFill>
                  <a:srgbClr val="FFFF00"/>
                </a:solidFill>
              </a:rPr>
              <a:t>упоенья.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Я </a:t>
            </a:r>
            <a:r>
              <a:rPr lang="ru-RU" i="1" dirty="0">
                <a:solidFill>
                  <a:srgbClr val="FFFF00"/>
                </a:solidFill>
              </a:rPr>
              <a:t>слышал наконец из милых уст твоих, Но в странной робости последнего сомненья Твой голос ласковый затих. </a:t>
            </a:r>
            <a:endParaRPr lang="ru-RU" i="1" dirty="0" smtClean="0">
              <a:solidFill>
                <a:srgbClr val="FFFF00"/>
              </a:solidFill>
            </a:endParaRPr>
          </a:p>
          <a:p>
            <a:r>
              <a:rPr lang="ru-RU" i="1" dirty="0" smtClean="0">
                <a:solidFill>
                  <a:srgbClr val="FFFF00"/>
                </a:solidFill>
              </a:rPr>
              <a:t>                                            (</a:t>
            </a:r>
            <a:r>
              <a:rPr lang="ru-RU" i="1" dirty="0" err="1" smtClean="0">
                <a:solidFill>
                  <a:srgbClr val="FFFF00"/>
                </a:solidFill>
              </a:rPr>
              <a:t>А.Н.Апухтин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3783186"/>
            <a:ext cx="1531996" cy="2659900"/>
          </a:xfrm>
          <a:prstGeom prst="rect">
            <a:avLst/>
          </a:prstGeom>
        </p:spPr>
      </p:pic>
      <p:pic>
        <p:nvPicPr>
          <p:cNvPr id="8" name="Объект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20031"/>
            <a:ext cx="1968866" cy="262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Николай Михайлович Языков ( 1803 – 1846)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2448272" cy="306034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87824" y="908721"/>
            <a:ext cx="6048672" cy="30963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Русский </a:t>
            </a:r>
            <a:r>
              <a:rPr lang="ru-RU" sz="2000" dirty="0">
                <a:solidFill>
                  <a:srgbClr val="FFFF00"/>
                </a:solidFill>
              </a:rPr>
              <a:t>поэт эпохи романтизма, один из ярких представителей золотого века русской </a:t>
            </a:r>
            <a:r>
              <a:rPr lang="ru-RU" sz="2000" dirty="0" smtClean="0">
                <a:solidFill>
                  <a:srgbClr val="FFFF00"/>
                </a:solidFill>
              </a:rPr>
              <a:t>поэзии</a:t>
            </a:r>
            <a:r>
              <a:rPr lang="ru-RU" sz="2000" dirty="0">
                <a:solidFill>
                  <a:srgbClr val="FFFF00"/>
                </a:solidFill>
              </a:rPr>
              <a:t>.</a:t>
            </a:r>
            <a:r>
              <a:rPr lang="ru-RU" sz="2000" dirty="0" smtClean="0">
                <a:solidFill>
                  <a:srgbClr val="FFFF00"/>
                </a:solidFill>
              </a:rPr>
              <a:t> В</a:t>
            </a:r>
            <a:r>
              <a:rPr lang="ru-RU" sz="2000" dirty="0" smtClean="0"/>
              <a:t>  </a:t>
            </a:r>
            <a:r>
              <a:rPr lang="ru-RU" sz="2000" dirty="0">
                <a:solidFill>
                  <a:srgbClr val="FFFF00"/>
                </a:solidFill>
              </a:rPr>
              <a:t>стихах его, искренних, полных живого веселья и русской удали, ярко раскрывался характер лирического героя, презирающего социальную ложь. О его поэтическом мастерстве писал </a:t>
            </a:r>
            <a:r>
              <a:rPr lang="ru-RU" sz="2000" i="1" dirty="0">
                <a:solidFill>
                  <a:srgbClr val="FFFF00"/>
                </a:solidFill>
              </a:rPr>
              <a:t>Н. В. Гоголь: </a:t>
            </a:r>
            <a:r>
              <a:rPr lang="ru-RU" sz="2000" dirty="0">
                <a:solidFill>
                  <a:srgbClr val="FFFF00"/>
                </a:solidFill>
              </a:rPr>
              <a:t>“Имя Языков пришлось ему не даром. Владеет он языком, как араб конем </a:t>
            </a:r>
            <a:r>
              <a:rPr lang="ru-RU" sz="2000" dirty="0" smtClean="0">
                <a:solidFill>
                  <a:srgbClr val="FFFF00"/>
                </a:solidFill>
              </a:rPr>
              <a:t>…”. Высоко </a:t>
            </a:r>
            <a:r>
              <a:rPr lang="ru-RU" sz="2000" dirty="0">
                <a:solidFill>
                  <a:srgbClr val="FFFF00"/>
                </a:solidFill>
              </a:rPr>
              <a:t>ценил поэзию Языкова </a:t>
            </a:r>
            <a:r>
              <a:rPr lang="ru-RU" sz="2000" i="1" dirty="0">
                <a:solidFill>
                  <a:srgbClr val="FFFF00"/>
                </a:solidFill>
              </a:rPr>
              <a:t>А.С. </a:t>
            </a:r>
            <a:r>
              <a:rPr lang="ru-RU" sz="2000" i="1" dirty="0" smtClean="0">
                <a:solidFill>
                  <a:srgbClr val="FFFF00"/>
                </a:solidFill>
              </a:rPr>
              <a:t>Пушкин. «</a:t>
            </a:r>
            <a:r>
              <a:rPr lang="ru-RU" sz="2000" dirty="0">
                <a:solidFill>
                  <a:srgbClr val="FFFF00"/>
                </a:solidFill>
              </a:rPr>
              <a:t>Издревле сладостный </a:t>
            </a:r>
            <a:r>
              <a:rPr lang="ru-RU" sz="2000" dirty="0" smtClean="0">
                <a:solidFill>
                  <a:srgbClr val="FFFF00"/>
                </a:solidFill>
              </a:rPr>
              <a:t>союз поэтов </a:t>
            </a:r>
            <a:r>
              <a:rPr lang="ru-RU" sz="2000" dirty="0">
                <a:solidFill>
                  <a:srgbClr val="FFFF00"/>
                </a:solidFill>
              </a:rPr>
              <a:t>меж собой </a:t>
            </a:r>
            <a:r>
              <a:rPr lang="ru-RU" sz="2000" dirty="0" err="1">
                <a:solidFill>
                  <a:srgbClr val="FFFF00"/>
                </a:solidFill>
              </a:rPr>
              <a:t>связуст</a:t>
            </a:r>
            <a:r>
              <a:rPr lang="ru-RU" sz="2000" dirty="0" smtClean="0">
                <a:solidFill>
                  <a:srgbClr val="FFFF00"/>
                </a:solidFill>
              </a:rPr>
              <a:t>... Клянусь </a:t>
            </a:r>
            <a:r>
              <a:rPr lang="ru-RU" sz="2000" dirty="0" err="1">
                <a:solidFill>
                  <a:srgbClr val="FFFF00"/>
                </a:solidFill>
              </a:rPr>
              <a:t>Овидиевой</a:t>
            </a:r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smtClean="0">
                <a:solidFill>
                  <a:srgbClr val="FFFF00"/>
                </a:solidFill>
              </a:rPr>
              <a:t>тенью, Языков</a:t>
            </a:r>
            <a:r>
              <a:rPr lang="ru-RU" sz="2000" dirty="0">
                <a:solidFill>
                  <a:srgbClr val="FFFF00"/>
                </a:solidFill>
              </a:rPr>
              <a:t>, близок </a:t>
            </a:r>
            <a:r>
              <a:rPr lang="ru-RU" sz="2000" dirty="0" smtClean="0">
                <a:solidFill>
                  <a:srgbClr val="FFFF00"/>
                </a:solidFill>
              </a:rPr>
              <a:t>я тебе!».</a:t>
            </a:r>
            <a:endParaRPr lang="ru-RU" sz="20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293096"/>
            <a:ext cx="47525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Весенняя ночь.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Во </a:t>
            </a:r>
            <a:r>
              <a:rPr lang="ru-RU" i="1" dirty="0">
                <a:solidFill>
                  <a:srgbClr val="FFFF00"/>
                </a:solidFill>
              </a:rPr>
              <a:t>мне душа трепещет и пылает,</a:t>
            </a:r>
          </a:p>
          <a:p>
            <a:r>
              <a:rPr lang="ru-RU" i="1" dirty="0">
                <a:solidFill>
                  <a:srgbClr val="FFFF00"/>
                </a:solidFill>
              </a:rPr>
              <a:t>Когда, к тебе склоняясь головой,</a:t>
            </a:r>
          </a:p>
          <a:p>
            <a:r>
              <a:rPr lang="ru-RU" i="1" dirty="0">
                <a:solidFill>
                  <a:srgbClr val="FFFF00"/>
                </a:solidFill>
              </a:rPr>
              <a:t>Я слушаю, как дивный голос твой,</a:t>
            </a:r>
          </a:p>
          <a:p>
            <a:r>
              <a:rPr lang="ru-RU" i="1" dirty="0">
                <a:solidFill>
                  <a:srgbClr val="FFFF00"/>
                </a:solidFill>
              </a:rPr>
              <a:t>Томительный, журчит и замирает,</a:t>
            </a:r>
          </a:p>
          <a:p>
            <a:r>
              <a:rPr lang="ru-RU" i="1" dirty="0">
                <a:solidFill>
                  <a:srgbClr val="FFFF00"/>
                </a:solidFill>
              </a:rPr>
              <a:t>Как он кипит, веселый и живой</a:t>
            </a:r>
            <a:r>
              <a:rPr lang="ru-RU" i="1" dirty="0" smtClean="0">
                <a:solidFill>
                  <a:srgbClr val="FFFF00"/>
                </a:solidFill>
              </a:rPr>
              <a:t>!..</a:t>
            </a:r>
          </a:p>
          <a:p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smtClean="0">
                <a:solidFill>
                  <a:srgbClr val="FFFF00"/>
                </a:solidFill>
              </a:rPr>
              <a:t>                         ( </a:t>
            </a:r>
            <a:r>
              <a:rPr lang="ru-RU" i="1" dirty="0" err="1" smtClean="0">
                <a:solidFill>
                  <a:srgbClr val="FFFF00"/>
                </a:solidFill>
              </a:rPr>
              <a:t>Н.М.Языков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969687"/>
            <a:ext cx="2032484" cy="2708920"/>
          </a:xfrm>
          <a:prstGeom prst="rect">
            <a:avLst/>
          </a:prstGeo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969686"/>
            <a:ext cx="1990080" cy="270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6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Павел Александрович </a:t>
            </a:r>
            <a:r>
              <a:rPr lang="ru-RU" sz="2800" b="1" dirty="0" err="1">
                <a:solidFill>
                  <a:srgbClr val="FFFF00"/>
                </a:solidFill>
              </a:rPr>
              <a:t>Катенин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(1792 </a:t>
            </a:r>
            <a:r>
              <a:rPr lang="ru-RU" sz="2800" b="1" dirty="0">
                <a:solidFill>
                  <a:srgbClr val="FFFF00"/>
                </a:solidFill>
              </a:rPr>
              <a:t>-  1853) 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707904" y="980729"/>
            <a:ext cx="5328592" cy="30243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FFFF00"/>
                </a:solidFill>
              </a:rPr>
              <a:t>Русский поэт, драматург, литературный критик, переводчик, театральный деятель.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Возглавлял </a:t>
            </a:r>
            <a:r>
              <a:rPr lang="ru-RU" sz="1800" dirty="0">
                <a:solidFill>
                  <a:srgbClr val="FFFF00"/>
                </a:solidFill>
              </a:rPr>
              <a:t>одно из течений декабристского романтизма. В 1815 опубликовал </a:t>
            </a:r>
            <a:r>
              <a:rPr lang="ru-RU" sz="1800" dirty="0" smtClean="0">
                <a:solidFill>
                  <a:srgbClr val="FFFF00"/>
                </a:solidFill>
              </a:rPr>
              <a:t> романтические баллады </a:t>
            </a:r>
            <a:r>
              <a:rPr lang="ru-RU" sz="1800" dirty="0">
                <a:solidFill>
                  <a:srgbClr val="FFFF00"/>
                </a:solidFill>
              </a:rPr>
              <a:t>«Наташа», «Убийца», «Леший», в </a:t>
            </a:r>
            <a:r>
              <a:rPr lang="ru-RU" sz="1800" dirty="0" smtClean="0">
                <a:solidFill>
                  <a:srgbClr val="FFFF00"/>
                </a:solidFill>
              </a:rPr>
              <a:t>1816— </a:t>
            </a:r>
            <a:r>
              <a:rPr lang="ru-RU" sz="1800" dirty="0">
                <a:solidFill>
                  <a:srgbClr val="FFFF00"/>
                </a:solidFill>
              </a:rPr>
              <a:t>«Ольга» (вольный перевод баллады Г. А. Бюргера «Ленора</a:t>
            </a:r>
            <a:r>
              <a:rPr lang="ru-RU" sz="1800" dirty="0" smtClean="0">
                <a:solidFill>
                  <a:srgbClr val="FFFF00"/>
                </a:solidFill>
              </a:rPr>
              <a:t>»).</a:t>
            </a:r>
            <a:r>
              <a:rPr lang="ru-RU" sz="1800" dirty="0"/>
              <a:t> </a:t>
            </a:r>
            <a:r>
              <a:rPr lang="ru-RU" sz="1800" dirty="0" smtClean="0">
                <a:solidFill>
                  <a:srgbClr val="FFFF00"/>
                </a:solidFill>
              </a:rPr>
              <a:t>Изображение </a:t>
            </a:r>
            <a:r>
              <a:rPr lang="ru-RU" sz="1800" dirty="0">
                <a:solidFill>
                  <a:srgbClr val="FFFF00"/>
                </a:solidFill>
              </a:rPr>
              <a:t>русского быта, </a:t>
            </a:r>
            <a:r>
              <a:rPr lang="ru-RU" sz="1800" dirty="0" smtClean="0">
                <a:solidFill>
                  <a:srgbClr val="FFFF00"/>
                </a:solidFill>
              </a:rPr>
              <a:t>широкое </a:t>
            </a:r>
            <a:r>
              <a:rPr lang="ru-RU" sz="1800" dirty="0">
                <a:solidFill>
                  <a:srgbClr val="FFFF00"/>
                </a:solidFill>
              </a:rPr>
              <a:t>использование просторечных форм языка </a:t>
            </a:r>
            <a:r>
              <a:rPr lang="ru-RU" sz="1800" dirty="0" smtClean="0">
                <a:solidFill>
                  <a:srgbClr val="FFFF00"/>
                </a:solidFill>
              </a:rPr>
              <a:t>, </a:t>
            </a:r>
            <a:r>
              <a:rPr lang="ru-RU" sz="1800" dirty="0">
                <a:solidFill>
                  <a:srgbClr val="FFFF00"/>
                </a:solidFill>
              </a:rPr>
              <a:t>но вместе с тем была </a:t>
            </a:r>
            <a:r>
              <a:rPr lang="ru-RU" sz="1800" dirty="0" smtClean="0">
                <a:solidFill>
                  <a:srgbClr val="FFFF00"/>
                </a:solidFill>
              </a:rPr>
              <a:t>связь с </a:t>
            </a:r>
            <a:r>
              <a:rPr lang="ru-RU" sz="1800" dirty="0">
                <a:solidFill>
                  <a:srgbClr val="FFFF00"/>
                </a:solidFill>
              </a:rPr>
              <a:t>декабристской идеей борьбы за народность литературы.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75" y="981074"/>
            <a:ext cx="2963426" cy="3240013"/>
          </a:xfrm>
        </p:spPr>
      </p:pic>
      <p:sp>
        <p:nvSpPr>
          <p:cNvPr id="9" name="Прямоугольник 8"/>
          <p:cNvSpPr/>
          <p:nvPr/>
        </p:nvSpPr>
        <p:spPr>
          <a:xfrm>
            <a:off x="467544" y="4437112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 Баллада </a:t>
            </a:r>
            <a:r>
              <a:rPr lang="ru-RU" dirty="0">
                <a:solidFill>
                  <a:srgbClr val="FFFF00"/>
                </a:solidFill>
              </a:rPr>
              <a:t>«</a:t>
            </a:r>
            <a:r>
              <a:rPr lang="ru-RU" dirty="0" smtClean="0">
                <a:solidFill>
                  <a:srgbClr val="FFFF00"/>
                </a:solidFill>
              </a:rPr>
              <a:t>Леший».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…«Отпусти, родная, в поле, </a:t>
            </a:r>
          </a:p>
          <a:p>
            <a:r>
              <a:rPr lang="ru-RU" dirty="0">
                <a:solidFill>
                  <a:srgbClr val="FFFF00"/>
                </a:solidFill>
              </a:rPr>
              <a:t>— Просит сын старушку мать,</a:t>
            </a:r>
          </a:p>
          <a:p>
            <a:r>
              <a:rPr lang="ru-RU" dirty="0">
                <a:solidFill>
                  <a:srgbClr val="FFFF00"/>
                </a:solidFill>
              </a:rPr>
              <a:t> — Нагулявшись там на воле, </a:t>
            </a:r>
          </a:p>
          <a:p>
            <a:r>
              <a:rPr lang="ru-RU" dirty="0">
                <a:solidFill>
                  <a:srgbClr val="FFFF00"/>
                </a:solidFill>
              </a:rPr>
              <a:t>В лес дремучий забежать. </a:t>
            </a:r>
          </a:p>
          <a:p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                         (</a:t>
            </a:r>
            <a:r>
              <a:rPr lang="ru-RU" dirty="0" err="1" smtClean="0">
                <a:solidFill>
                  <a:srgbClr val="FFFF00"/>
                </a:solidFill>
              </a:rPr>
              <a:t>П.А.Катеин</a:t>
            </a:r>
            <a:r>
              <a:rPr lang="ru-RU" dirty="0" smtClean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1" name="Объект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941703"/>
            <a:ext cx="1668140" cy="2745143"/>
          </a:xfrm>
          <a:prstGeom prst="rect">
            <a:avLst/>
          </a:prstGeom>
        </p:spPr>
      </p:pic>
      <p:pic>
        <p:nvPicPr>
          <p:cNvPr id="12" name="Объект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555" y="3948770"/>
            <a:ext cx="1755648" cy="273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60648"/>
            <a:ext cx="9396536" cy="56207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  Вильгельм </a:t>
            </a:r>
            <a:r>
              <a:rPr lang="ru-RU" sz="2800" b="1" dirty="0">
                <a:solidFill>
                  <a:srgbClr val="FFFF00"/>
                </a:solidFill>
              </a:rPr>
              <a:t>Карлович Кюхельбекер</a:t>
            </a:r>
            <a:r>
              <a:rPr lang="ru-RU" sz="2800" dirty="0">
                <a:solidFill>
                  <a:srgbClr val="FFFF00"/>
                </a:solidFill>
              </a:rPr>
              <a:t> (1797 – </a:t>
            </a:r>
            <a:r>
              <a:rPr lang="ru-RU" sz="2800" dirty="0" smtClean="0">
                <a:solidFill>
                  <a:srgbClr val="FFFF00"/>
                </a:solidFill>
              </a:rPr>
              <a:t>1846)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3203848" y="695707"/>
            <a:ext cx="5760640" cy="3168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Русский поэт, </a:t>
            </a:r>
            <a:r>
              <a:rPr lang="ru-RU" sz="2000" dirty="0" smtClean="0">
                <a:solidFill>
                  <a:srgbClr val="FFFF00"/>
                </a:solidFill>
              </a:rPr>
              <a:t>писатель, лучший друг Пушкина </a:t>
            </a:r>
            <a:r>
              <a:rPr lang="ru-RU" sz="2000" dirty="0">
                <a:solidFill>
                  <a:srgbClr val="FFFF00"/>
                </a:solidFill>
              </a:rPr>
              <a:t>по Царскосельскому </a:t>
            </a:r>
            <a:r>
              <a:rPr lang="ru-RU" sz="2000" dirty="0" smtClean="0">
                <a:solidFill>
                  <a:srgbClr val="FFFF00"/>
                </a:solidFill>
              </a:rPr>
              <a:t>лицею, </a:t>
            </a:r>
            <a:r>
              <a:rPr lang="ru-RU" sz="2000" dirty="0">
                <a:solidFill>
                  <a:srgbClr val="FFFF00"/>
                </a:solidFill>
              </a:rPr>
              <a:t>декабрист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FF00"/>
                </a:solidFill>
              </a:rPr>
              <a:t>Приговорён к каторжным </a:t>
            </a:r>
            <a:r>
              <a:rPr lang="ru-RU" sz="2000" dirty="0" smtClean="0">
                <a:solidFill>
                  <a:srgbClr val="FFFF00"/>
                </a:solidFill>
              </a:rPr>
              <a:t>работам сроком </a:t>
            </a:r>
            <a:r>
              <a:rPr lang="ru-RU" sz="2000" dirty="0">
                <a:solidFill>
                  <a:srgbClr val="FFFF00"/>
                </a:solidFill>
              </a:rPr>
              <a:t>на </a:t>
            </a:r>
            <a:r>
              <a:rPr lang="ru-RU" sz="2000" dirty="0" smtClean="0">
                <a:solidFill>
                  <a:srgbClr val="FFFF00"/>
                </a:solidFill>
              </a:rPr>
              <a:t>15 лет, затем отправлен на </a:t>
            </a:r>
            <a:r>
              <a:rPr lang="ru-RU" sz="2000" dirty="0">
                <a:solidFill>
                  <a:srgbClr val="FFFF00"/>
                </a:solidFill>
              </a:rPr>
              <a:t>поселение в заштатный город Баргузин </a:t>
            </a:r>
            <a:r>
              <a:rPr lang="ru-RU" sz="2000" dirty="0" smtClean="0">
                <a:solidFill>
                  <a:srgbClr val="FFFF00"/>
                </a:solidFill>
              </a:rPr>
              <a:t>В ссылке продолжал  писать поэмы, стихотворения, </a:t>
            </a:r>
            <a:r>
              <a:rPr lang="ru-RU" sz="2000" dirty="0">
                <a:solidFill>
                  <a:srgbClr val="FFFF00"/>
                </a:solidFill>
              </a:rPr>
              <a:t>элегии, критические статьи, переводил с европейских и древних языков, завершил «Дневник</a:t>
            </a:r>
            <a:r>
              <a:rPr lang="ru-RU" sz="2000" dirty="0" smtClean="0">
                <a:solidFill>
                  <a:srgbClr val="FFFF00"/>
                </a:solidFill>
              </a:rPr>
              <a:t>», </a:t>
            </a:r>
            <a:r>
              <a:rPr lang="ru-RU" sz="2000" dirty="0">
                <a:solidFill>
                  <a:srgbClr val="FFFF00"/>
                </a:solidFill>
              </a:rPr>
              <a:t>поэму «Юрий и Ксения», историческую драму «Падение дома Шуйского», роман «Последний Колонна» и </a:t>
            </a:r>
            <a:r>
              <a:rPr lang="ru-RU" sz="2000" dirty="0" smtClean="0">
                <a:solidFill>
                  <a:srgbClr val="FFFF00"/>
                </a:solidFill>
              </a:rPr>
              <a:t>др.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06" y="956469"/>
            <a:ext cx="2063750" cy="2711450"/>
          </a:xfrm>
        </p:spPr>
      </p:pic>
      <p:sp>
        <p:nvSpPr>
          <p:cNvPr id="13" name="Прямоугольник 12"/>
          <p:cNvSpPr/>
          <p:nvPr/>
        </p:nvSpPr>
        <p:spPr>
          <a:xfrm>
            <a:off x="251520" y="3861048"/>
            <a:ext cx="360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rgbClr val="FFFF00"/>
                </a:solidFill>
              </a:rPr>
              <a:t>К Пушкину (Мой образ</a:t>
            </a:r>
            <a:r>
              <a:rPr lang="ru-RU" b="1" cap="all" dirty="0" smtClean="0">
                <a:solidFill>
                  <a:srgbClr val="FFFF00"/>
                </a:solidFill>
              </a:rPr>
              <a:t>.)</a:t>
            </a:r>
            <a:endParaRPr lang="ru-RU" dirty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Мой образ, друг минувших лет,</a:t>
            </a:r>
          </a:p>
          <a:p>
            <a:r>
              <a:rPr lang="ru-RU" dirty="0">
                <a:solidFill>
                  <a:srgbClr val="FFFF00"/>
                </a:solidFill>
              </a:rPr>
              <a:t>Да оживет перед тобою!</a:t>
            </a:r>
          </a:p>
          <a:p>
            <a:r>
              <a:rPr lang="ru-RU" dirty="0">
                <a:solidFill>
                  <a:srgbClr val="FFFF00"/>
                </a:solidFill>
              </a:rPr>
              <a:t>Тебя приветствую, Поэт!</a:t>
            </a:r>
          </a:p>
          <a:p>
            <a:r>
              <a:rPr lang="ru-RU" dirty="0">
                <a:solidFill>
                  <a:srgbClr val="FFFF00"/>
                </a:solidFill>
              </a:rPr>
              <a:t>Одной постигнуты </a:t>
            </a:r>
            <a:r>
              <a:rPr lang="ru-RU" dirty="0" err="1">
                <a:solidFill>
                  <a:srgbClr val="FFFF00"/>
                </a:solidFill>
              </a:rPr>
              <a:t>судьбою</a:t>
            </a:r>
            <a:r>
              <a:rPr lang="ru-RU" dirty="0">
                <a:solidFill>
                  <a:srgbClr val="FFFF00"/>
                </a:solidFill>
              </a:rPr>
              <a:t>,</a:t>
            </a:r>
          </a:p>
          <a:p>
            <a:r>
              <a:rPr lang="ru-RU" dirty="0">
                <a:solidFill>
                  <a:srgbClr val="FFFF00"/>
                </a:solidFill>
              </a:rPr>
              <a:t>Мы оба бросили тот свет,</a:t>
            </a:r>
          </a:p>
          <a:p>
            <a:r>
              <a:rPr lang="ru-RU" dirty="0">
                <a:solidFill>
                  <a:srgbClr val="FFFF00"/>
                </a:solidFill>
              </a:rPr>
              <a:t>Где мы равно терзались оба,</a:t>
            </a:r>
          </a:p>
          <a:p>
            <a:r>
              <a:rPr lang="ru-RU" dirty="0">
                <a:solidFill>
                  <a:srgbClr val="FFFF00"/>
                </a:solidFill>
              </a:rPr>
              <a:t>Где клевета, любовь и злоба</a:t>
            </a:r>
          </a:p>
          <a:p>
            <a:r>
              <a:rPr lang="ru-RU" dirty="0">
                <a:solidFill>
                  <a:srgbClr val="FFFF00"/>
                </a:solidFill>
              </a:rPr>
              <a:t>Размучили обоих нас</a:t>
            </a:r>
            <a:r>
              <a:rPr lang="ru-RU" dirty="0" smtClean="0">
                <a:solidFill>
                  <a:srgbClr val="FFFF00"/>
                </a:solidFill>
              </a:rPr>
              <a:t>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                      (</a:t>
            </a:r>
            <a:r>
              <a:rPr lang="ru-RU" dirty="0" err="1" smtClean="0">
                <a:solidFill>
                  <a:srgbClr val="FFFF00"/>
                </a:solidFill>
              </a:rPr>
              <a:t>В.К.Кюхельбекер</a:t>
            </a:r>
            <a:r>
              <a:rPr lang="ru-RU" dirty="0" smtClean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5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531119"/>
            <a:ext cx="1270000" cy="2012950"/>
          </a:xfrm>
          <a:prstGeom prst="rect">
            <a:avLst/>
          </a:prstGeom>
        </p:spPr>
      </p:pic>
      <p:pic>
        <p:nvPicPr>
          <p:cNvPr id="16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65" y="4589061"/>
            <a:ext cx="1282824" cy="1964553"/>
          </a:xfrm>
          <a:prstGeom prst="rect">
            <a:avLst/>
          </a:prstGeom>
        </p:spPr>
      </p:pic>
      <p:pic>
        <p:nvPicPr>
          <p:cNvPr id="17" name="Объект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613814"/>
            <a:ext cx="1368152" cy="195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Антон Антонович </a:t>
            </a:r>
            <a:r>
              <a:rPr lang="ru-RU" sz="3600" b="1" dirty="0" err="1" smtClean="0">
                <a:solidFill>
                  <a:srgbClr val="FFFF00"/>
                </a:solidFill>
              </a:rPr>
              <a:t>Дельвиг</a:t>
            </a:r>
            <a:r>
              <a:rPr lang="ru-RU" sz="3600" dirty="0" smtClean="0">
                <a:solidFill>
                  <a:srgbClr val="FFFF00"/>
                </a:solidFill>
              </a:rPr>
              <a:t> </a:t>
            </a:r>
            <a:r>
              <a:rPr lang="ru-RU" sz="3600" b="1" dirty="0">
                <a:solidFill>
                  <a:srgbClr val="FFFF00"/>
                </a:solidFill>
              </a:rPr>
              <a:t>(</a:t>
            </a:r>
            <a:r>
              <a:rPr lang="ru-RU" sz="3600" b="1" dirty="0" smtClean="0">
                <a:solidFill>
                  <a:srgbClr val="FFFF00"/>
                </a:solidFill>
              </a:rPr>
              <a:t>1798 -</a:t>
            </a:r>
            <a:r>
              <a:rPr lang="ru-RU" sz="3600" b="1" dirty="0">
                <a:solidFill>
                  <a:srgbClr val="FFFF00"/>
                </a:solidFill>
              </a:rPr>
              <a:t>1831)</a:t>
            </a:r>
            <a:r>
              <a:rPr lang="ru-RU" dirty="0">
                <a:solidFill>
                  <a:srgbClr val="FFFF00"/>
                </a:solidFill>
              </a:rPr>
              <a:t> 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980728"/>
            <a:ext cx="2615027" cy="331236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75856" y="836713"/>
            <a:ext cx="5688632" cy="37444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Русский </a:t>
            </a:r>
            <a:r>
              <a:rPr lang="ru-RU" sz="1800" dirty="0">
                <a:solidFill>
                  <a:srgbClr val="FFFF00"/>
                </a:solidFill>
              </a:rPr>
              <a:t>поэт, </a:t>
            </a:r>
            <a:r>
              <a:rPr lang="ru-RU" sz="1800" dirty="0" smtClean="0"/>
              <a:t> </a:t>
            </a:r>
            <a:r>
              <a:rPr lang="ru-RU" sz="1800" dirty="0">
                <a:solidFill>
                  <a:srgbClr val="FFFF00"/>
                </a:solidFill>
              </a:rPr>
              <a:t>увлекался русской народной поэзией и </a:t>
            </a:r>
            <a:r>
              <a:rPr lang="ru-RU" sz="1800" dirty="0" smtClean="0">
                <a:solidFill>
                  <a:srgbClr val="FFFF00"/>
                </a:solidFill>
              </a:rPr>
              <a:t> </a:t>
            </a:r>
            <a:r>
              <a:rPr lang="ru-RU" sz="1800" dirty="0">
                <a:solidFill>
                  <a:srgbClr val="FFFF00"/>
                </a:solidFill>
              </a:rPr>
              <a:t>лирической </a:t>
            </a:r>
            <a:r>
              <a:rPr lang="ru-RU" sz="1800" dirty="0" smtClean="0">
                <a:solidFill>
                  <a:srgbClr val="FFFF00"/>
                </a:solidFill>
              </a:rPr>
              <a:t>песней. </a:t>
            </a:r>
            <a:r>
              <a:rPr lang="ru-RU" sz="1800" dirty="0">
                <a:solidFill>
                  <a:srgbClr val="FFFF00"/>
                </a:solidFill>
              </a:rPr>
              <a:t>В</a:t>
            </a:r>
            <a:r>
              <a:rPr lang="ru-RU" sz="1800" dirty="0" smtClean="0">
                <a:solidFill>
                  <a:srgbClr val="FFFF00"/>
                </a:solidFill>
              </a:rPr>
              <a:t> </a:t>
            </a:r>
            <a:r>
              <a:rPr lang="ru-RU" sz="1800" dirty="0">
                <a:solidFill>
                  <a:srgbClr val="FFFF00"/>
                </a:solidFill>
              </a:rPr>
              <a:t>его произведениях звучат добродушие и </a:t>
            </a:r>
            <a:r>
              <a:rPr lang="ru-RU" sz="1800" dirty="0" smtClean="0">
                <a:solidFill>
                  <a:srgbClr val="FFFF00"/>
                </a:solidFill>
              </a:rPr>
              <a:t>задумчивость. </a:t>
            </a:r>
            <a:r>
              <a:rPr lang="ru-RU" sz="1800" dirty="0">
                <a:solidFill>
                  <a:srgbClr val="FFFF00"/>
                </a:solidFill>
              </a:rPr>
              <a:t>На литературные </a:t>
            </a:r>
            <a:r>
              <a:rPr lang="ru-RU" sz="1800" dirty="0" smtClean="0">
                <a:solidFill>
                  <a:srgbClr val="FFFF00"/>
                </a:solidFill>
              </a:rPr>
              <a:t>вечера в салоне </a:t>
            </a:r>
            <a:r>
              <a:rPr lang="ru-RU" sz="1800" dirty="0" err="1" smtClean="0">
                <a:solidFill>
                  <a:srgbClr val="FFFF00"/>
                </a:solidFill>
              </a:rPr>
              <a:t>Дельвигов</a:t>
            </a:r>
            <a:r>
              <a:rPr lang="ru-RU" sz="1800" dirty="0" smtClean="0">
                <a:solidFill>
                  <a:srgbClr val="FFFF00"/>
                </a:solidFill>
              </a:rPr>
              <a:t> собирались </a:t>
            </a:r>
            <a:r>
              <a:rPr lang="ru-RU" sz="1800" dirty="0">
                <a:solidFill>
                  <a:srgbClr val="FFFF00"/>
                </a:solidFill>
              </a:rPr>
              <a:t>друзья поэта: Пушкин, </a:t>
            </a:r>
            <a:r>
              <a:rPr lang="ru-RU" sz="1800" dirty="0" smtClean="0">
                <a:solidFill>
                  <a:srgbClr val="FFFF00"/>
                </a:solidFill>
              </a:rPr>
              <a:t>Баратынский</a:t>
            </a:r>
            <a:r>
              <a:rPr lang="ru-RU" sz="1800" dirty="0">
                <a:solidFill>
                  <a:srgbClr val="FFFF00"/>
                </a:solidFill>
              </a:rPr>
              <a:t>, Жуковский, </a:t>
            </a:r>
            <a:r>
              <a:rPr lang="ru-RU" sz="1800" dirty="0" err="1">
                <a:solidFill>
                  <a:srgbClr val="FFFF00"/>
                </a:solidFill>
              </a:rPr>
              <a:t>Плетнёв</a:t>
            </a:r>
            <a:r>
              <a:rPr lang="ru-RU" sz="1800" dirty="0">
                <a:solidFill>
                  <a:srgbClr val="FFFF00"/>
                </a:solidFill>
              </a:rPr>
              <a:t>, </a:t>
            </a:r>
            <a:r>
              <a:rPr lang="ru-RU" sz="1800" dirty="0" smtClean="0">
                <a:solidFill>
                  <a:srgbClr val="FFFF00"/>
                </a:solidFill>
              </a:rPr>
              <a:t>Языков.  Издатель, в 1825-1830</a:t>
            </a:r>
            <a:r>
              <a:rPr lang="ru-RU" sz="1800" dirty="0">
                <a:solidFill>
                  <a:srgbClr val="FFFF00"/>
                </a:solidFill>
              </a:rPr>
              <a:t> </a:t>
            </a:r>
            <a:r>
              <a:rPr lang="ru-RU" sz="1800" dirty="0" smtClean="0">
                <a:solidFill>
                  <a:srgbClr val="FFFF00"/>
                </a:solidFill>
              </a:rPr>
              <a:t>годах  выпустил в своём издательстве  </a:t>
            </a:r>
            <a:r>
              <a:rPr lang="ru-RU" sz="1800" dirty="0">
                <a:solidFill>
                  <a:srgbClr val="FFFF00"/>
                </a:solidFill>
              </a:rPr>
              <a:t>семь книжек </a:t>
            </a:r>
            <a:r>
              <a:rPr lang="ru-RU" sz="1600" dirty="0">
                <a:solidFill>
                  <a:srgbClr val="FFFF00"/>
                </a:solidFill>
              </a:rPr>
              <a:t>альманаха</a:t>
            </a:r>
            <a:r>
              <a:rPr lang="ru-RU" sz="1800" dirty="0">
                <a:solidFill>
                  <a:srgbClr val="FFFF00"/>
                </a:solidFill>
              </a:rPr>
              <a:t> «Северные цветы», альманах «</a:t>
            </a:r>
            <a:r>
              <a:rPr lang="ru-RU" sz="1800" dirty="0" err="1" smtClean="0">
                <a:solidFill>
                  <a:srgbClr val="FFFF00"/>
                </a:solidFill>
              </a:rPr>
              <a:t>Подснежнк</a:t>
            </a:r>
            <a:r>
              <a:rPr lang="ru-RU" sz="1800" dirty="0" smtClean="0">
                <a:solidFill>
                  <a:srgbClr val="FFFF00"/>
                </a:solidFill>
              </a:rPr>
              <a:t>», с </a:t>
            </a:r>
            <a:r>
              <a:rPr lang="ru-RU" sz="1800" dirty="0">
                <a:solidFill>
                  <a:srgbClr val="FFFF00"/>
                </a:solidFill>
              </a:rPr>
              <a:t>1830 года предпринял </a:t>
            </a:r>
            <a:r>
              <a:rPr lang="ru-RU" sz="1800" dirty="0" smtClean="0">
                <a:solidFill>
                  <a:srgbClr val="FFFF00"/>
                </a:solidFill>
              </a:rPr>
              <a:t>издание «Литературной </a:t>
            </a:r>
            <a:r>
              <a:rPr lang="ru-RU" sz="1800" dirty="0">
                <a:solidFill>
                  <a:srgbClr val="FFFF00"/>
                </a:solidFill>
              </a:rPr>
              <a:t>газеты», которое продолжалось после его смерти</a:t>
            </a:r>
            <a:r>
              <a:rPr lang="ru-RU" sz="1800" dirty="0" smtClean="0">
                <a:solidFill>
                  <a:srgbClr val="FFFF00"/>
                </a:solidFill>
              </a:rPr>
              <a:t>. Самым </a:t>
            </a:r>
            <a:r>
              <a:rPr lang="ru-RU" sz="1800" dirty="0">
                <a:solidFill>
                  <a:srgbClr val="FFFF00"/>
                </a:solidFill>
              </a:rPr>
              <a:t>известным его произведением стал романс «Соловей», посвящённый </a:t>
            </a:r>
            <a:r>
              <a:rPr lang="ru-RU" sz="1800" dirty="0" smtClean="0">
                <a:solidFill>
                  <a:srgbClr val="FFFF00"/>
                </a:solidFill>
              </a:rPr>
              <a:t>Пушкину </a:t>
            </a:r>
            <a:r>
              <a:rPr lang="ru-RU" sz="1800" dirty="0">
                <a:solidFill>
                  <a:srgbClr val="FFFF00"/>
                </a:solidFill>
              </a:rPr>
              <a:t>,</a:t>
            </a:r>
            <a:r>
              <a:rPr lang="ru-RU" sz="1800" dirty="0" smtClean="0">
                <a:solidFill>
                  <a:srgbClr val="FFFF00"/>
                </a:solidFill>
              </a:rPr>
              <a:t>живущий </a:t>
            </a:r>
            <a:r>
              <a:rPr lang="ru-RU" sz="1800" dirty="0">
                <a:solidFill>
                  <a:srgbClr val="FFFF00"/>
                </a:solidFill>
              </a:rPr>
              <a:t>уже около двух столетий и среди его исполнительниц самые выдающиеся певицы.</a:t>
            </a: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293096"/>
            <a:ext cx="1892783" cy="2361906"/>
          </a:xfrm>
          <a:prstGeom prst="rect">
            <a:avLst/>
          </a:prstGeo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612983"/>
            <a:ext cx="1368153" cy="20420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1520" y="4293096"/>
            <a:ext cx="396044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Соловей мой, соловей,</a:t>
            </a:r>
            <a:br>
              <a:rPr lang="ru-RU" sz="2000" b="1" dirty="0">
                <a:solidFill>
                  <a:srgbClr val="FFFF00"/>
                </a:solidFill>
              </a:rPr>
            </a:br>
            <a:r>
              <a:rPr lang="ru-RU" i="1" dirty="0" smtClean="0">
                <a:solidFill>
                  <a:srgbClr val="FFFF00"/>
                </a:solidFill>
              </a:rPr>
              <a:t>Соловей </a:t>
            </a:r>
            <a:r>
              <a:rPr lang="ru-RU" i="1" dirty="0">
                <a:solidFill>
                  <a:srgbClr val="FFFF00"/>
                </a:solidFill>
              </a:rPr>
              <a:t>мой, соловей,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Голосистый соловей!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Ты куда, куда летишь,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Где всю ночку пропоешь</a:t>
            </a:r>
            <a:r>
              <a:rPr lang="ru-RU" i="1" dirty="0" smtClean="0">
                <a:solidFill>
                  <a:srgbClr val="FFFF00"/>
                </a:solidFill>
              </a:rPr>
              <a:t>?...</a:t>
            </a:r>
            <a:r>
              <a:rPr lang="ru-RU" i="1" dirty="0">
                <a:solidFill>
                  <a:srgbClr val="FFFF00"/>
                </a:solidFill>
              </a:rPr>
              <a:t/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А как нынешней весной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Разлюбил меня </a:t>
            </a:r>
            <a:r>
              <a:rPr lang="ru-RU" i="1" dirty="0" smtClean="0">
                <a:solidFill>
                  <a:srgbClr val="FFFF00"/>
                </a:solidFill>
              </a:rPr>
              <a:t>милой…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                           (</a:t>
            </a:r>
            <a:r>
              <a:rPr lang="ru-RU" i="1" dirty="0" err="1" smtClean="0">
                <a:solidFill>
                  <a:srgbClr val="FFFF00"/>
                </a:solidFill>
              </a:rPr>
              <a:t>А.А.Дельвиг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endParaRPr lang="ru-RU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59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03220" cy="64807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Евгений Абрамович Баратынский</a:t>
            </a:r>
            <a:r>
              <a:rPr lang="ru-RU" sz="2800" dirty="0" smtClean="0">
                <a:solidFill>
                  <a:srgbClr val="FFFF00"/>
                </a:solidFill>
              </a:rPr>
              <a:t> (1800-1844</a:t>
            </a:r>
            <a:r>
              <a:rPr lang="ru-RU" sz="2800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18" name="Объект 1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3312368" cy="3370479"/>
          </a:xfrm>
        </p:spPr>
      </p:pic>
      <p:sp>
        <p:nvSpPr>
          <p:cNvPr id="17" name="Объект 16"/>
          <p:cNvSpPr>
            <a:spLocks noGrp="1"/>
          </p:cNvSpPr>
          <p:nvPr>
            <p:ph sz="quarter" idx="4"/>
          </p:nvPr>
        </p:nvSpPr>
        <p:spPr>
          <a:xfrm>
            <a:off x="3779912" y="908720"/>
            <a:ext cx="5112569" cy="3240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FFFF00"/>
                </a:solidFill>
              </a:rPr>
              <a:t>Один из крупнейших русских поэтов эпохи романтизма. Маэстро элегий и эпиграмм. Приятель </a:t>
            </a:r>
            <a:r>
              <a:rPr lang="ru-RU" sz="2000" b="1" dirty="0">
                <a:solidFill>
                  <a:srgbClr val="FFFF00"/>
                </a:solidFill>
              </a:rPr>
              <a:t>Пушкина и </a:t>
            </a:r>
            <a:r>
              <a:rPr lang="ru-RU" sz="2000" b="1" dirty="0" err="1">
                <a:solidFill>
                  <a:srgbClr val="FFFF00"/>
                </a:solidFill>
              </a:rPr>
              <a:t>Кюхельбеккера</a:t>
            </a:r>
            <a:r>
              <a:rPr lang="ru-RU" sz="2000" b="1" dirty="0">
                <a:solidFill>
                  <a:srgbClr val="FFFF00"/>
                </a:solidFill>
              </a:rPr>
              <a:t>. Поэзия Баратынского </a:t>
            </a:r>
            <a:r>
              <a:rPr lang="ru-RU" sz="2000" b="1" dirty="0" smtClean="0">
                <a:solidFill>
                  <a:srgbClr val="FFFF00"/>
                </a:solidFill>
              </a:rPr>
              <a:t>наполнена  чувственностью и гармонией. После </a:t>
            </a:r>
            <a:r>
              <a:rPr lang="ru-RU" sz="2000" b="1" dirty="0">
                <a:solidFill>
                  <a:srgbClr val="FFFF00"/>
                </a:solidFill>
              </a:rPr>
              <a:t>восстания </a:t>
            </a:r>
            <a:r>
              <a:rPr lang="ru-RU" sz="2000" b="1" dirty="0" smtClean="0">
                <a:solidFill>
                  <a:srgbClr val="FFFF00"/>
                </a:solidFill>
              </a:rPr>
              <a:t>декабристов   </a:t>
            </a:r>
            <a:r>
              <a:rPr lang="ru-RU" sz="2000" b="1" dirty="0">
                <a:solidFill>
                  <a:srgbClr val="FFFF00"/>
                </a:solidFill>
              </a:rPr>
              <a:t>в его поэзии появляются и социальные нотки и философское начало. "Разуверение" - одна из самых известных вещей, положенная на музыку </a:t>
            </a:r>
            <a:r>
              <a:rPr lang="ru-RU" sz="2000" b="1" dirty="0" err="1">
                <a:solidFill>
                  <a:srgbClr val="FFFF00"/>
                </a:solidFill>
              </a:rPr>
              <a:t>М.Глинкой</a:t>
            </a:r>
            <a:r>
              <a:rPr lang="ru-RU" sz="2000" b="1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4869160"/>
            <a:ext cx="367240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   Разуверение.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Не </a:t>
            </a:r>
            <a:r>
              <a:rPr lang="ru-RU" b="1" i="1" dirty="0">
                <a:solidFill>
                  <a:srgbClr val="FFFF00"/>
                </a:solidFill>
              </a:rPr>
              <a:t>искушай меня без нужды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Возвратом нежности твоей: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Разочарованному чужды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Все обольщенья прежних дней</a:t>
            </a:r>
            <a:r>
              <a:rPr lang="ru-RU" b="1" i="1" dirty="0" smtClean="0">
                <a:solidFill>
                  <a:srgbClr val="FFFF00"/>
                </a:solidFill>
              </a:rPr>
              <a:t>!....</a:t>
            </a:r>
            <a:endParaRPr lang="ru-RU" b="1" i="1" dirty="0">
              <a:solidFill>
                <a:srgbClr val="FFFF00"/>
              </a:solidFill>
            </a:endParaRPr>
          </a:p>
          <a:p>
            <a:r>
              <a:rPr lang="ru-RU" b="1" i="1" dirty="0" smtClean="0">
                <a:solidFill>
                  <a:srgbClr val="FFFF00"/>
                </a:solidFill>
              </a:rPr>
              <a:t>                       (</a:t>
            </a:r>
            <a:r>
              <a:rPr lang="ru-RU" b="1" i="1" dirty="0" err="1" smtClean="0">
                <a:solidFill>
                  <a:srgbClr val="FFFF00"/>
                </a:solidFill>
              </a:rPr>
              <a:t>Е.А.Баратынский</a:t>
            </a:r>
            <a:r>
              <a:rPr lang="ru-RU" b="1" dirty="0" smtClean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2" name="Picture 2" descr="C:\Users\Валентина\Pictures\1\5110-0036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059" y="4139088"/>
            <a:ext cx="2366516" cy="248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Валентина\Pictures\0010-009-Baratynskij-skoropostizhno-skonchalsja-29-ijulja-1844-goda-v-Neapo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3220"/>
            <a:ext cx="1800200" cy="240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91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9087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Иван Иванович Козлов</a:t>
            </a:r>
            <a:r>
              <a:rPr lang="ru-RU" sz="3600" dirty="0" smtClean="0">
                <a:solidFill>
                  <a:srgbClr val="FFFF00"/>
                </a:solidFill>
              </a:rPr>
              <a:t> (1799-1840</a:t>
            </a:r>
            <a:r>
              <a:rPr lang="ru-RU" sz="3600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3"/>
            <a:ext cx="2448272" cy="305204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836712"/>
            <a:ext cx="5328592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rgbClr val="FFFF00"/>
                </a:solidFill>
              </a:rPr>
              <a:t>Русский поэт  переводчик эпохи романтизма. В </a:t>
            </a:r>
            <a:r>
              <a:rPr lang="ru-RU" sz="1600" dirty="0">
                <a:solidFill>
                  <a:srgbClr val="FFFF00"/>
                </a:solidFill>
              </a:rPr>
              <a:t>40 лет ослепший </a:t>
            </a:r>
            <a:r>
              <a:rPr lang="ru-RU" sz="1600" dirty="0" smtClean="0">
                <a:solidFill>
                  <a:srgbClr val="FFFF00"/>
                </a:solidFill>
              </a:rPr>
              <a:t>и парализованный </a:t>
            </a:r>
            <a:r>
              <a:rPr lang="ru-RU" sz="1600" dirty="0">
                <a:solidFill>
                  <a:srgbClr val="FFFF00"/>
                </a:solidFill>
              </a:rPr>
              <a:t>поэт не </a:t>
            </a:r>
            <a:r>
              <a:rPr lang="ru-RU" sz="1600" dirty="0" smtClean="0">
                <a:solidFill>
                  <a:srgbClr val="FFFF00"/>
                </a:solidFill>
              </a:rPr>
              <a:t>прекратил</a:t>
            </a:r>
            <a:br>
              <a:rPr lang="ru-RU" sz="1600" dirty="0" smtClean="0">
                <a:solidFill>
                  <a:srgbClr val="FFFF00"/>
                </a:solidFill>
              </a:rPr>
            </a:br>
            <a:r>
              <a:rPr lang="ru-RU" sz="1600" dirty="0" smtClean="0">
                <a:solidFill>
                  <a:srgbClr val="FFFF00"/>
                </a:solidFill>
              </a:rPr>
              <a:t>творить</a:t>
            </a:r>
            <a:r>
              <a:rPr lang="ru-RU" sz="1600" dirty="0">
                <a:solidFill>
                  <a:srgbClr val="FFFF00"/>
                </a:solidFill>
              </a:rPr>
              <a:t>. </a:t>
            </a:r>
            <a:r>
              <a:rPr lang="ru-RU" sz="1600" dirty="0" smtClean="0">
                <a:solidFill>
                  <a:srgbClr val="FFFF00"/>
                </a:solidFill>
              </a:rPr>
              <a:t>Поэзия </a:t>
            </a:r>
            <a:r>
              <a:rPr lang="ru-RU" sz="1600" dirty="0">
                <a:solidFill>
                  <a:srgbClr val="FFFF00"/>
                </a:solidFill>
              </a:rPr>
              <a:t>Козлова принесла ему </a:t>
            </a:r>
            <a:r>
              <a:rPr lang="ru-RU" sz="1600" dirty="0" smtClean="0">
                <a:solidFill>
                  <a:srgbClr val="FFFF00"/>
                </a:solidFill>
              </a:rPr>
              <a:t>широкую известность </a:t>
            </a:r>
            <a:r>
              <a:rPr lang="ru-RU" sz="1600" dirty="0">
                <a:solidFill>
                  <a:srgbClr val="FFFF00"/>
                </a:solidFill>
              </a:rPr>
              <a:t>у читателей, </a:t>
            </a:r>
            <a:r>
              <a:rPr lang="ru-RU" sz="1600" dirty="0" smtClean="0">
                <a:solidFill>
                  <a:srgbClr val="FFFF00"/>
                </a:solidFill>
              </a:rPr>
              <a:t>нашла отклик </a:t>
            </a:r>
            <a:r>
              <a:rPr lang="ru-RU" sz="1600" dirty="0">
                <a:solidFill>
                  <a:srgbClr val="FFFF00"/>
                </a:solidFill>
              </a:rPr>
              <a:t>в лучших сердцах </a:t>
            </a:r>
            <a:r>
              <a:rPr lang="ru-RU" sz="1600" dirty="0" smtClean="0">
                <a:solidFill>
                  <a:srgbClr val="FFFF00"/>
                </a:solidFill>
              </a:rPr>
              <a:t>эпохи. В </a:t>
            </a:r>
            <a:r>
              <a:rPr lang="ru-RU" sz="1600" dirty="0">
                <a:solidFill>
                  <a:srgbClr val="FFFF00"/>
                </a:solidFill>
              </a:rPr>
              <a:t>доме Козлова бывали </a:t>
            </a:r>
            <a:r>
              <a:rPr lang="ru-RU" sz="1600" dirty="0" smtClean="0">
                <a:solidFill>
                  <a:srgbClr val="FFFF00"/>
                </a:solidFill>
              </a:rPr>
              <a:t>Пушкин, Жуковский</a:t>
            </a:r>
            <a:r>
              <a:rPr lang="ru-RU" sz="1600" dirty="0">
                <a:solidFill>
                  <a:srgbClr val="FFFF00"/>
                </a:solidFill>
              </a:rPr>
              <a:t>, </a:t>
            </a:r>
            <a:r>
              <a:rPr lang="ru-RU" sz="1600" dirty="0" smtClean="0">
                <a:solidFill>
                  <a:srgbClr val="FFFF00"/>
                </a:solidFill>
              </a:rPr>
              <a:t>Грибоедов. Своей </a:t>
            </a:r>
            <a:r>
              <a:rPr lang="ru-RU" sz="1600" dirty="0">
                <a:solidFill>
                  <a:srgbClr val="FFFF00"/>
                </a:solidFill>
              </a:rPr>
              <a:t>судьбой, личной и поэтической </a:t>
            </a:r>
            <a:r>
              <a:rPr lang="ru-RU" sz="1600" dirty="0" smtClean="0">
                <a:solidFill>
                  <a:srgbClr val="FFFF00"/>
                </a:solidFill>
              </a:rPr>
              <a:t>-Козлов </a:t>
            </a:r>
            <a:r>
              <a:rPr lang="ru-RU" sz="1600" dirty="0">
                <a:solidFill>
                  <a:srgbClr val="FFFF00"/>
                </a:solidFill>
              </a:rPr>
              <a:t>утверждал мысль о </a:t>
            </a:r>
            <a:r>
              <a:rPr lang="ru-RU" sz="1600" dirty="0" smtClean="0">
                <a:solidFill>
                  <a:srgbClr val="FFFF00"/>
                </a:solidFill>
              </a:rPr>
              <a:t>крепости человеческого </a:t>
            </a:r>
            <a:r>
              <a:rPr lang="ru-RU" sz="1600" dirty="0">
                <a:solidFill>
                  <a:srgbClr val="FFFF00"/>
                </a:solidFill>
              </a:rPr>
              <a:t>духа, о красоте и </a:t>
            </a:r>
            <a:r>
              <a:rPr lang="ru-RU" sz="1600" dirty="0" smtClean="0">
                <a:solidFill>
                  <a:srgbClr val="FFFF00"/>
                </a:solidFill>
              </a:rPr>
              <a:t>вечных тайнах </a:t>
            </a:r>
            <a:r>
              <a:rPr lang="ru-RU" sz="1600" dirty="0">
                <a:solidFill>
                  <a:srgbClr val="FFFF00"/>
                </a:solidFill>
              </a:rPr>
              <a:t>земного бытия. Его романтическая поэма «Чернец» (1825), написанная в форме лирической исповеди молодого монаха, пользовалась восторженным приёмом у читателей, её высоко </a:t>
            </a:r>
            <a:r>
              <a:rPr lang="ru-RU" sz="1600" dirty="0" smtClean="0">
                <a:solidFill>
                  <a:srgbClr val="FFFF00"/>
                </a:solidFill>
              </a:rPr>
              <a:t>оценил А</a:t>
            </a:r>
            <a:r>
              <a:rPr lang="ru-RU" sz="1600" dirty="0">
                <a:solidFill>
                  <a:srgbClr val="FFFF00"/>
                </a:solidFill>
              </a:rPr>
              <a:t>. С. Пушкин</a:t>
            </a:r>
            <a:r>
              <a:rPr lang="ru-RU" sz="1600" dirty="0" smtClean="0">
                <a:solidFill>
                  <a:srgbClr val="FFFF00"/>
                </a:solidFill>
              </a:rPr>
              <a:t>,.</a:t>
            </a:r>
            <a:endParaRPr lang="ru-RU" sz="1600" dirty="0">
              <a:solidFill>
                <a:srgbClr val="FFFF00"/>
              </a:solidFill>
            </a:endParaRPr>
          </a:p>
          <a:p>
            <a:endParaRPr lang="ru-RU" sz="1100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933056"/>
            <a:ext cx="475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                        Чернец.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Прекрасный </a:t>
            </a:r>
            <a:r>
              <a:rPr lang="ru-RU" b="1" i="1" dirty="0">
                <a:solidFill>
                  <a:srgbClr val="FFFF00"/>
                </a:solidFill>
              </a:rPr>
              <a:t>друг минувших светлых дней,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Надежный друг дней мрачных и тяжелых,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Вина всех дум, и грустных и веселых,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Моя жена и мать моих детей!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Вот песнь моя, которой звук унылый,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Бывало, в час бессонницы ночной,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Какою-то невидимою силой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Меня пленял и дух тревожил мой</a:t>
            </a:r>
            <a:r>
              <a:rPr lang="ru-RU" b="1" i="1" dirty="0" smtClean="0">
                <a:solidFill>
                  <a:srgbClr val="FFFF00"/>
                </a:solidFill>
              </a:rPr>
              <a:t>!....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                                              (</a:t>
            </a:r>
            <a:r>
              <a:rPr lang="ru-RU" i="1" dirty="0" err="1" smtClean="0">
                <a:solidFill>
                  <a:srgbClr val="FFFF00"/>
                </a:solidFill>
              </a:rPr>
              <a:t>И.И.Козлов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  <a:p>
            <a:endParaRPr lang="ru-RU" dirty="0"/>
          </a:p>
        </p:txBody>
      </p:sp>
      <p:pic>
        <p:nvPicPr>
          <p:cNvPr id="8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961956"/>
            <a:ext cx="1584176" cy="2694178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980" y="3937002"/>
            <a:ext cx="1730832" cy="272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274638"/>
            <a:ext cx="9396536" cy="49006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 Алексей Васильевич Кольцов (1809 – 1842</a:t>
            </a:r>
            <a:r>
              <a:rPr lang="ru-RU" sz="3200" dirty="0" smtClean="0">
                <a:solidFill>
                  <a:srgbClr val="FFFF00"/>
                </a:solidFill>
              </a:rPr>
              <a:t>)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2880320" cy="361480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908720"/>
            <a:ext cx="5256584" cy="33123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Русский поэт. Знакомство  </a:t>
            </a:r>
            <a:r>
              <a:rPr lang="ru-RU" sz="2000" dirty="0">
                <a:solidFill>
                  <a:srgbClr val="FFFF00"/>
                </a:solidFill>
              </a:rPr>
              <a:t>с поэзией М. В. Ломоносова, Г. Р. Державина, И. Ф. Богдановича, а затем А. Ф. Мерзлякова, А. А. </a:t>
            </a:r>
            <a:r>
              <a:rPr lang="ru-RU" sz="2000" dirty="0" err="1">
                <a:solidFill>
                  <a:srgbClr val="FFFF00"/>
                </a:solidFill>
              </a:rPr>
              <a:t>Дельвига</a:t>
            </a:r>
            <a:r>
              <a:rPr lang="ru-RU" sz="2000" dirty="0">
                <a:solidFill>
                  <a:srgbClr val="FFFF00"/>
                </a:solidFill>
              </a:rPr>
              <a:t>, А. С. </a:t>
            </a:r>
            <a:r>
              <a:rPr lang="ru-RU" sz="2000" dirty="0" smtClean="0">
                <a:solidFill>
                  <a:srgbClr val="FFFF00"/>
                </a:solidFill>
              </a:rPr>
              <a:t>Пушкина, юношеские </a:t>
            </a:r>
            <a:r>
              <a:rPr lang="ru-RU" sz="2000" dirty="0">
                <a:solidFill>
                  <a:srgbClr val="FFFF00"/>
                </a:solidFill>
              </a:rPr>
              <a:t>опыты Кольцова («Разуверенье», «Плач», 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«Земное </a:t>
            </a:r>
            <a:r>
              <a:rPr lang="ru-RU" sz="2000" dirty="0" err="1" smtClean="0">
                <a:solidFill>
                  <a:srgbClr val="FFFF00"/>
                </a:solidFill>
              </a:rPr>
              <a:t>счастие</a:t>
            </a:r>
            <a:r>
              <a:rPr lang="ru-RU" sz="2000" dirty="0" smtClean="0">
                <a:solidFill>
                  <a:srgbClr val="FFFF00"/>
                </a:solidFill>
              </a:rPr>
              <a:t>» были написаны </a:t>
            </a:r>
            <a:r>
              <a:rPr lang="ru-RU" sz="2000" dirty="0">
                <a:solidFill>
                  <a:srgbClr val="FFFF00"/>
                </a:solidFill>
              </a:rPr>
              <a:t>в подражание популярной </a:t>
            </a:r>
            <a:r>
              <a:rPr lang="ru-RU" sz="2000" dirty="0" smtClean="0">
                <a:solidFill>
                  <a:srgbClr val="FFFF00"/>
                </a:solidFill>
              </a:rPr>
              <a:t>сентиментально -романтической </a:t>
            </a:r>
            <a:r>
              <a:rPr lang="ru-RU" sz="2000" dirty="0">
                <a:solidFill>
                  <a:srgbClr val="FFFF00"/>
                </a:solidFill>
              </a:rPr>
              <a:t>поэзии</a:t>
            </a:r>
            <a:r>
              <a:rPr lang="ru-RU" sz="2000" dirty="0" smtClean="0">
                <a:solidFill>
                  <a:srgbClr val="FFFF00"/>
                </a:solidFill>
              </a:rPr>
              <a:t>. </a:t>
            </a:r>
            <a:r>
              <a:rPr lang="ru-RU" sz="2000" dirty="0">
                <a:solidFill>
                  <a:srgbClr val="FFFF00"/>
                </a:solidFill>
              </a:rPr>
              <a:t>После выхода стихотворений «Молодая жница», «Пора любви» и «Последний поцелуй» Кольцовым заинтересовался Михаил Салтыков-Щедрин. Он называл главной особенностью этих стихов «жгучее чувство </a:t>
            </a:r>
            <a:r>
              <a:rPr lang="ru-RU" sz="2000" dirty="0" smtClean="0">
                <a:solidFill>
                  <a:srgbClr val="FFFF00"/>
                </a:solidFill>
              </a:rPr>
              <a:t>личности.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4725144"/>
            <a:ext cx="37444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Красавице.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/>
            </a:r>
            <a:br>
              <a:rPr lang="ru-RU" sz="2000" dirty="0">
                <a:solidFill>
                  <a:srgbClr val="FFFF00"/>
                </a:solidFill>
              </a:rPr>
            </a:br>
            <a:r>
              <a:rPr lang="ru-RU" b="1" i="1" dirty="0" smtClean="0">
                <a:solidFill>
                  <a:srgbClr val="FFFF00"/>
                </a:solidFill>
              </a:rPr>
              <a:t>Ах</a:t>
            </a:r>
            <a:r>
              <a:rPr lang="ru-RU" b="1" i="1" dirty="0">
                <a:solidFill>
                  <a:srgbClr val="FFFF00"/>
                </a:solidFill>
              </a:rPr>
              <a:t>, кто ты, дева-красота</a:t>
            </a:r>
            <a:r>
              <a:rPr lang="ru-RU" b="1" i="1" dirty="0" smtClean="0">
                <a:solidFill>
                  <a:srgbClr val="FFFF00"/>
                </a:solidFill>
              </a:rPr>
              <a:t>?...</a:t>
            </a:r>
            <a:r>
              <a:rPr lang="ru-RU" b="1" i="1" dirty="0">
                <a:solidFill>
                  <a:srgbClr val="FFFF00"/>
                </a:solidFill>
              </a:rPr>
              <a:t/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Когда б ты на скале крутой,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Одна, над бездною морской,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Как дева Пушкина, стояла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Под белой дымкой покрывала?..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                      (А.В. Кольцов)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150222"/>
            <a:ext cx="3312368" cy="248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7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77809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Алексей Константинович Толстой</a:t>
            </a:r>
            <a:r>
              <a:rPr lang="ru-RU" sz="2800" dirty="0" smtClean="0">
                <a:solidFill>
                  <a:srgbClr val="FFFF00"/>
                </a:solidFill>
              </a:rPr>
              <a:t>(1817-1875</a:t>
            </a:r>
            <a:r>
              <a:rPr lang="ru-RU" sz="2800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41207"/>
            <a:ext cx="3240360" cy="4019107"/>
          </a:xfrm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427984" y="908721"/>
            <a:ext cx="4536504" cy="36003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Русский писатель, поэт, драматург</a:t>
            </a:r>
            <a:r>
              <a:rPr lang="ru-RU" dirty="0">
                <a:solidFill>
                  <a:srgbClr val="FFFF00"/>
                </a:solidFill>
              </a:rPr>
              <a:t>.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Был вхож в самые высокие сферы 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общества. Исколесил всю матушку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Европу. Несмотря на свое высокое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положение, в жизни </a:t>
            </a:r>
            <a:r>
              <a:rPr lang="ru-RU" dirty="0" smtClean="0">
                <a:solidFill>
                  <a:srgbClr val="FFFF00"/>
                </a:solidFill>
              </a:rPr>
              <a:t>был довольно </a:t>
            </a:r>
            <a:r>
              <a:rPr lang="ru-RU" dirty="0">
                <a:solidFill>
                  <a:srgbClr val="FFFF00"/>
                </a:solidFill>
              </a:rPr>
              <a:t>скромным </a:t>
            </a:r>
            <a:r>
              <a:rPr lang="ru-RU" dirty="0" smtClean="0">
                <a:solidFill>
                  <a:srgbClr val="FFFF00"/>
                </a:solidFill>
              </a:rPr>
              <a:t>человеком. Как </a:t>
            </a:r>
            <a:r>
              <a:rPr lang="ru-RU" dirty="0">
                <a:solidFill>
                  <a:srgbClr val="FFFF00"/>
                </a:solidFill>
              </a:rPr>
              <a:t>поэт Толстой отдавал дань </a:t>
            </a:r>
            <a:r>
              <a:rPr lang="ru-RU" dirty="0" smtClean="0">
                <a:solidFill>
                  <a:srgbClr val="FFFF00"/>
                </a:solidFill>
              </a:rPr>
              <a:t>чистой лирике</a:t>
            </a:r>
            <a:r>
              <a:rPr lang="ru-RU" dirty="0">
                <a:solidFill>
                  <a:srgbClr val="FFFF00"/>
                </a:solidFill>
              </a:rPr>
              <a:t>, душевной </a:t>
            </a:r>
            <a:r>
              <a:rPr lang="ru-RU" dirty="0" smtClean="0">
                <a:solidFill>
                  <a:srgbClr val="FFFF00"/>
                </a:solidFill>
              </a:rPr>
              <a:t>грусти.</a:t>
            </a:r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Создатель баллад, сатирических стихотворений, исторического романа «Князь Серебряный</a:t>
            </a:r>
            <a:r>
              <a:rPr lang="ru-RU" dirty="0" smtClean="0">
                <a:solidFill>
                  <a:srgbClr val="FFFF00"/>
                </a:solidFill>
              </a:rPr>
              <a:t>». Автор проникновенного лирического стихотворения "Средь </a:t>
            </a:r>
            <a:r>
              <a:rPr lang="ru-RU" dirty="0">
                <a:solidFill>
                  <a:srgbClr val="FFFF00"/>
                </a:solidFill>
              </a:rPr>
              <a:t>шумного </a:t>
            </a:r>
            <a:r>
              <a:rPr lang="ru-RU" dirty="0" smtClean="0">
                <a:solidFill>
                  <a:srgbClr val="FFFF00"/>
                </a:solidFill>
              </a:rPr>
              <a:t>бала» положенного </a:t>
            </a:r>
            <a:r>
              <a:rPr lang="ru-RU" dirty="0">
                <a:solidFill>
                  <a:srgbClr val="FFFF00"/>
                </a:solidFill>
              </a:rPr>
              <a:t>на музыку и часто </a:t>
            </a:r>
            <a:r>
              <a:rPr lang="ru-RU" dirty="0" smtClean="0">
                <a:solidFill>
                  <a:srgbClr val="FFFF00"/>
                </a:solidFill>
              </a:rPr>
              <a:t>звучащего  в радио </a:t>
            </a:r>
            <a:r>
              <a:rPr lang="ru-RU" dirty="0">
                <a:solidFill>
                  <a:srgbClr val="FFFF00"/>
                </a:solidFill>
              </a:rPr>
              <a:t>и теле эфире.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509120"/>
            <a:ext cx="4104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rgbClr val="FFFF00"/>
                </a:solidFill>
              </a:rPr>
              <a:t>   </a:t>
            </a:r>
            <a:r>
              <a:rPr lang="ru-RU" sz="2400" b="1" dirty="0" smtClean="0">
                <a:solidFill>
                  <a:srgbClr val="FFFF00"/>
                </a:solidFill>
              </a:rPr>
              <a:t>Средь шумного бала.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Средь </a:t>
            </a:r>
            <a:r>
              <a:rPr lang="ru-RU" b="1" i="1" dirty="0">
                <a:solidFill>
                  <a:srgbClr val="FFFF00"/>
                </a:solidFill>
              </a:rPr>
              <a:t>шумного бала,</a:t>
            </a:r>
            <a:r>
              <a:rPr lang="ru-RU" sz="2000" b="1" i="1" dirty="0">
                <a:solidFill>
                  <a:srgbClr val="FFFF00"/>
                </a:solidFill>
              </a:rPr>
              <a:t> случайно,</a:t>
            </a:r>
          </a:p>
          <a:p>
            <a:r>
              <a:rPr lang="ru-RU" sz="2000" b="1" i="1" dirty="0">
                <a:solidFill>
                  <a:srgbClr val="FFFF00"/>
                </a:solidFill>
              </a:rPr>
              <a:t>В тревоге мирской суеты,</a:t>
            </a:r>
          </a:p>
          <a:p>
            <a:r>
              <a:rPr lang="ru-RU" sz="2000" b="1" i="1" dirty="0">
                <a:solidFill>
                  <a:srgbClr val="FFFF00"/>
                </a:solidFill>
              </a:rPr>
              <a:t>Тебя я увидел, но тайна</a:t>
            </a:r>
          </a:p>
          <a:p>
            <a:r>
              <a:rPr lang="ru-RU" sz="2000" b="1" i="1" dirty="0">
                <a:solidFill>
                  <a:srgbClr val="FFFF00"/>
                </a:solidFill>
              </a:rPr>
              <a:t>Твои покрывала черты</a:t>
            </a:r>
            <a:r>
              <a:rPr lang="ru-RU" sz="2000" b="1" i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2000" i="1" dirty="0" smtClean="0">
                <a:solidFill>
                  <a:srgbClr val="FFFF00"/>
                </a:solidFill>
              </a:rPr>
              <a:t>                                 (</a:t>
            </a:r>
            <a:r>
              <a:rPr lang="ru-RU" sz="2000" i="1" dirty="0" err="1" smtClean="0">
                <a:solidFill>
                  <a:srgbClr val="FFFF00"/>
                </a:solidFill>
              </a:rPr>
              <a:t>А.К.То</a:t>
            </a:r>
            <a:r>
              <a:rPr lang="ru-RU" sz="2000" dirty="0" err="1" smtClean="0">
                <a:solidFill>
                  <a:srgbClr val="FFFF00"/>
                </a:solidFill>
              </a:rPr>
              <a:t>лстой</a:t>
            </a:r>
            <a:r>
              <a:rPr lang="ru-RU" sz="2000" dirty="0" smtClean="0">
                <a:solidFill>
                  <a:srgbClr val="FFFF00"/>
                </a:solidFill>
              </a:rPr>
              <a:t>)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86" y="4594054"/>
            <a:ext cx="1646902" cy="2046518"/>
          </a:xfrm>
          <a:prstGeom prst="rect">
            <a:avLst/>
          </a:prstGeom>
        </p:spPr>
      </p:pic>
      <p:pic>
        <p:nvPicPr>
          <p:cNvPr id="12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099" y="4651712"/>
            <a:ext cx="2615444" cy="196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5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7709">
            <a:off x="600648" y="261114"/>
            <a:ext cx="2194665" cy="3409046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269" y="167721"/>
            <a:ext cx="2049016" cy="3244275"/>
          </a:xfrm>
        </p:spPr>
      </p:pic>
      <p:pic>
        <p:nvPicPr>
          <p:cNvPr id="11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21088"/>
            <a:ext cx="1270000" cy="1885950"/>
          </a:xfrm>
          <a:prstGeom prst="rect">
            <a:avLst/>
          </a:prstGeom>
        </p:spPr>
      </p:pic>
      <p:pic>
        <p:nvPicPr>
          <p:cNvPr id="12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566">
            <a:off x="6134558" y="283547"/>
            <a:ext cx="2341918" cy="3395024"/>
          </a:xfrm>
          <a:prstGeom prst="rect">
            <a:avLst/>
          </a:prstGeom>
        </p:spPr>
      </p:pic>
      <p:pic>
        <p:nvPicPr>
          <p:cNvPr id="13" name="Объект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847423"/>
            <a:ext cx="1584176" cy="2320818"/>
          </a:xfrm>
          <a:prstGeom prst="rect">
            <a:avLst/>
          </a:prstGeom>
        </p:spPr>
      </p:pic>
      <p:pic>
        <p:nvPicPr>
          <p:cNvPr id="14" name="Объект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638797"/>
            <a:ext cx="1908017" cy="2742532"/>
          </a:xfrm>
          <a:prstGeom prst="rect">
            <a:avLst/>
          </a:prstGeom>
        </p:spPr>
      </p:pic>
      <p:pic>
        <p:nvPicPr>
          <p:cNvPr id="15" name="Объект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118516"/>
            <a:ext cx="1548958" cy="2091093"/>
          </a:xfrm>
          <a:prstGeom prst="rect">
            <a:avLst/>
          </a:prstGeom>
        </p:spPr>
      </p:pic>
      <p:pic>
        <p:nvPicPr>
          <p:cNvPr id="16" name="Объект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3858304"/>
            <a:ext cx="1420253" cy="224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70609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Денис Васильевич  Давыдов (1784 – 1839)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1124745"/>
            <a:ext cx="1944216" cy="2746068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491880" y="980729"/>
            <a:ext cx="5400600" cy="3456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FFFF00"/>
                </a:solidFill>
              </a:rPr>
              <a:t>Р</a:t>
            </a:r>
            <a:r>
              <a:rPr lang="ru-RU" sz="1800" dirty="0" smtClean="0">
                <a:solidFill>
                  <a:srgbClr val="FFFF00"/>
                </a:solidFill>
              </a:rPr>
              <a:t>усский </a:t>
            </a:r>
            <a:r>
              <a:rPr lang="ru-RU" sz="1800" dirty="0">
                <a:solidFill>
                  <a:srgbClr val="FFFF00"/>
                </a:solidFill>
              </a:rPr>
              <a:t>поэт, наиболее яркий представитель «гусарской поэзии</a:t>
            </a:r>
            <a:r>
              <a:rPr lang="ru-RU" sz="1800" dirty="0" smtClean="0">
                <a:solidFill>
                  <a:srgbClr val="FFFF00"/>
                </a:solidFill>
              </a:rPr>
              <a:t>».. Давыдов </a:t>
            </a:r>
            <a:r>
              <a:rPr lang="ru-RU" sz="1800" dirty="0">
                <a:solidFill>
                  <a:srgbClr val="FFFF00"/>
                </a:solidFill>
              </a:rPr>
              <a:t>как поэт решительно принадлежит к самым ярким светилам второй величины на небосклоне русской </a:t>
            </a:r>
            <a:r>
              <a:rPr lang="ru-RU" sz="1800" dirty="0" smtClean="0">
                <a:solidFill>
                  <a:srgbClr val="FFFF00"/>
                </a:solidFill>
              </a:rPr>
              <a:t>поэзии. </a:t>
            </a:r>
            <a:r>
              <a:rPr lang="ru-RU" sz="1800" dirty="0">
                <a:solidFill>
                  <a:srgbClr val="FFFF00"/>
                </a:solidFill>
              </a:rPr>
              <a:t>Талант Давыдова не </a:t>
            </a:r>
            <a:r>
              <a:rPr lang="ru-RU" sz="1800" dirty="0" smtClean="0">
                <a:solidFill>
                  <a:srgbClr val="FFFF00"/>
                </a:solidFill>
              </a:rPr>
              <a:t> великий</a:t>
            </a:r>
            <a:r>
              <a:rPr lang="ru-RU" sz="1800" dirty="0">
                <a:solidFill>
                  <a:srgbClr val="FFFF00"/>
                </a:solidFill>
              </a:rPr>
              <a:t>, но замечательный, самобытный и </a:t>
            </a:r>
            <a:r>
              <a:rPr lang="ru-RU" sz="1800" dirty="0" smtClean="0">
                <a:solidFill>
                  <a:srgbClr val="FFFF00"/>
                </a:solidFill>
              </a:rPr>
              <a:t>яркий, ему принадлежат  сатирические басни и любовные элегии. </a:t>
            </a:r>
            <a:r>
              <a:rPr lang="ru-RU" sz="1800" dirty="0">
                <a:solidFill>
                  <a:srgbClr val="FFFF00"/>
                </a:solidFill>
              </a:rPr>
              <a:t>Давыдова любили, уважали, посвящали стихи Пушкин, Жуковский, Баратынский, Вяземский, Языков. </a:t>
            </a:r>
            <a:r>
              <a:rPr lang="ru-RU" sz="1800" dirty="0" smtClean="0">
                <a:solidFill>
                  <a:srgbClr val="FFFF00"/>
                </a:solidFill>
              </a:rPr>
              <a:t>«Давыдов</a:t>
            </a:r>
            <a:r>
              <a:rPr lang="ru-RU" sz="1800" dirty="0">
                <a:solidFill>
                  <a:srgbClr val="FFFF00"/>
                </a:solidFill>
              </a:rPr>
              <a:t>, пламенный боец, </a:t>
            </a:r>
            <a:r>
              <a:rPr lang="ru-RU" sz="1800" dirty="0" smtClean="0">
                <a:solidFill>
                  <a:srgbClr val="FFFF00"/>
                </a:solidFill>
              </a:rPr>
              <a:t>он </a:t>
            </a:r>
            <a:r>
              <a:rPr lang="ru-RU" sz="1800" dirty="0">
                <a:solidFill>
                  <a:srgbClr val="FFFF00"/>
                </a:solidFill>
              </a:rPr>
              <a:t>вихрем в бой кровавый, </a:t>
            </a:r>
            <a:r>
              <a:rPr lang="ru-RU" sz="1800" dirty="0" smtClean="0">
                <a:solidFill>
                  <a:srgbClr val="FFFF00"/>
                </a:solidFill>
              </a:rPr>
              <a:t>он </a:t>
            </a:r>
            <a:r>
              <a:rPr lang="ru-RU" sz="1800" dirty="0">
                <a:solidFill>
                  <a:srgbClr val="FFFF00"/>
                </a:solidFill>
              </a:rPr>
              <a:t>в мире счастливый певец Вина, любви и славы</a:t>
            </a:r>
            <a:r>
              <a:rPr lang="ru-RU" sz="1800" i="1" dirty="0" smtClean="0">
                <a:solidFill>
                  <a:srgbClr val="FFFF00"/>
                </a:solidFill>
              </a:rPr>
              <a:t>.» -  </a:t>
            </a:r>
            <a:r>
              <a:rPr lang="ru-RU" sz="1800" dirty="0" smtClean="0">
                <a:solidFill>
                  <a:srgbClr val="FFFF00"/>
                </a:solidFill>
              </a:rPr>
              <a:t>писал  В.А</a:t>
            </a:r>
            <a:r>
              <a:rPr lang="ru-RU" sz="1800" dirty="0">
                <a:solidFill>
                  <a:srgbClr val="FFFF00"/>
                </a:solidFill>
              </a:rPr>
              <a:t>. </a:t>
            </a:r>
            <a:r>
              <a:rPr lang="ru-RU" sz="1800" dirty="0" smtClean="0">
                <a:solidFill>
                  <a:srgbClr val="FFFF00"/>
                </a:solidFill>
              </a:rPr>
              <a:t>Жуковский.</a:t>
            </a:r>
            <a:endParaRPr lang="ru-RU" sz="1800" dirty="0">
              <a:solidFill>
                <a:srgbClr val="FFFF0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Поэтическая женщина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Чт</a:t>
            </a:r>
            <a:r>
              <a:rPr kumimoji="0" lang="ru-RU" alt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о</a:t>
            </a: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 она?- Порыв, смятенье, И холодность, и восторг, И отпор, и увлеченье, Смех и слезы, черт и бог, Пыл полуденного лета, Урагана красота, Исступленного поэта Беспокойная мечта!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365104"/>
            <a:ext cx="54006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Поэтическая женщина.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Чт</a:t>
            </a:r>
            <a:r>
              <a:rPr lang="ru-RU" b="1" dirty="0" smtClean="0">
                <a:solidFill>
                  <a:srgbClr val="FFFF00"/>
                </a:solidFill>
              </a:rPr>
              <a:t>о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она?- Порыв, </a:t>
            </a:r>
            <a:r>
              <a:rPr lang="ru-RU" dirty="0" smtClean="0">
                <a:solidFill>
                  <a:srgbClr val="FFFF00"/>
                </a:solidFill>
              </a:rPr>
              <a:t>смятенье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и холодность</a:t>
            </a:r>
            <a:r>
              <a:rPr lang="ru-RU" dirty="0">
                <a:solidFill>
                  <a:srgbClr val="FFFF00"/>
                </a:solidFill>
              </a:rPr>
              <a:t>, и восторг,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И </a:t>
            </a:r>
            <a:r>
              <a:rPr lang="ru-RU" dirty="0">
                <a:solidFill>
                  <a:srgbClr val="FFFF00"/>
                </a:solidFill>
              </a:rPr>
              <a:t>отпор, и увлеченье,  с</a:t>
            </a:r>
            <a:r>
              <a:rPr lang="ru-RU" dirty="0" smtClean="0">
                <a:solidFill>
                  <a:srgbClr val="FFFF00"/>
                </a:solidFill>
              </a:rPr>
              <a:t>мех </a:t>
            </a:r>
            <a:r>
              <a:rPr lang="ru-RU" dirty="0">
                <a:solidFill>
                  <a:srgbClr val="FFFF00"/>
                </a:solidFill>
              </a:rPr>
              <a:t>и слезы, черт и бог,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>
                <a:solidFill>
                  <a:srgbClr val="FFFF00"/>
                </a:solidFill>
              </a:rPr>
              <a:t>П</a:t>
            </a:r>
            <a:r>
              <a:rPr lang="ru-RU" dirty="0" smtClean="0">
                <a:solidFill>
                  <a:srgbClr val="FFFF00"/>
                </a:solidFill>
              </a:rPr>
              <a:t>ыл </a:t>
            </a:r>
            <a:r>
              <a:rPr lang="ru-RU" dirty="0">
                <a:solidFill>
                  <a:srgbClr val="FFFF00"/>
                </a:solidFill>
              </a:rPr>
              <a:t>полуденного лета, у</a:t>
            </a:r>
            <a:r>
              <a:rPr lang="ru-RU" dirty="0" smtClean="0">
                <a:solidFill>
                  <a:srgbClr val="FFFF00"/>
                </a:solidFill>
              </a:rPr>
              <a:t>рагана </a:t>
            </a:r>
            <a:r>
              <a:rPr lang="ru-RU" dirty="0">
                <a:solidFill>
                  <a:srgbClr val="FFFF00"/>
                </a:solidFill>
              </a:rPr>
              <a:t>красота,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Исступленного </a:t>
            </a:r>
            <a:r>
              <a:rPr lang="ru-RU" dirty="0">
                <a:solidFill>
                  <a:srgbClr val="FFFF00"/>
                </a:solidFill>
              </a:rPr>
              <a:t>поэта  б</a:t>
            </a:r>
            <a:r>
              <a:rPr lang="ru-RU" dirty="0" smtClean="0">
                <a:solidFill>
                  <a:srgbClr val="FFFF00"/>
                </a:solidFill>
              </a:rPr>
              <a:t>еспокойная </a:t>
            </a:r>
            <a:r>
              <a:rPr lang="ru-RU" dirty="0">
                <a:solidFill>
                  <a:srgbClr val="FFFF00"/>
                </a:solidFill>
              </a:rPr>
              <a:t>мечта</a:t>
            </a:r>
            <a:r>
              <a:rPr lang="ru-RU" dirty="0" smtClean="0">
                <a:solidFill>
                  <a:srgbClr val="FFFF00"/>
                </a:solidFill>
              </a:rPr>
              <a:t>!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                                                       (</a:t>
            </a:r>
            <a:r>
              <a:rPr lang="ru-RU" dirty="0" err="1" smtClean="0">
                <a:solidFill>
                  <a:srgbClr val="FFFF00"/>
                </a:solidFill>
              </a:rPr>
              <a:t>Д.В.Давыдов</a:t>
            </a:r>
            <a:r>
              <a:rPr lang="ru-RU" dirty="0" smtClean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587934"/>
            <a:ext cx="1948377" cy="191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3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4133294" cy="511256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78" y="692696"/>
            <a:ext cx="4038600" cy="3286260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437112"/>
            <a:ext cx="1511040" cy="1818371"/>
          </a:xfrm>
          <a:prstGeom prst="rect">
            <a:avLst/>
          </a:prstGeo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434959"/>
            <a:ext cx="2107171" cy="1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72008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Михаил Юрьевич Лермонтов</a:t>
            </a:r>
            <a:r>
              <a:rPr lang="ru-RU" sz="3200" dirty="0" smtClean="0">
                <a:solidFill>
                  <a:srgbClr val="FFFF00"/>
                </a:solidFill>
              </a:rPr>
              <a:t> ( 1814</a:t>
            </a:r>
            <a:r>
              <a:rPr lang="ru-RU" sz="3200" dirty="0">
                <a:solidFill>
                  <a:srgbClr val="FFFF00"/>
                </a:solidFill>
              </a:rPr>
              <a:t> </a:t>
            </a:r>
            <a:r>
              <a:rPr lang="ru-RU" sz="3200" dirty="0" smtClean="0">
                <a:solidFill>
                  <a:srgbClr val="FFFF00"/>
                </a:solidFill>
              </a:rPr>
              <a:t>–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FFFF00"/>
                </a:solidFill>
              </a:rPr>
              <a:t>1841)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3995936" y="1052736"/>
            <a:ext cx="4824536" cy="25922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FFFF00"/>
                </a:solidFill>
              </a:rPr>
              <a:t>Великий русский </a:t>
            </a:r>
            <a:r>
              <a:rPr lang="ru-RU" sz="2000" b="1" dirty="0">
                <a:solidFill>
                  <a:srgbClr val="FFFF00"/>
                </a:solidFill>
              </a:rPr>
              <a:t>п</a:t>
            </a:r>
            <a:r>
              <a:rPr lang="ru-RU" sz="2000" b="1" dirty="0" smtClean="0">
                <a:solidFill>
                  <a:srgbClr val="FFFF00"/>
                </a:solidFill>
              </a:rPr>
              <a:t>оэт, прозаик, драматург, художник. Потомок шотландца </a:t>
            </a:r>
            <a:r>
              <a:rPr lang="ru-RU" sz="2000" b="1" dirty="0">
                <a:solidFill>
                  <a:srgbClr val="FFFF00"/>
                </a:solidFill>
              </a:rPr>
              <a:t>Георга </a:t>
            </a:r>
            <a:r>
              <a:rPr lang="ru-RU" sz="2000" b="1" dirty="0" err="1" smtClean="0">
                <a:solidFill>
                  <a:srgbClr val="FFFF00"/>
                </a:solidFill>
              </a:rPr>
              <a:t>Лермонта</a:t>
            </a:r>
            <a:r>
              <a:rPr lang="ru-RU" sz="2000" b="1" dirty="0" smtClean="0">
                <a:solidFill>
                  <a:srgbClr val="FFFF00"/>
                </a:solidFill>
              </a:rPr>
              <a:t>, Поэт </a:t>
            </a:r>
            <a:r>
              <a:rPr lang="ru-RU" sz="2000" b="1" dirty="0">
                <a:solidFill>
                  <a:srgbClr val="FFFF00"/>
                </a:solidFill>
              </a:rPr>
              <a:t>подхватил эстафету </a:t>
            </a:r>
            <a:r>
              <a:rPr lang="ru-RU" sz="2000" b="1" dirty="0" smtClean="0">
                <a:solidFill>
                  <a:srgbClr val="FFFF00"/>
                </a:solidFill>
              </a:rPr>
              <a:t>талантливой и </a:t>
            </a:r>
            <a:r>
              <a:rPr lang="ru-RU" sz="2000" b="1" dirty="0">
                <a:solidFill>
                  <a:srgbClr val="FFFF00"/>
                </a:solidFill>
              </a:rPr>
              <a:t>высокой поэзии </a:t>
            </a:r>
            <a:r>
              <a:rPr lang="ru-RU" sz="2000" b="1" dirty="0" smtClean="0">
                <a:solidFill>
                  <a:srgbClr val="FFFF00"/>
                </a:solidFill>
              </a:rPr>
              <a:t>у Пушкина. Образ </a:t>
            </a:r>
            <a:r>
              <a:rPr lang="ru-RU" sz="2000" b="1" dirty="0">
                <a:solidFill>
                  <a:srgbClr val="FFFF00"/>
                </a:solidFill>
              </a:rPr>
              <a:t>Лермонтова </a:t>
            </a:r>
            <a:r>
              <a:rPr lang="ru-RU" sz="2000" b="1" dirty="0" smtClean="0">
                <a:solidFill>
                  <a:srgbClr val="FFFF00"/>
                </a:solidFill>
              </a:rPr>
              <a:t>ассоциируется с </a:t>
            </a:r>
            <a:r>
              <a:rPr lang="ru-RU" sz="2000" b="1" dirty="0">
                <a:solidFill>
                  <a:srgbClr val="FFFF00"/>
                </a:solidFill>
              </a:rPr>
              <a:t>Кавказом. Это офицер </a:t>
            </a:r>
            <a:r>
              <a:rPr lang="ru-RU" sz="2000" b="1" dirty="0" smtClean="0">
                <a:solidFill>
                  <a:srgbClr val="FFFF00"/>
                </a:solidFill>
              </a:rPr>
              <a:t>бесстрашно гарцующий </a:t>
            </a:r>
            <a:r>
              <a:rPr lang="ru-RU" sz="2000" b="1" dirty="0">
                <a:solidFill>
                  <a:srgbClr val="FFFF00"/>
                </a:solidFill>
              </a:rPr>
              <a:t>на своем прекрасном </a:t>
            </a:r>
            <a:r>
              <a:rPr lang="ru-RU" sz="2000" b="1" dirty="0" smtClean="0">
                <a:solidFill>
                  <a:srgbClr val="FFFF00"/>
                </a:solidFill>
              </a:rPr>
              <a:t>коне под </a:t>
            </a:r>
            <a:r>
              <a:rPr lang="ru-RU" sz="2000" b="1" dirty="0">
                <a:solidFill>
                  <a:srgbClr val="FFFF00"/>
                </a:solidFill>
              </a:rPr>
              <a:t>пулями </a:t>
            </a:r>
            <a:r>
              <a:rPr lang="ru-RU" sz="2000" b="1" dirty="0" smtClean="0">
                <a:solidFill>
                  <a:srgbClr val="FFFF00"/>
                </a:solidFill>
              </a:rPr>
              <a:t>горцев.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2052" name="Picture 4" descr="C:\Users\Валентина\Pictures\1\1400260781_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326608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Прощай</a:t>
            </a: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немытая Россия, Страна рабов, страна господ, И вы, мундиры голубые, И ты, послушный им народ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39552" y="4869160"/>
            <a:ext cx="374441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         Прощай.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Прощай</a:t>
            </a:r>
            <a:r>
              <a:rPr lang="ru-RU" b="1" i="1" dirty="0">
                <a:solidFill>
                  <a:srgbClr val="FFFF00"/>
                </a:solidFill>
              </a:rPr>
              <a:t>, немытая Россия, </a:t>
            </a:r>
            <a:endParaRPr lang="ru-RU" b="1" i="1" dirty="0" smtClean="0">
              <a:solidFill>
                <a:srgbClr val="FFFF00"/>
              </a:solidFill>
            </a:endParaRPr>
          </a:p>
          <a:p>
            <a:r>
              <a:rPr lang="ru-RU" b="1" i="1" dirty="0" smtClean="0">
                <a:solidFill>
                  <a:srgbClr val="FFFF00"/>
                </a:solidFill>
              </a:rPr>
              <a:t>Страна </a:t>
            </a:r>
            <a:r>
              <a:rPr lang="ru-RU" b="1" i="1" dirty="0">
                <a:solidFill>
                  <a:srgbClr val="FFFF00"/>
                </a:solidFill>
              </a:rPr>
              <a:t>рабов, страна господ, </a:t>
            </a:r>
            <a:endParaRPr lang="ru-RU" b="1" i="1" dirty="0" smtClean="0">
              <a:solidFill>
                <a:srgbClr val="FFFF00"/>
              </a:solidFill>
            </a:endParaRPr>
          </a:p>
          <a:p>
            <a:r>
              <a:rPr lang="ru-RU" b="1" i="1" dirty="0" smtClean="0">
                <a:solidFill>
                  <a:srgbClr val="FFFF00"/>
                </a:solidFill>
              </a:rPr>
              <a:t>И </a:t>
            </a:r>
            <a:r>
              <a:rPr lang="ru-RU" b="1" i="1" dirty="0">
                <a:solidFill>
                  <a:srgbClr val="FFFF00"/>
                </a:solidFill>
              </a:rPr>
              <a:t>вы, мундиры голубые, </a:t>
            </a:r>
            <a:endParaRPr lang="ru-RU" b="1" i="1" dirty="0" smtClean="0">
              <a:solidFill>
                <a:srgbClr val="FFFF00"/>
              </a:solidFill>
            </a:endParaRPr>
          </a:p>
          <a:p>
            <a:r>
              <a:rPr lang="ru-RU" b="1" i="1" dirty="0" smtClean="0">
                <a:solidFill>
                  <a:srgbClr val="FFFF00"/>
                </a:solidFill>
              </a:rPr>
              <a:t>И </a:t>
            </a:r>
            <a:r>
              <a:rPr lang="ru-RU" b="1" i="1" dirty="0">
                <a:solidFill>
                  <a:srgbClr val="FFFF00"/>
                </a:solidFill>
              </a:rPr>
              <a:t>ты, послушный им </a:t>
            </a:r>
            <a:r>
              <a:rPr lang="ru-RU" b="1" i="1" dirty="0" smtClean="0">
                <a:solidFill>
                  <a:srgbClr val="FFFF00"/>
                </a:solidFill>
              </a:rPr>
              <a:t>народ….</a:t>
            </a:r>
          </a:p>
          <a:p>
            <a:r>
              <a:rPr lang="ru-RU" b="1" i="1" dirty="0" smtClean="0">
                <a:solidFill>
                  <a:srgbClr val="FFFF00"/>
                </a:solidFill>
              </a:rPr>
              <a:t>                       (</a:t>
            </a:r>
            <a:r>
              <a:rPr lang="ru-RU" b="1" i="1" dirty="0" err="1" smtClean="0">
                <a:solidFill>
                  <a:srgbClr val="FFFF00"/>
                </a:solidFill>
              </a:rPr>
              <a:t>М.Ю.Лермонтов</a:t>
            </a:r>
            <a:r>
              <a:rPr lang="ru-RU" b="1" i="1" dirty="0" smtClean="0">
                <a:solidFill>
                  <a:srgbClr val="FFFF00"/>
                </a:solidFill>
              </a:rPr>
              <a:t>)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12" name="Объект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89040"/>
            <a:ext cx="3409900" cy="276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8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319334"/>
            <a:ext cx="1764272" cy="2845599"/>
          </a:xfrm>
        </p:spPr>
      </p:pic>
      <p:pic>
        <p:nvPicPr>
          <p:cNvPr id="15" name="Объект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170"/>
            <a:ext cx="1704514" cy="2627140"/>
          </a:xfrm>
          <a:prstGeom prst="rect">
            <a:avLst/>
          </a:prstGeom>
        </p:spPr>
      </p:pic>
      <p:pic>
        <p:nvPicPr>
          <p:cNvPr id="17" name="Объект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24" y="3055953"/>
            <a:ext cx="2088232" cy="3301578"/>
          </a:xfrm>
          <a:prstGeom prst="rect">
            <a:avLst/>
          </a:prstGeom>
        </p:spPr>
      </p:pic>
      <p:pic>
        <p:nvPicPr>
          <p:cNvPr id="18" name="Объект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833" y="211668"/>
            <a:ext cx="1719037" cy="26412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11760" y="332656"/>
            <a:ext cx="4752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Поэзия Лермонтова это и бурная страсть и нежность и гнев и раскаяние... </a:t>
            </a:r>
            <a:r>
              <a:rPr lang="ru-RU" sz="2000" dirty="0" smtClean="0">
                <a:solidFill>
                  <a:srgbClr val="FFFF00"/>
                </a:solidFill>
              </a:rPr>
              <a:t>" </a:t>
            </a:r>
            <a:r>
              <a:rPr lang="ru-RU" sz="2000" dirty="0">
                <a:solidFill>
                  <a:srgbClr val="FFFF00"/>
                </a:solidFill>
              </a:rPr>
              <a:t>...</a:t>
            </a:r>
            <a:r>
              <a:rPr lang="ru-RU" sz="2000" b="1" dirty="0" smtClean="0">
                <a:solidFill>
                  <a:srgbClr val="FFFF00"/>
                </a:solidFill>
              </a:rPr>
              <a:t>Его </a:t>
            </a:r>
            <a:r>
              <a:rPr lang="ru-RU" sz="2000" b="1" dirty="0">
                <a:solidFill>
                  <a:srgbClr val="FFFF00"/>
                </a:solidFill>
              </a:rPr>
              <a:t>душа стремится вырваться из "темницы" ввысь. Поэт горячо любит Кавказ и  видит в нем следы своих </a:t>
            </a:r>
            <a:r>
              <a:rPr lang="ru-RU" sz="2000" b="1" dirty="0" smtClean="0">
                <a:solidFill>
                  <a:srgbClr val="FFFF00"/>
                </a:solidFill>
              </a:rPr>
              <a:t>страстей</a:t>
            </a:r>
            <a:r>
              <a:rPr lang="ru-RU" sz="2000" b="1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16" name="Объект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05" y="2498200"/>
            <a:ext cx="2783490" cy="37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М.Ю. Лермонтов - автор </a:t>
            </a:r>
            <a:r>
              <a:rPr lang="ru-RU" sz="2800" b="1" dirty="0">
                <a:solidFill>
                  <a:srgbClr val="FFFF00"/>
                </a:solidFill>
              </a:rPr>
              <a:t>романтической драмы "Маскарад", </a:t>
            </a:r>
            <a:r>
              <a:rPr lang="ru-RU" sz="2800" b="1" dirty="0" smtClean="0">
                <a:solidFill>
                  <a:srgbClr val="FFFF00"/>
                </a:solidFill>
              </a:rPr>
              <a:t>Стихотворения «Бородино».</a:t>
            </a:r>
            <a:endParaRPr lang="ru-RU" sz="2800" b="1" dirty="0"/>
          </a:p>
        </p:txBody>
      </p:sp>
      <p:pic>
        <p:nvPicPr>
          <p:cNvPr id="7" name="Объект 1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3744416" cy="4923908"/>
          </a:xfrm>
        </p:spPr>
      </p:pic>
      <p:pic>
        <p:nvPicPr>
          <p:cNvPr id="8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40768"/>
            <a:ext cx="3240360" cy="501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2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9" y="229208"/>
            <a:ext cx="1776172" cy="2911759"/>
          </a:xfrm>
          <a:prstGeom prst="rect">
            <a:avLst/>
          </a:prstGeom>
        </p:spPr>
      </p:pic>
      <p:pic>
        <p:nvPicPr>
          <p:cNvPr id="10" name="Объект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01782"/>
            <a:ext cx="1791210" cy="2805027"/>
          </a:xfrm>
          <a:prstGeom prst="rect">
            <a:avLst/>
          </a:prstGeom>
        </p:spPr>
      </p:pic>
      <p:pic>
        <p:nvPicPr>
          <p:cNvPr id="14" name="Объект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980" y="4544057"/>
            <a:ext cx="1542106" cy="2049453"/>
          </a:xfrm>
          <a:prstGeom prst="rect">
            <a:avLst/>
          </a:prstGeom>
        </p:spPr>
      </p:pic>
      <p:sp>
        <p:nvSpPr>
          <p:cNvPr id="15" name="Объект 3"/>
          <p:cNvSpPr txBox="1">
            <a:spLocks/>
          </p:cNvSpPr>
          <p:nvPr/>
        </p:nvSpPr>
        <p:spPr>
          <a:xfrm>
            <a:off x="2082730" y="332657"/>
            <a:ext cx="4608512" cy="1944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Михаил Юрьевич Лермонтов прожил очень короткую жизнь (27 лет), но успел за  эти годы написать много прекрасных стихов, поэм, создал целую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эпоху в литературе.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16" name="Объект 4"/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255622"/>
            <a:ext cx="3306737" cy="2202739"/>
          </a:xfrm>
        </p:spPr>
      </p:pic>
      <p:pic>
        <p:nvPicPr>
          <p:cNvPr id="17" name="Объект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356992"/>
            <a:ext cx="2222817" cy="3119354"/>
          </a:xfrm>
          <a:prstGeom prst="rect">
            <a:avLst/>
          </a:prstGeom>
        </p:spPr>
      </p:pic>
      <p:sp>
        <p:nvSpPr>
          <p:cNvPr id="11" name="Объект 3"/>
          <p:cNvSpPr>
            <a:spLocks noGrp="1"/>
          </p:cNvSpPr>
          <p:nvPr>
            <p:ph sz="half" idx="2"/>
          </p:nvPr>
        </p:nvSpPr>
        <p:spPr>
          <a:xfrm>
            <a:off x="342609" y="4544057"/>
            <a:ext cx="3077263" cy="198128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FFFF00"/>
                </a:solidFill>
              </a:rPr>
              <a:t>Смерть поэта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Погиб поэт!- невольник чести -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Пал, оклеветанный молвой,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С свинцом в груди и жаждой мести,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FF00"/>
                </a:solidFill>
              </a:rPr>
              <a:t>Поникнув гордой головой</a:t>
            </a:r>
            <a:r>
              <a:rPr lang="ru-RU" sz="2000" dirty="0" smtClean="0">
                <a:solidFill>
                  <a:srgbClr val="FFFF00"/>
                </a:solidFill>
              </a:rPr>
              <a:t>!..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(М,Ю. Лермонтов)</a:t>
            </a:r>
            <a:endParaRPr lang="ru-RU" sz="2000" dirty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16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56207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Николай Александрович Некрасов</a:t>
            </a:r>
            <a:r>
              <a:rPr lang="ru-RU" sz="2800" dirty="0" smtClean="0">
                <a:solidFill>
                  <a:srgbClr val="FFFF00"/>
                </a:solidFill>
              </a:rPr>
              <a:t> (1821-1878</a:t>
            </a:r>
            <a:r>
              <a:rPr lang="ru-RU" sz="2800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16" name="Объект 1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94" y="836613"/>
            <a:ext cx="2686286" cy="3455987"/>
          </a:xfrm>
        </p:spPr>
      </p:pic>
      <p:sp>
        <p:nvSpPr>
          <p:cNvPr id="14" name="Объект 13"/>
          <p:cNvSpPr>
            <a:spLocks noGrp="1"/>
          </p:cNvSpPr>
          <p:nvPr>
            <p:ph sz="half" idx="2"/>
          </p:nvPr>
        </p:nvSpPr>
        <p:spPr>
          <a:xfrm>
            <a:off x="3923928" y="764705"/>
            <a:ext cx="5112568" cy="38164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Поэт, писатель, публицист, классик русской литературы. </a:t>
            </a:r>
            <a:r>
              <a:rPr lang="ru-RU" sz="2000" dirty="0" smtClean="0">
                <a:solidFill>
                  <a:srgbClr val="FFFF00"/>
                </a:solidFill>
              </a:rPr>
              <a:t>Некрасов замечательно </a:t>
            </a:r>
            <a:r>
              <a:rPr lang="ru-RU" sz="2000" dirty="0">
                <a:solidFill>
                  <a:srgbClr val="FFFF00"/>
                </a:solidFill>
              </a:rPr>
              <a:t>отразил в </a:t>
            </a:r>
            <a:r>
              <a:rPr lang="ru-RU" sz="2000" dirty="0" smtClean="0">
                <a:solidFill>
                  <a:srgbClr val="FFFF00"/>
                </a:solidFill>
              </a:rPr>
              <a:t>своем творчестве </a:t>
            </a:r>
            <a:r>
              <a:rPr lang="ru-RU" sz="2000" dirty="0">
                <a:solidFill>
                  <a:srgbClr val="FFFF00"/>
                </a:solidFill>
              </a:rPr>
              <a:t>стихию народно </a:t>
            </a:r>
            <a:r>
              <a:rPr lang="ru-RU" sz="2000" dirty="0" smtClean="0">
                <a:solidFill>
                  <a:srgbClr val="FFFF00"/>
                </a:solidFill>
              </a:rPr>
              <a:t>-лирической </a:t>
            </a:r>
            <a:r>
              <a:rPr lang="ru-RU" sz="2000" dirty="0">
                <a:solidFill>
                  <a:srgbClr val="FFFF00"/>
                </a:solidFill>
              </a:rPr>
              <a:t>поэзии с ее надрывом </a:t>
            </a:r>
            <a:r>
              <a:rPr lang="ru-RU" sz="2000" dirty="0" smtClean="0">
                <a:solidFill>
                  <a:srgbClr val="FFFF00"/>
                </a:solidFill>
              </a:rPr>
              <a:t>и высокой простотой, которую можно </a:t>
            </a:r>
            <a:r>
              <a:rPr lang="ru-RU" sz="2000" dirty="0">
                <a:solidFill>
                  <a:srgbClr val="FFFF00"/>
                </a:solidFill>
              </a:rPr>
              <a:t>поставить на одну ступень с любовными стихотворениями Пушкина, Фета, Тютчева. Благодаря высокой художественности и глубокой проникновенности, произведения Некрасова о любви можно назвать жемчужинами русской любовной </a:t>
            </a:r>
            <a:r>
              <a:rPr lang="ru-RU" sz="2000" dirty="0" smtClean="0">
                <a:solidFill>
                  <a:srgbClr val="FFFF00"/>
                </a:solidFill>
              </a:rPr>
              <a:t>лирики. Некрасова,  </a:t>
            </a:r>
            <a:r>
              <a:rPr lang="ru-RU" sz="2000" dirty="0">
                <a:solidFill>
                  <a:srgbClr val="FFFF00"/>
                </a:solidFill>
              </a:rPr>
              <a:t>с полным правом </a:t>
            </a:r>
            <a:r>
              <a:rPr lang="ru-RU" sz="2000" dirty="0" smtClean="0">
                <a:solidFill>
                  <a:srgbClr val="FFFF00"/>
                </a:solidFill>
              </a:rPr>
              <a:t>можно назвать </a:t>
            </a:r>
            <a:r>
              <a:rPr lang="ru-RU" sz="2000" dirty="0">
                <a:solidFill>
                  <a:srgbClr val="FFFF00"/>
                </a:solidFill>
              </a:rPr>
              <a:t>истинно народным </a:t>
            </a:r>
            <a:r>
              <a:rPr lang="ru-RU" sz="2000" dirty="0" smtClean="0">
                <a:solidFill>
                  <a:srgbClr val="FFFF00"/>
                </a:solidFill>
              </a:rPr>
              <a:t>поэтом. Его размышления   </a:t>
            </a:r>
            <a:r>
              <a:rPr lang="ru-RU" sz="2000" dirty="0">
                <a:solidFill>
                  <a:srgbClr val="FFFF00"/>
                </a:solidFill>
              </a:rPr>
              <a:t>о </a:t>
            </a:r>
            <a:r>
              <a:rPr lang="ru-RU" sz="2000" dirty="0" smtClean="0">
                <a:solidFill>
                  <a:srgbClr val="FFFF00"/>
                </a:solidFill>
              </a:rPr>
              <a:t>гражданском долге </a:t>
            </a:r>
            <a:r>
              <a:rPr lang="ru-RU" sz="2000" dirty="0">
                <a:solidFill>
                  <a:srgbClr val="FFFF00"/>
                </a:solidFill>
              </a:rPr>
              <a:t>о служении </a:t>
            </a:r>
            <a:r>
              <a:rPr lang="ru-RU" sz="2000" dirty="0" smtClean="0">
                <a:solidFill>
                  <a:srgbClr val="FFFF00"/>
                </a:solidFill>
              </a:rPr>
              <a:t>отечеству, вылились </a:t>
            </a:r>
            <a:r>
              <a:rPr lang="ru-RU" sz="2000" dirty="0">
                <a:solidFill>
                  <a:srgbClr val="FFFF00"/>
                </a:solidFill>
              </a:rPr>
              <a:t>в </a:t>
            </a:r>
            <a:r>
              <a:rPr lang="ru-RU" sz="2000" dirty="0" smtClean="0">
                <a:solidFill>
                  <a:srgbClr val="FFFF00"/>
                </a:solidFill>
              </a:rPr>
              <a:t>замечательные произведения</a:t>
            </a:r>
            <a:r>
              <a:rPr lang="ru-RU" sz="2000" dirty="0">
                <a:solidFill>
                  <a:srgbClr val="FFFF00"/>
                </a:solidFill>
              </a:rPr>
              <a:t>, которые </a:t>
            </a:r>
            <a:r>
              <a:rPr lang="ru-RU" sz="2000" dirty="0" smtClean="0">
                <a:solidFill>
                  <a:srgbClr val="FFFF00"/>
                </a:solidFill>
              </a:rPr>
              <a:t>мы, непременно, изучали </a:t>
            </a:r>
            <a:r>
              <a:rPr lang="ru-RU" sz="2000" dirty="0">
                <a:solidFill>
                  <a:srgbClr val="FFFF00"/>
                </a:solidFill>
              </a:rPr>
              <a:t>в школе.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4365104"/>
            <a:ext cx="4320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</a:t>
            </a:r>
            <a:r>
              <a:rPr lang="ru-RU" sz="2000" b="1" dirty="0" smtClean="0">
                <a:solidFill>
                  <a:srgbClr val="FFFF00"/>
                </a:solidFill>
              </a:rPr>
              <a:t>Мы </a:t>
            </a:r>
            <a:r>
              <a:rPr lang="ru-RU" sz="2000" b="1" dirty="0">
                <a:solidFill>
                  <a:srgbClr val="FFFF00"/>
                </a:solidFill>
              </a:rPr>
              <a:t>с тобой бестолковые люди</a:t>
            </a:r>
            <a:r>
              <a:rPr lang="ru-RU" sz="2000" b="1" dirty="0" smtClean="0">
                <a:solidFill>
                  <a:srgbClr val="FFFF00"/>
                </a:solidFill>
              </a:rPr>
              <a:t>...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 </a:t>
            </a:r>
            <a:r>
              <a:rPr lang="ru-RU" i="1" dirty="0" smtClean="0">
                <a:solidFill>
                  <a:srgbClr val="FFFF00"/>
                </a:solidFill>
              </a:rPr>
              <a:t>Если </a:t>
            </a:r>
            <a:r>
              <a:rPr lang="ru-RU" i="1" dirty="0">
                <a:solidFill>
                  <a:srgbClr val="FFFF00"/>
                </a:solidFill>
              </a:rPr>
              <a:t>проза в любви неизбежна,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 Так возьмем и с нее долю счастья: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  После ссоры так полно, так нежно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 Возвращенье любви и участья</a:t>
            </a:r>
            <a:r>
              <a:rPr lang="ru-RU" i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smtClean="0">
                <a:solidFill>
                  <a:srgbClr val="FFFF00"/>
                </a:solidFill>
              </a:rPr>
              <a:t>                     (Н.А. Некрасов)</a:t>
            </a:r>
            <a:r>
              <a:rPr lang="ru-RU" i="1" dirty="0">
                <a:solidFill>
                  <a:srgbClr val="FFFF00"/>
                </a:solidFill>
              </a:rPr>
              <a:t/>
            </a:r>
            <a:br>
              <a:rPr lang="ru-RU" i="1" dirty="0">
                <a:solidFill>
                  <a:srgbClr val="FFFF00"/>
                </a:solidFill>
              </a:rPr>
            </a:b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17" name="Объект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395058"/>
            <a:ext cx="1414016" cy="2198795"/>
          </a:xfrm>
          <a:prstGeom prst="rect">
            <a:avLst/>
          </a:prstGeom>
        </p:spPr>
      </p:pic>
      <p:pic>
        <p:nvPicPr>
          <p:cNvPr id="18" name="Объект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714" y="4403275"/>
            <a:ext cx="1474179" cy="219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483701"/>
            <a:ext cx="1897482" cy="2581707"/>
          </a:xfrm>
        </p:spPr>
      </p:pic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2" y="3514131"/>
            <a:ext cx="1817798" cy="2593392"/>
          </a:xfrm>
        </p:spPr>
      </p:pic>
      <p:pic>
        <p:nvPicPr>
          <p:cNvPr id="15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156" y="366956"/>
            <a:ext cx="1853811" cy="2763627"/>
          </a:xfrm>
          <a:prstGeom prst="rect">
            <a:avLst/>
          </a:prstGeom>
        </p:spPr>
      </p:pic>
      <p:pic>
        <p:nvPicPr>
          <p:cNvPr id="18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1878188" cy="2895885"/>
          </a:xfrm>
          <a:prstGeom prst="rect">
            <a:avLst/>
          </a:prstGeom>
        </p:spPr>
      </p:pic>
      <p:pic>
        <p:nvPicPr>
          <p:cNvPr id="19" name="Объект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990" y="3440387"/>
            <a:ext cx="1632543" cy="2464664"/>
          </a:xfrm>
          <a:prstGeom prst="rect">
            <a:avLst/>
          </a:prstGeom>
        </p:spPr>
      </p:pic>
      <p:pic>
        <p:nvPicPr>
          <p:cNvPr id="20" name="Объект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700" y="3425180"/>
            <a:ext cx="2076450" cy="2698750"/>
          </a:xfrm>
          <a:prstGeom prst="rect">
            <a:avLst/>
          </a:prstGeom>
        </p:spPr>
      </p:pic>
      <p:pic>
        <p:nvPicPr>
          <p:cNvPr id="24" name="Объект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57" y="345213"/>
            <a:ext cx="1989737" cy="2774534"/>
          </a:xfrm>
          <a:prstGeom prst="rect">
            <a:avLst/>
          </a:prstGeom>
        </p:spPr>
      </p:pic>
      <p:pic>
        <p:nvPicPr>
          <p:cNvPr id="25" name="Объект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87" y="332656"/>
            <a:ext cx="1918637" cy="277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5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Объект 2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16" y="499303"/>
            <a:ext cx="1897420" cy="2932868"/>
          </a:xfrm>
        </p:spPr>
      </p:pic>
      <p:pic>
        <p:nvPicPr>
          <p:cNvPr id="27" name="Объект 2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88" y="422442"/>
            <a:ext cx="2101304" cy="2970809"/>
          </a:xfrm>
        </p:spPr>
      </p:pic>
      <p:pic>
        <p:nvPicPr>
          <p:cNvPr id="28" name="Объект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95" y="422442"/>
            <a:ext cx="1871329" cy="2965799"/>
          </a:xfrm>
          <a:prstGeom prst="rect">
            <a:avLst/>
          </a:prstGeom>
        </p:spPr>
      </p:pic>
      <p:pic>
        <p:nvPicPr>
          <p:cNvPr id="29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84064"/>
            <a:ext cx="1286569" cy="2007048"/>
          </a:xfrm>
          <a:prstGeom prst="rect">
            <a:avLst/>
          </a:prstGeom>
        </p:spPr>
      </p:pic>
      <p:pic>
        <p:nvPicPr>
          <p:cNvPr id="30" name="Объект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230" y="4084695"/>
            <a:ext cx="1296144" cy="1986341"/>
          </a:xfrm>
          <a:prstGeom prst="rect">
            <a:avLst/>
          </a:prstGeom>
        </p:spPr>
      </p:pic>
      <p:pic>
        <p:nvPicPr>
          <p:cNvPr id="31" name="Объект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775" y="4149805"/>
            <a:ext cx="1308147" cy="1986341"/>
          </a:xfrm>
          <a:prstGeom prst="rect">
            <a:avLst/>
          </a:prstGeom>
        </p:spPr>
      </p:pic>
      <p:pic>
        <p:nvPicPr>
          <p:cNvPr id="32" name="Объект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0215"/>
            <a:ext cx="1894134" cy="2898026"/>
          </a:xfrm>
          <a:prstGeom prst="rect">
            <a:avLst/>
          </a:prstGeo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752" y="4183773"/>
            <a:ext cx="1234489" cy="1905075"/>
          </a:xfrm>
          <a:prstGeom prst="rect">
            <a:avLst/>
          </a:prstGeom>
        </p:spPr>
      </p:pic>
      <p:pic>
        <p:nvPicPr>
          <p:cNvPr id="10" name="Объект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097518"/>
            <a:ext cx="1368152" cy="1993593"/>
          </a:xfrm>
          <a:prstGeom prst="rect">
            <a:avLst/>
          </a:prstGeom>
        </p:spPr>
      </p:pic>
      <p:pic>
        <p:nvPicPr>
          <p:cNvPr id="11" name="Объект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084695"/>
            <a:ext cx="12700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4248472" cy="5735437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100" y="3356992"/>
            <a:ext cx="2088232" cy="2784309"/>
          </a:xfrm>
          <a:prstGeom prst="rect">
            <a:avLst/>
          </a:prstGeom>
        </p:spPr>
      </p:pic>
      <p:pic>
        <p:nvPicPr>
          <p:cNvPr id="9" name="Объект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48680"/>
            <a:ext cx="3429000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5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49006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Афанасий Афанасьевич Фет(1820-1892</a:t>
            </a:r>
            <a:r>
              <a:rPr lang="ru-RU" sz="3200" b="1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764705"/>
            <a:ext cx="5112568" cy="2952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Русский </a:t>
            </a:r>
            <a:r>
              <a:rPr lang="ru-RU" sz="2000" dirty="0">
                <a:solidFill>
                  <a:srgbClr val="FFFF00"/>
                </a:solidFill>
              </a:rPr>
              <a:t>поэт-лирик немецкого происхождения, переводчик, </a:t>
            </a:r>
            <a:r>
              <a:rPr lang="ru-RU" sz="2000" dirty="0" smtClean="0">
                <a:solidFill>
                  <a:srgbClr val="FFFF00"/>
                </a:solidFill>
              </a:rPr>
              <a:t>мемуарист. Любовная лирика Фета – самая откровенная страница его поэзии. Сердце поэта открыто,  он не щадит его, и этот драматизм его стихов потрясает, не смотря на то, что как правило они кончаются светло, мажорно. </a:t>
            </a:r>
            <a:r>
              <a:rPr lang="ru-RU" sz="2000" dirty="0">
                <a:solidFill>
                  <a:srgbClr val="FFFF00"/>
                </a:solidFill>
              </a:rPr>
              <a:t>Замечательная </a:t>
            </a:r>
            <a:r>
              <a:rPr lang="ru-RU" sz="2000" dirty="0" smtClean="0">
                <a:solidFill>
                  <a:srgbClr val="FFFF00"/>
                </a:solidFill>
              </a:rPr>
              <a:t>лирическая поэзия до </a:t>
            </a:r>
            <a:r>
              <a:rPr lang="ru-RU" sz="2000" dirty="0">
                <a:solidFill>
                  <a:srgbClr val="FFFF00"/>
                </a:solidFill>
              </a:rPr>
              <a:t>сего дня </a:t>
            </a:r>
            <a:r>
              <a:rPr lang="ru-RU" sz="2000" dirty="0" smtClean="0">
                <a:solidFill>
                  <a:srgbClr val="FFFF00"/>
                </a:solidFill>
              </a:rPr>
              <a:t>остается образцом </a:t>
            </a:r>
            <a:r>
              <a:rPr lang="ru-RU" sz="2000" dirty="0">
                <a:solidFill>
                  <a:srgbClr val="FFFF00"/>
                </a:solidFill>
              </a:rPr>
              <a:t>для многих поэтов.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2644958" cy="3418273"/>
          </a:xfrm>
        </p:spPr>
      </p:pic>
      <p:sp>
        <p:nvSpPr>
          <p:cNvPr id="7" name="Прямоугольник 6"/>
          <p:cNvSpPr/>
          <p:nvPr/>
        </p:nvSpPr>
        <p:spPr>
          <a:xfrm>
            <a:off x="395536" y="4869160"/>
            <a:ext cx="45365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       </a:t>
            </a:r>
            <a:r>
              <a:rPr lang="ru-RU" sz="2000" b="1" dirty="0" smtClean="0">
                <a:solidFill>
                  <a:srgbClr val="FFFF00"/>
                </a:solidFill>
              </a:rPr>
              <a:t>На </a:t>
            </a:r>
            <a:r>
              <a:rPr lang="ru-RU" sz="2000" b="1" dirty="0">
                <a:solidFill>
                  <a:srgbClr val="FFFF00"/>
                </a:solidFill>
              </a:rPr>
              <a:t>заре ты ее не буди...</a:t>
            </a:r>
            <a:endParaRPr lang="ru-RU" b="1" dirty="0">
              <a:solidFill>
                <a:srgbClr val="FFFF00"/>
              </a:solidFill>
            </a:endParaRPr>
          </a:p>
          <a:p>
            <a:r>
              <a:rPr lang="ru-RU" b="1" i="1" dirty="0">
                <a:solidFill>
                  <a:srgbClr val="FFFF00"/>
                </a:solidFill>
              </a:rPr>
              <a:t>На заре ты ее не буди,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На заре она сладко так спит;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Утро дышит у ней на груди,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Ярко пышет на ямках </a:t>
            </a:r>
            <a:r>
              <a:rPr lang="ru-RU" b="1" i="1" dirty="0" smtClean="0">
                <a:solidFill>
                  <a:srgbClr val="FFFF00"/>
                </a:solidFill>
              </a:rPr>
              <a:t>ланит.</a:t>
            </a:r>
          </a:p>
          <a:p>
            <a:r>
              <a:rPr lang="ru-RU" b="1" i="1" dirty="0">
                <a:solidFill>
                  <a:srgbClr val="FFFF00"/>
                </a:solidFill>
              </a:rPr>
              <a:t> </a:t>
            </a:r>
            <a:r>
              <a:rPr lang="ru-RU" b="1" i="1" dirty="0" smtClean="0">
                <a:solidFill>
                  <a:srgbClr val="FFFF00"/>
                </a:solidFill>
              </a:rPr>
              <a:t>                           (</a:t>
            </a:r>
            <a:r>
              <a:rPr lang="ru-RU" b="1" i="1" dirty="0" err="1" smtClean="0">
                <a:solidFill>
                  <a:srgbClr val="FFFF00"/>
                </a:solidFill>
              </a:rPr>
              <a:t>А.А.Фет</a:t>
            </a:r>
            <a:r>
              <a:rPr lang="ru-RU" b="1" i="1" dirty="0" smtClean="0">
                <a:solidFill>
                  <a:srgbClr val="FFFF00"/>
                </a:solidFill>
              </a:rPr>
              <a:t>)</a:t>
            </a:r>
            <a:endParaRPr lang="ru-RU" b="1" i="1" dirty="0">
              <a:solidFill>
                <a:srgbClr val="FFFF00"/>
              </a:solidFill>
            </a:endParaRPr>
          </a:p>
        </p:txBody>
      </p:sp>
      <p:pic>
        <p:nvPicPr>
          <p:cNvPr id="9" name="Объект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777920"/>
            <a:ext cx="1872208" cy="2774620"/>
          </a:xfrm>
          <a:prstGeom prst="rect">
            <a:avLst/>
          </a:prstGeom>
        </p:spPr>
      </p:pic>
      <p:pic>
        <p:nvPicPr>
          <p:cNvPr id="11" name="Объект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795963"/>
            <a:ext cx="1944216" cy="271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478">
            <a:off x="431962" y="267195"/>
            <a:ext cx="1689100" cy="2679700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906569"/>
            <a:ext cx="1854200" cy="2736850"/>
          </a:xfrm>
          <a:prstGeom prst="rect">
            <a:avLst/>
          </a:prstGeom>
        </p:spPr>
      </p:pic>
      <p:pic>
        <p:nvPicPr>
          <p:cNvPr id="9" name="Объект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89" y="342844"/>
            <a:ext cx="2041972" cy="2845998"/>
          </a:xfrm>
          <a:prstGeom prst="rect">
            <a:avLst/>
          </a:prstGeom>
        </p:spPr>
      </p:pic>
      <p:pic>
        <p:nvPicPr>
          <p:cNvPr id="10" name="Объект 4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755" y="278914"/>
            <a:ext cx="2028747" cy="2914916"/>
          </a:xfr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015">
            <a:off x="6980867" y="294030"/>
            <a:ext cx="1716360" cy="2626031"/>
          </a:xfrm>
          <a:prstGeom prst="rect">
            <a:avLst/>
          </a:prstGeom>
        </p:spPr>
      </p:pic>
      <p:pic>
        <p:nvPicPr>
          <p:cNvPr id="12" name="Объект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84984"/>
            <a:ext cx="2160240" cy="3266021"/>
          </a:xfrm>
          <a:prstGeom prst="rect">
            <a:avLst/>
          </a:prstGeom>
        </p:spPr>
      </p:pic>
      <p:pic>
        <p:nvPicPr>
          <p:cNvPr id="13" name="Объект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756" y="3932178"/>
            <a:ext cx="1774452" cy="2677427"/>
          </a:xfrm>
          <a:prstGeom prst="rect">
            <a:avLst/>
          </a:prstGeom>
        </p:spPr>
      </p:pic>
      <p:pic>
        <p:nvPicPr>
          <p:cNvPr id="14" name="Объект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503" y="3210012"/>
            <a:ext cx="2139845" cy="335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484" y="3717032"/>
            <a:ext cx="3725688" cy="2438400"/>
          </a:xfrm>
        </p:spPr>
      </p:pic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24" y="260648"/>
            <a:ext cx="4100151" cy="6123324"/>
          </a:xfrm>
          <a:prstGeom prst="rect">
            <a:avLst/>
          </a:prstGeo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0648"/>
            <a:ext cx="4254624" cy="319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1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Фёдор Иванович Тютчев</a:t>
            </a:r>
            <a:r>
              <a:rPr lang="ru-RU" sz="3200" dirty="0">
                <a:solidFill>
                  <a:srgbClr val="FFFF00"/>
                </a:solidFill>
              </a:rPr>
              <a:t> (1803-1873)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2952328" cy="360184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944" y="1052737"/>
            <a:ext cx="4896544" cy="33843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Русский поэт, активно принимавший участие в литературной жизни России,  высокий слог  которого навсегда останется в истории русской поэзии. </a:t>
            </a:r>
            <a:r>
              <a:rPr lang="ru-RU" altLang="ru-RU" dirty="0">
                <a:solidFill>
                  <a:srgbClr val="FFFF00"/>
                </a:solidFill>
              </a:rPr>
              <a:t>Четыре женщины, четыре Музы вдохновили поэта на создание прекрасных лирических стихотворений.   Но не люби он с такой силой и самосожжением, не было бы и его гениальной любовной лирики.  </a:t>
            </a:r>
            <a:r>
              <a:rPr lang="ru-RU" dirty="0">
                <a:solidFill>
                  <a:srgbClr val="FFFF00"/>
                </a:solidFill>
              </a:rPr>
              <a:t>Стихотворение "Умом Россию не понять", написанное  </a:t>
            </a:r>
            <a:r>
              <a:rPr lang="ru-RU" dirty="0" err="1">
                <a:solidFill>
                  <a:srgbClr val="FFFF00"/>
                </a:solidFill>
              </a:rPr>
              <a:t>Ф.И.Тютчевым</a:t>
            </a:r>
            <a:r>
              <a:rPr lang="ru-RU" dirty="0">
                <a:solidFill>
                  <a:srgbClr val="FFFF00"/>
                </a:solidFill>
              </a:rPr>
              <a:t> в конце жизненного пути актуально   сегодня, </a:t>
            </a:r>
            <a:r>
              <a:rPr lang="ru-RU" dirty="0" smtClean="0">
                <a:solidFill>
                  <a:srgbClr val="FFFF00"/>
                </a:solidFill>
              </a:rPr>
              <a:t>как никогда</a:t>
            </a:r>
            <a:r>
              <a:rPr lang="ru-RU" dirty="0">
                <a:solidFill>
                  <a:srgbClr val="FFFF00"/>
                </a:solidFill>
              </a:rPr>
              <a:t>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725144"/>
            <a:ext cx="4104456" cy="2117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altLang="ru-RU" sz="2000" b="1" dirty="0">
                <a:solidFill>
                  <a:srgbClr val="FFFF00"/>
                </a:solidFill>
              </a:rPr>
              <a:t>Люблю глаза твои, мой </a:t>
            </a:r>
            <a:r>
              <a:rPr lang="ru-RU" altLang="ru-RU" sz="2000" b="1" dirty="0" smtClean="0">
                <a:solidFill>
                  <a:srgbClr val="FFFF00"/>
                </a:solidFill>
              </a:rPr>
              <a:t>друг…</a:t>
            </a:r>
            <a:r>
              <a:rPr lang="ru-RU" altLang="ru-RU" sz="2000" b="1" dirty="0">
                <a:solidFill>
                  <a:srgbClr val="FFFF00"/>
                </a:solidFill>
              </a:rPr>
              <a:t/>
            </a:r>
            <a:br>
              <a:rPr lang="ru-RU" altLang="ru-RU" sz="2000" b="1" dirty="0">
                <a:solidFill>
                  <a:srgbClr val="FFFF00"/>
                </a:solidFill>
              </a:rPr>
            </a:br>
            <a:r>
              <a:rPr lang="ru-RU" altLang="ru-RU" b="1" i="1" dirty="0" smtClean="0">
                <a:solidFill>
                  <a:srgbClr val="FFFF00"/>
                </a:solidFill>
              </a:rPr>
              <a:t>Люблю </a:t>
            </a:r>
            <a:r>
              <a:rPr lang="ru-RU" altLang="ru-RU" b="1" i="1" dirty="0">
                <a:solidFill>
                  <a:srgbClr val="FFFF00"/>
                </a:solidFill>
              </a:rPr>
              <a:t>глаза твои, мой друг,</a:t>
            </a:r>
            <a:br>
              <a:rPr lang="ru-RU" altLang="ru-RU" b="1" i="1" dirty="0">
                <a:solidFill>
                  <a:srgbClr val="FFFF00"/>
                </a:solidFill>
              </a:rPr>
            </a:br>
            <a:r>
              <a:rPr lang="ru-RU" altLang="ru-RU" b="1" i="1" dirty="0">
                <a:solidFill>
                  <a:srgbClr val="FFFF00"/>
                </a:solidFill>
              </a:rPr>
              <a:t>С игрой их пламенно-чудесной,</a:t>
            </a:r>
            <a:br>
              <a:rPr lang="ru-RU" altLang="ru-RU" b="1" i="1" dirty="0">
                <a:solidFill>
                  <a:srgbClr val="FFFF00"/>
                </a:solidFill>
              </a:rPr>
            </a:br>
            <a:r>
              <a:rPr lang="ru-RU" altLang="ru-RU" b="1" i="1" dirty="0">
                <a:solidFill>
                  <a:srgbClr val="FFFF00"/>
                </a:solidFill>
              </a:rPr>
              <a:t>Когда их </a:t>
            </a:r>
            <a:r>
              <a:rPr lang="ru-RU" altLang="ru-RU" b="1" i="1" dirty="0" err="1">
                <a:solidFill>
                  <a:srgbClr val="FFFF00"/>
                </a:solidFill>
              </a:rPr>
              <a:t>приподымешь</a:t>
            </a:r>
            <a:r>
              <a:rPr lang="ru-RU" altLang="ru-RU" b="1" i="1" dirty="0">
                <a:solidFill>
                  <a:srgbClr val="FFFF00"/>
                </a:solidFill>
              </a:rPr>
              <a:t> вдруг</a:t>
            </a:r>
            <a:br>
              <a:rPr lang="ru-RU" altLang="ru-RU" b="1" i="1" dirty="0">
                <a:solidFill>
                  <a:srgbClr val="FFFF00"/>
                </a:solidFill>
              </a:rPr>
            </a:br>
            <a:r>
              <a:rPr lang="ru-RU" altLang="ru-RU" b="1" i="1" dirty="0">
                <a:solidFill>
                  <a:srgbClr val="FFFF00"/>
                </a:solidFill>
              </a:rPr>
              <a:t>И, словно молнией небесной,</a:t>
            </a:r>
            <a:br>
              <a:rPr lang="ru-RU" altLang="ru-RU" b="1" i="1" dirty="0">
                <a:solidFill>
                  <a:srgbClr val="FFFF00"/>
                </a:solidFill>
              </a:rPr>
            </a:br>
            <a:r>
              <a:rPr lang="ru-RU" altLang="ru-RU" b="1" i="1" dirty="0">
                <a:solidFill>
                  <a:srgbClr val="FFFF00"/>
                </a:solidFill>
              </a:rPr>
              <a:t>Окинешь бегло целый круг</a:t>
            </a:r>
            <a:r>
              <a:rPr lang="ru-RU" altLang="ru-RU" b="1" i="1" dirty="0" smtClean="0">
                <a:solidFill>
                  <a:srgbClr val="FFFF00"/>
                </a:solidFill>
              </a:rPr>
              <a:t>…</a:t>
            </a:r>
          </a:p>
          <a:p>
            <a:pPr>
              <a:spcBef>
                <a:spcPct val="20000"/>
              </a:spcBef>
            </a:pPr>
            <a:r>
              <a:rPr lang="ru-RU" altLang="ru-RU" b="1" i="1" dirty="0" smtClean="0">
                <a:solidFill>
                  <a:srgbClr val="FFFF00"/>
                </a:solidFill>
              </a:rPr>
              <a:t>                                (</a:t>
            </a:r>
            <a:r>
              <a:rPr lang="ru-RU" altLang="ru-RU" b="1" i="1" dirty="0" err="1" smtClean="0">
                <a:solidFill>
                  <a:srgbClr val="FFFF00"/>
                </a:solidFill>
              </a:rPr>
              <a:t>Ф.И.Тютчев</a:t>
            </a:r>
            <a:r>
              <a:rPr lang="ru-RU" altLang="ru-RU" b="1" i="1" dirty="0" smtClean="0">
                <a:solidFill>
                  <a:srgbClr val="FFFF00"/>
                </a:solidFill>
              </a:rPr>
              <a:t>)</a:t>
            </a:r>
            <a:endParaRPr lang="ru-RU" altLang="ru-RU" b="1" i="1" dirty="0">
              <a:solidFill>
                <a:srgbClr val="FFFF00"/>
              </a:solidFill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83" y="4293096"/>
            <a:ext cx="2959281" cy="2219460"/>
          </a:xfrm>
          <a:prstGeom prst="rect">
            <a:avLst/>
          </a:prstGeom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293096"/>
            <a:ext cx="1684274" cy="236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68" y="3342252"/>
            <a:ext cx="1944216" cy="2896882"/>
          </a:xfrm>
        </p:spPr>
      </p:pic>
      <p:pic>
        <p:nvPicPr>
          <p:cNvPr id="10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494">
            <a:off x="6769055" y="252945"/>
            <a:ext cx="1975489" cy="2913783"/>
          </a:xfrm>
          <a:prstGeom prst="rect">
            <a:avLst/>
          </a:prstGeom>
        </p:spPr>
      </p:pic>
      <p:pic>
        <p:nvPicPr>
          <p:cNvPr id="11" name="Объект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414">
            <a:off x="354017" y="226945"/>
            <a:ext cx="1990119" cy="2975895"/>
          </a:xfrm>
          <a:prstGeom prst="rect">
            <a:avLst/>
          </a:prstGeom>
        </p:spPr>
      </p:pic>
      <p:pic>
        <p:nvPicPr>
          <p:cNvPr id="12" name="Объект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1270"/>
            <a:ext cx="1582843" cy="2374265"/>
          </a:xfrm>
          <a:prstGeom prst="rect">
            <a:avLst/>
          </a:prstGeom>
        </p:spPr>
      </p:pic>
      <p:pic>
        <p:nvPicPr>
          <p:cNvPr id="13" name="Объект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504" y="3299701"/>
            <a:ext cx="2016716" cy="2904070"/>
          </a:xfrm>
          <a:prstGeom prst="rect">
            <a:avLst/>
          </a:prstGeom>
        </p:spPr>
      </p:pic>
      <p:pic>
        <p:nvPicPr>
          <p:cNvPr id="14" name="Объект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72" y="408664"/>
            <a:ext cx="1694656" cy="2366871"/>
          </a:xfrm>
          <a:prstGeom prst="rect">
            <a:avLst/>
          </a:prstGeom>
        </p:spPr>
      </p:pic>
      <p:pic>
        <p:nvPicPr>
          <p:cNvPr id="17" name="Объект 22"/>
          <p:cNvPicPr>
            <a:picLocks noGrp="1" noChangeAspect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829" y="3313154"/>
            <a:ext cx="1905742" cy="2960602"/>
          </a:xfrm>
        </p:spPr>
      </p:pic>
      <p:pic>
        <p:nvPicPr>
          <p:cNvPr id="18" name="Объект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13154"/>
            <a:ext cx="2048606" cy="289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3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8680"/>
            <a:ext cx="2520279" cy="3360372"/>
          </a:xfrm>
        </p:spPr>
      </p:pic>
      <p:pic>
        <p:nvPicPr>
          <p:cNvPr id="8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00" y="548680"/>
            <a:ext cx="4999277" cy="3524491"/>
          </a:xfrm>
          <a:prstGeom prst="rect">
            <a:avLst/>
          </a:prstGeom>
        </p:spPr>
      </p:pic>
      <p:pic>
        <p:nvPicPr>
          <p:cNvPr id="10" name="Объект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50268"/>
            <a:ext cx="2994182" cy="1996122"/>
          </a:xfrm>
          <a:prstGeom prst="rect">
            <a:avLst/>
          </a:prstGeom>
        </p:spPr>
      </p:pic>
      <p:pic>
        <p:nvPicPr>
          <p:cNvPr id="11" name="Объект 7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741281"/>
            <a:ext cx="2540000" cy="1524000"/>
          </a:xfrm>
        </p:spPr>
      </p:pic>
      <p:pic>
        <p:nvPicPr>
          <p:cNvPr id="12" name="Объект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639823"/>
            <a:ext cx="1726916" cy="17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3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84976" cy="141763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Иван Андреевич Крылов ( 1769-1844)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255" y="4343000"/>
            <a:ext cx="1228686" cy="122413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944" y="1196752"/>
            <a:ext cx="5076056" cy="288031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Р</a:t>
            </a:r>
            <a:r>
              <a:rPr lang="ru-RU" dirty="0" smtClean="0">
                <a:solidFill>
                  <a:srgbClr val="FFFF00"/>
                </a:solidFill>
              </a:rPr>
              <a:t>усский </a:t>
            </a:r>
            <a:r>
              <a:rPr lang="ru-RU" dirty="0">
                <a:solidFill>
                  <a:srgbClr val="FFFF00"/>
                </a:solidFill>
              </a:rPr>
              <a:t>публицист, поэт, баснописец, издатель сатирико-просветительских журналов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r>
              <a:rPr lang="ru-RU" dirty="0"/>
              <a:t> </a:t>
            </a:r>
            <a:r>
              <a:rPr lang="ru-RU" dirty="0" smtClean="0">
                <a:solidFill>
                  <a:srgbClr val="FFFF00"/>
                </a:solidFill>
              </a:rPr>
              <a:t>Им </a:t>
            </a:r>
            <a:r>
              <a:rPr lang="ru-RU" dirty="0">
                <a:solidFill>
                  <a:srgbClr val="FFFF00"/>
                </a:solidFill>
              </a:rPr>
              <a:t>было написано около 200 </a:t>
            </a:r>
            <a:r>
              <a:rPr lang="ru-RU" dirty="0" smtClean="0">
                <a:solidFill>
                  <a:srgbClr val="FFFF00"/>
                </a:solidFill>
              </a:rPr>
              <a:t>басен.</a:t>
            </a:r>
            <a:r>
              <a:rPr lang="ru-RU" dirty="0"/>
              <a:t> </a:t>
            </a:r>
            <a:r>
              <a:rPr lang="ru-RU" dirty="0">
                <a:solidFill>
                  <a:srgbClr val="FFFF00"/>
                </a:solidFill>
              </a:rPr>
              <a:t>Однако для множества современников, от Пушкина до </a:t>
            </a:r>
            <a:r>
              <a:rPr lang="ru-RU" dirty="0" err="1">
                <a:solidFill>
                  <a:srgbClr val="FFFF00"/>
                </a:solidFill>
              </a:rPr>
              <a:t>Фаддея</a:t>
            </a:r>
            <a:r>
              <a:rPr lang="ru-RU" dirty="0">
                <a:solidFill>
                  <a:srgbClr val="FFFF00"/>
                </a:solidFill>
              </a:rPr>
              <a:t> Венедиктовича </a:t>
            </a:r>
            <a:r>
              <a:rPr lang="ru-RU" dirty="0" err="1">
                <a:solidFill>
                  <a:srgbClr val="FFFF00"/>
                </a:solidFill>
              </a:rPr>
              <a:t>Булгарина</a:t>
            </a:r>
            <a:r>
              <a:rPr lang="ru-RU" dirty="0">
                <a:solidFill>
                  <a:srgbClr val="FFFF00"/>
                </a:solidFill>
              </a:rPr>
              <a:t>, именно «грубый» язык в сочетании с «простецким» взглядом на вещи, были свидетельством коренного преобразования Крыловым принципов русской поэтики. Многие басни И.А. Крылова касаются наиболее существенных событий общественной и политической жизни России («</a:t>
            </a:r>
            <a:r>
              <a:rPr lang="ru-RU" dirty="0" err="1">
                <a:solidFill>
                  <a:srgbClr val="FFFF00"/>
                </a:solidFill>
              </a:rPr>
              <a:t>Квартет</a:t>
            </a:r>
            <a:r>
              <a:rPr lang="ru-RU" b="1" dirty="0" err="1">
                <a:solidFill>
                  <a:srgbClr val="FFFF00"/>
                </a:solidFill>
              </a:rPr>
              <a:t>Квартет</a:t>
            </a:r>
            <a:r>
              <a:rPr lang="ru-RU" dirty="0">
                <a:solidFill>
                  <a:srgbClr val="FFFF00"/>
                </a:solidFill>
              </a:rPr>
              <a:t> (от латинского </a:t>
            </a:r>
            <a:r>
              <a:rPr lang="ru-RU" dirty="0" err="1">
                <a:solidFill>
                  <a:srgbClr val="FFFF00"/>
                </a:solidFill>
              </a:rPr>
              <a:t>quartus</a:t>
            </a:r>
            <a:r>
              <a:rPr lang="ru-RU" dirty="0">
                <a:solidFill>
                  <a:srgbClr val="FFFF00"/>
                </a:solidFill>
              </a:rPr>
              <a:t> — четвертый) — музыкальный ансамбль из 4 исполнителей, а также музыкальное произведение для этого ансамбля.», 1811, «Лебедь, Щука и Рак», 1816 — отклики на неполадки в деятельности Государственного Совета; «Кот и Повар», «Волк на псарне», «Ворона и Курица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365104"/>
            <a:ext cx="4896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Ворона и Лисица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Уж сколько раз твердили миру,</a:t>
            </a:r>
          </a:p>
          <a:p>
            <a:r>
              <a:rPr lang="ru-RU" sz="2000" dirty="0">
                <a:solidFill>
                  <a:srgbClr val="FFFF00"/>
                </a:solidFill>
              </a:rPr>
              <a:t>Что лесть гнусна, вредна</a:t>
            </a:r>
            <a:r>
              <a:rPr lang="ru-RU" sz="20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но только все не впрок,</a:t>
            </a:r>
          </a:p>
          <a:p>
            <a:r>
              <a:rPr lang="ru-RU" sz="2000" dirty="0">
                <a:solidFill>
                  <a:srgbClr val="FFFF00"/>
                </a:solidFill>
              </a:rPr>
              <a:t>И в сердце льстец всегда отыщет </a:t>
            </a:r>
            <a:r>
              <a:rPr lang="ru-RU" sz="2000" dirty="0" smtClean="0">
                <a:solidFill>
                  <a:srgbClr val="FFFF00"/>
                </a:solidFill>
              </a:rPr>
              <a:t>уголок</a:t>
            </a:r>
          </a:p>
          <a:p>
            <a:r>
              <a:rPr lang="ru-RU" sz="2000" dirty="0">
                <a:solidFill>
                  <a:srgbClr val="FFFF00"/>
                </a:solidFill>
              </a:rPr>
              <a:t> </a:t>
            </a:r>
            <a:r>
              <a:rPr lang="ru-RU" sz="2000" dirty="0" smtClean="0">
                <a:solidFill>
                  <a:srgbClr val="FFFF00"/>
                </a:solidFill>
              </a:rPr>
              <a:t>                                              (И.А. Крылов)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59" y="4005064"/>
            <a:ext cx="3672409" cy="2592288"/>
          </a:xfrm>
          <a:prstGeom prst="rect">
            <a:avLst/>
          </a:prstGeom>
        </p:spPr>
      </p:pic>
      <p:pic>
        <p:nvPicPr>
          <p:cNvPr id="8" name="Объект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24744"/>
            <a:ext cx="2664296" cy="301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7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88640"/>
            <a:ext cx="2088232" cy="2921791"/>
          </a:xfrm>
        </p:spPr>
      </p:pic>
      <p:pic>
        <p:nvPicPr>
          <p:cNvPr id="14" name="Объект 1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88641"/>
            <a:ext cx="2016224" cy="2880319"/>
          </a:xfrm>
        </p:spPr>
      </p:pic>
      <p:pic>
        <p:nvPicPr>
          <p:cNvPr id="15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1965"/>
            <a:ext cx="2013099" cy="2979216"/>
          </a:xfrm>
          <a:prstGeom prst="rect">
            <a:avLst/>
          </a:prstGeom>
        </p:spPr>
      </p:pic>
      <p:pic>
        <p:nvPicPr>
          <p:cNvPr id="16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040" y="175348"/>
            <a:ext cx="2016224" cy="2870432"/>
          </a:xfrm>
          <a:prstGeom prst="rect">
            <a:avLst/>
          </a:prstGeom>
        </p:spPr>
      </p:pic>
      <p:pic>
        <p:nvPicPr>
          <p:cNvPr id="17" name="Объект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29000"/>
            <a:ext cx="2153420" cy="2871226"/>
          </a:xfrm>
          <a:prstGeom prst="rect">
            <a:avLst/>
          </a:prstGeom>
        </p:spPr>
      </p:pic>
      <p:pic>
        <p:nvPicPr>
          <p:cNvPr id="18" name="Объект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429000"/>
            <a:ext cx="2182131" cy="2871226"/>
          </a:xfrm>
          <a:prstGeom prst="rect">
            <a:avLst/>
          </a:prstGeom>
        </p:spPr>
      </p:pic>
      <p:pic>
        <p:nvPicPr>
          <p:cNvPr id="19" name="Объект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03" y="3429000"/>
            <a:ext cx="1892076" cy="2871226"/>
          </a:xfrm>
          <a:prstGeom prst="rect">
            <a:avLst/>
          </a:prstGeom>
        </p:spPr>
      </p:pic>
      <p:pic>
        <p:nvPicPr>
          <p:cNvPr id="21" name="Объект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040" y="3391306"/>
            <a:ext cx="2026134" cy="29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2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3408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Фёдор Николаевич Глинка ( 1786-1880)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half" idx="2"/>
          </p:nvPr>
        </p:nvSpPr>
        <p:spPr>
          <a:xfrm>
            <a:off x="3923928" y="908721"/>
            <a:ext cx="4968552" cy="33843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</a:rPr>
              <a:t>Русский поэт, публицист</a:t>
            </a:r>
            <a:r>
              <a:rPr lang="ru-RU" dirty="0" smtClean="0">
                <a:solidFill>
                  <a:srgbClr val="FFFF00"/>
                </a:solidFill>
              </a:rPr>
              <a:t>,</a:t>
            </a:r>
            <a:r>
              <a:rPr lang="ru-RU" dirty="0">
                <a:solidFill>
                  <a:srgbClr val="FFFF00"/>
                </a:solidFill>
              </a:rPr>
              <a:t> издал "Письма русского офицера" ( 1815-1816). Эти письма принесли ему литературную известность. Упражняясь в стихотворстве, Глинка писал и книги для народа: "Лука да Марья", </a:t>
            </a:r>
            <a:r>
              <a:rPr lang="ru-RU" dirty="0" err="1">
                <a:solidFill>
                  <a:srgbClr val="FFFF00"/>
                </a:solidFill>
              </a:rPr>
              <a:t>пов</a:t>
            </a:r>
            <a:r>
              <a:rPr lang="ru-RU" dirty="0">
                <a:solidFill>
                  <a:srgbClr val="FFFF00"/>
                </a:solidFill>
              </a:rPr>
              <a:t>. </a:t>
            </a:r>
            <a:r>
              <a:rPr lang="ru-RU" dirty="0" smtClean="0">
                <a:solidFill>
                  <a:srgbClr val="FFFF00"/>
                </a:solidFill>
              </a:rPr>
              <a:t>(1818</a:t>
            </a:r>
            <a:r>
              <a:rPr lang="ru-RU" dirty="0">
                <a:solidFill>
                  <a:srgbClr val="FFFF00"/>
                </a:solidFill>
              </a:rPr>
              <a:t>), "Подарок русскому солдату" </a:t>
            </a:r>
            <a:r>
              <a:rPr lang="ru-RU" dirty="0" smtClean="0">
                <a:solidFill>
                  <a:srgbClr val="FFFF00"/>
                </a:solidFill>
              </a:rPr>
              <a:t>(1818</a:t>
            </a:r>
            <a:r>
              <a:rPr lang="ru-RU" dirty="0">
                <a:solidFill>
                  <a:srgbClr val="FFFF00"/>
                </a:solidFill>
              </a:rPr>
              <a:t>), "Зиновий Богдан Хмельницкий" </a:t>
            </a:r>
            <a:r>
              <a:rPr lang="ru-RU" dirty="0" smtClean="0">
                <a:solidFill>
                  <a:srgbClr val="FFFF00"/>
                </a:solidFill>
              </a:rPr>
              <a:t>(1819</a:t>
            </a:r>
            <a:r>
              <a:rPr lang="ru-RU" dirty="0">
                <a:solidFill>
                  <a:srgbClr val="FFFF00"/>
                </a:solidFill>
              </a:rPr>
              <a:t>). </a:t>
            </a:r>
            <a:r>
              <a:rPr lang="ru-RU" dirty="0" smtClean="0">
                <a:solidFill>
                  <a:srgbClr val="FFFF00"/>
                </a:solidFill>
              </a:rPr>
              <a:t>Офицер</a:t>
            </a:r>
            <a:r>
              <a:rPr lang="ru-RU" dirty="0">
                <a:solidFill>
                  <a:srgbClr val="FFFF00"/>
                </a:solidFill>
              </a:rPr>
              <a:t>, участник декабристских </a:t>
            </a:r>
            <a:r>
              <a:rPr lang="ru-RU" dirty="0" smtClean="0">
                <a:solidFill>
                  <a:srgbClr val="FFFF00"/>
                </a:solidFill>
              </a:rPr>
              <a:t>обществ.</a:t>
            </a:r>
            <a:r>
              <a:rPr lang="ru-RU" dirty="0">
                <a:solidFill>
                  <a:srgbClr val="FFFF00"/>
                </a:solidFill>
              </a:rPr>
              <a:t> основал «Союз благоденствия северных </a:t>
            </a:r>
            <a:r>
              <a:rPr lang="ru-RU" dirty="0" smtClean="0">
                <a:solidFill>
                  <a:srgbClr val="FFFF00"/>
                </a:solidFill>
              </a:rPr>
              <a:t>рыцарей</a:t>
            </a:r>
            <a:r>
              <a:rPr lang="ru-RU" dirty="0">
                <a:solidFill>
                  <a:srgbClr val="FFFF00"/>
                </a:solidFill>
              </a:rPr>
              <a:t>». </a:t>
            </a:r>
            <a:r>
              <a:rPr lang="ru-RU" dirty="0" smtClean="0">
                <a:solidFill>
                  <a:srgbClr val="FFFF00"/>
                </a:solidFill>
              </a:rPr>
              <a:t>В </a:t>
            </a:r>
            <a:r>
              <a:rPr lang="ru-RU" dirty="0">
                <a:solidFill>
                  <a:srgbClr val="FFFF00"/>
                </a:solidFill>
              </a:rPr>
              <a:t>1826 г. он был исключён из военной службы и сослан в Петрозаводск. Наиболее известны стихотворения Ф. Глинки «Тройка» (Вот мчится тройка удалая...) и «Песнь узника» (Не слышно шуму городского...), лёгшие в основу популярных народных песен.</a:t>
            </a:r>
          </a:p>
        </p:txBody>
      </p:sp>
      <p:pic>
        <p:nvPicPr>
          <p:cNvPr id="22" name="Объект 2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50" y="908719"/>
            <a:ext cx="2806598" cy="3554007"/>
          </a:xfrm>
        </p:spPr>
      </p:pic>
      <p:sp>
        <p:nvSpPr>
          <p:cNvPr id="21" name="Прямоугольник 20"/>
          <p:cNvSpPr/>
          <p:nvPr/>
        </p:nvSpPr>
        <p:spPr>
          <a:xfrm>
            <a:off x="395536" y="4653136"/>
            <a:ext cx="3744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 Тройка</a:t>
            </a:r>
            <a:endParaRPr lang="ru-RU" sz="2000" b="1" dirty="0">
              <a:solidFill>
                <a:srgbClr val="FFFF00"/>
              </a:solidFill>
            </a:endParaRPr>
          </a:p>
          <a:p>
            <a:r>
              <a:rPr lang="ru-RU" sz="2000" i="1" dirty="0">
                <a:solidFill>
                  <a:srgbClr val="FFFF00"/>
                </a:solidFill>
              </a:rPr>
              <a:t>Вот мчится тройка удалая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Вдоль по дороге столбовой,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И колокольчик, дар Валдая,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Гудит уныло под дугой</a:t>
            </a:r>
            <a:r>
              <a:rPr lang="ru-RU" sz="2000" i="1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sz="2000" i="1" dirty="0">
                <a:solidFill>
                  <a:srgbClr val="FFFF00"/>
                </a:solidFill>
              </a:rPr>
              <a:t> </a:t>
            </a:r>
            <a:r>
              <a:rPr lang="ru-RU" sz="2000" i="1" dirty="0" smtClean="0">
                <a:solidFill>
                  <a:srgbClr val="FFFF00"/>
                </a:solidFill>
              </a:rPr>
              <a:t>                    (</a:t>
            </a:r>
            <a:r>
              <a:rPr lang="ru-RU" sz="2000" i="1" dirty="0" err="1" smtClean="0">
                <a:solidFill>
                  <a:srgbClr val="FFFF00"/>
                </a:solidFill>
              </a:rPr>
              <a:t>Ф.Н.Глинка</a:t>
            </a:r>
            <a:r>
              <a:rPr lang="ru-RU" sz="2000" i="1" dirty="0" smtClean="0">
                <a:solidFill>
                  <a:srgbClr val="FFFF00"/>
                </a:solidFill>
              </a:rPr>
              <a:t>)</a:t>
            </a:r>
            <a:endParaRPr lang="ru-RU" sz="2000" i="1" dirty="0">
              <a:solidFill>
                <a:srgbClr val="FFFF00"/>
              </a:solidFill>
            </a:endParaRPr>
          </a:p>
        </p:txBody>
      </p:sp>
      <p:pic>
        <p:nvPicPr>
          <p:cNvPr id="23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077072"/>
            <a:ext cx="1746151" cy="2328201"/>
          </a:xfrm>
          <a:prstGeom prst="rect">
            <a:avLst/>
          </a:prstGeom>
        </p:spPr>
      </p:pic>
      <p:pic>
        <p:nvPicPr>
          <p:cNvPr id="24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050" y="4440413"/>
            <a:ext cx="2021681" cy="202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0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892738"/>
            <a:ext cx="1750141" cy="2572707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49" y="3852853"/>
            <a:ext cx="1823873" cy="2567939"/>
          </a:xfrm>
        </p:spPr>
      </p:pic>
      <p:pic>
        <p:nvPicPr>
          <p:cNvPr id="9" name="Объект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94" y="39983"/>
            <a:ext cx="3334602" cy="3267161"/>
          </a:xfrm>
          <a:prstGeom prst="rect">
            <a:avLst/>
          </a:prstGeom>
        </p:spPr>
      </p:pic>
      <p:pic>
        <p:nvPicPr>
          <p:cNvPr id="10" name="Объект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71072"/>
            <a:ext cx="1979519" cy="3036073"/>
          </a:xfrm>
          <a:prstGeom prst="rect">
            <a:avLst/>
          </a:prstGeom>
        </p:spPr>
      </p:pic>
      <p:pic>
        <p:nvPicPr>
          <p:cNvPr id="11" name="Объект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616" y="3852853"/>
            <a:ext cx="1845368" cy="2652479"/>
          </a:xfrm>
          <a:prstGeom prst="rect">
            <a:avLst/>
          </a:prstGeom>
        </p:spPr>
      </p:pic>
      <p:pic>
        <p:nvPicPr>
          <p:cNvPr id="12" name="Объект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35913"/>
            <a:ext cx="1845368" cy="2562425"/>
          </a:xfrm>
          <a:prstGeom prst="rect">
            <a:avLst/>
          </a:prstGeom>
        </p:spPr>
      </p:pic>
      <p:pic>
        <p:nvPicPr>
          <p:cNvPr id="13" name="Объект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4" y="476672"/>
            <a:ext cx="2088232" cy="275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67388" cy="41805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Иван Сергеевич Тургенев ( 1918-1888)</a:t>
            </a:r>
            <a:endParaRPr lang="ru-RU" sz="3600" dirty="0">
              <a:solidFill>
                <a:srgbClr val="FFFF0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2736304" cy="3511591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91880" y="764706"/>
            <a:ext cx="5472608" cy="369586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Русский </a:t>
            </a:r>
            <a:r>
              <a:rPr lang="ru-RU" dirty="0">
                <a:solidFill>
                  <a:srgbClr val="FFFF00"/>
                </a:solidFill>
              </a:rPr>
              <a:t>писатель, </a:t>
            </a:r>
            <a:r>
              <a:rPr lang="ru-RU" dirty="0" smtClean="0">
                <a:solidFill>
                  <a:srgbClr val="FFFF00"/>
                </a:solidFill>
              </a:rPr>
              <a:t>мастер литературного языка , оказал </a:t>
            </a:r>
            <a:r>
              <a:rPr lang="ru-RU" dirty="0">
                <a:solidFill>
                  <a:srgbClr val="FFFF00"/>
                </a:solidFill>
              </a:rPr>
              <a:t>существенное влияние на развитие </a:t>
            </a:r>
            <a:r>
              <a:rPr lang="ru-RU" dirty="0" smtClean="0">
                <a:solidFill>
                  <a:srgbClr val="FFFF00"/>
                </a:solidFill>
              </a:rPr>
              <a:t>русской </a:t>
            </a:r>
            <a:r>
              <a:rPr lang="ru-RU" dirty="0">
                <a:solidFill>
                  <a:srgbClr val="FFFF00"/>
                </a:solidFill>
              </a:rPr>
              <a:t>и мировой </a:t>
            </a:r>
            <a:r>
              <a:rPr lang="ru-RU" dirty="0" smtClean="0">
                <a:solidFill>
                  <a:srgbClr val="FFFF00"/>
                </a:solidFill>
              </a:rPr>
              <a:t>литератур. В </a:t>
            </a:r>
            <a:r>
              <a:rPr lang="ru-RU" dirty="0">
                <a:solidFill>
                  <a:srgbClr val="FFFF00"/>
                </a:solidFill>
              </a:rPr>
              <a:t>цикле рассказов «Записки охотника» </a:t>
            </a:r>
            <a:r>
              <a:rPr lang="ru-RU" dirty="0" smtClean="0">
                <a:solidFill>
                  <a:srgbClr val="FFFF00"/>
                </a:solidFill>
              </a:rPr>
              <a:t>показал </a:t>
            </a:r>
            <a:r>
              <a:rPr lang="ru-RU" dirty="0">
                <a:solidFill>
                  <a:srgbClr val="FFFF00"/>
                </a:solidFill>
              </a:rPr>
              <a:t>высокие духовные качества и одаренность русского крестьянина, поэзию природы. В социально-психологических романах </a:t>
            </a:r>
            <a:r>
              <a:rPr lang="ru-RU" dirty="0" smtClean="0">
                <a:solidFill>
                  <a:srgbClr val="FFFF00"/>
                </a:solidFill>
              </a:rPr>
              <a:t>«</a:t>
            </a:r>
            <a:r>
              <a:rPr lang="ru-RU" dirty="0">
                <a:solidFill>
                  <a:srgbClr val="FFFF00"/>
                </a:solidFill>
              </a:rPr>
              <a:t>Дворянское гнездо</a:t>
            </a:r>
            <a:r>
              <a:rPr lang="ru-RU" dirty="0" smtClean="0">
                <a:solidFill>
                  <a:srgbClr val="FFFF00"/>
                </a:solidFill>
              </a:rPr>
              <a:t>», </a:t>
            </a:r>
            <a:r>
              <a:rPr lang="ru-RU" dirty="0">
                <a:solidFill>
                  <a:srgbClr val="FFFF00"/>
                </a:solidFill>
              </a:rPr>
              <a:t>«Рудин», </a:t>
            </a:r>
            <a:r>
              <a:rPr lang="ru-RU" dirty="0" smtClean="0">
                <a:solidFill>
                  <a:srgbClr val="FFFF00"/>
                </a:solidFill>
              </a:rPr>
              <a:t>«</a:t>
            </a:r>
            <a:r>
              <a:rPr lang="ru-RU" dirty="0">
                <a:solidFill>
                  <a:srgbClr val="FFFF00"/>
                </a:solidFill>
              </a:rPr>
              <a:t>Накануне</a:t>
            </a:r>
            <a:r>
              <a:rPr lang="ru-RU" dirty="0" smtClean="0">
                <a:solidFill>
                  <a:srgbClr val="FFFF00"/>
                </a:solidFill>
              </a:rPr>
              <a:t>», </a:t>
            </a:r>
            <a:r>
              <a:rPr lang="ru-RU" dirty="0">
                <a:solidFill>
                  <a:srgbClr val="FFFF00"/>
                </a:solidFill>
              </a:rPr>
              <a:t>«Отцы </a:t>
            </a:r>
            <a:r>
              <a:rPr lang="ru-RU" dirty="0" smtClean="0">
                <a:solidFill>
                  <a:srgbClr val="FFFF00"/>
                </a:solidFill>
              </a:rPr>
              <a:t>     и </a:t>
            </a:r>
            <a:r>
              <a:rPr lang="ru-RU" dirty="0">
                <a:solidFill>
                  <a:srgbClr val="FFFF00"/>
                </a:solidFill>
              </a:rPr>
              <a:t>дети</a:t>
            </a:r>
            <a:r>
              <a:rPr lang="ru-RU" dirty="0" smtClean="0">
                <a:solidFill>
                  <a:srgbClr val="FFFF00"/>
                </a:solidFill>
              </a:rPr>
              <a:t>», </a:t>
            </a:r>
            <a:r>
              <a:rPr lang="ru-RU" dirty="0">
                <a:solidFill>
                  <a:srgbClr val="FFFF00"/>
                </a:solidFill>
              </a:rPr>
              <a:t>повестях «Ася</a:t>
            </a:r>
            <a:r>
              <a:rPr lang="ru-RU" dirty="0" smtClean="0">
                <a:solidFill>
                  <a:srgbClr val="FFFF00"/>
                </a:solidFill>
              </a:rPr>
              <a:t>», </a:t>
            </a:r>
            <a:r>
              <a:rPr lang="ru-RU" dirty="0">
                <a:solidFill>
                  <a:srgbClr val="FFFF00"/>
                </a:solidFill>
              </a:rPr>
              <a:t>«Вешние воды» </a:t>
            </a:r>
            <a:r>
              <a:rPr lang="ru-RU" dirty="0" smtClean="0">
                <a:solidFill>
                  <a:srgbClr val="FFFF00"/>
                </a:solidFill>
              </a:rPr>
              <a:t>созданы </a:t>
            </a:r>
            <a:r>
              <a:rPr lang="ru-RU" dirty="0">
                <a:solidFill>
                  <a:srgbClr val="FFFF00"/>
                </a:solidFill>
              </a:rPr>
              <a:t>образы уходящей дворянской культуры и новых героев эпохи разночинцев </a:t>
            </a:r>
            <a:r>
              <a:rPr lang="ru-RU" dirty="0" smtClean="0">
                <a:solidFill>
                  <a:srgbClr val="FFFF00"/>
                </a:solidFill>
              </a:rPr>
              <a:t> и </a:t>
            </a:r>
            <a:r>
              <a:rPr lang="ru-RU" dirty="0">
                <a:solidFill>
                  <a:srgbClr val="FFFF00"/>
                </a:solidFill>
              </a:rPr>
              <a:t>демократов, образы самоотверженных русских женщин. </a:t>
            </a:r>
            <a:r>
              <a:rPr lang="ru-RU" dirty="0" smtClean="0">
                <a:solidFill>
                  <a:srgbClr val="FFFF00"/>
                </a:solidFill>
              </a:rPr>
              <a:t>На </a:t>
            </a:r>
            <a:r>
              <a:rPr lang="ru-RU" dirty="0">
                <a:solidFill>
                  <a:srgbClr val="FFFF00"/>
                </a:solidFill>
              </a:rPr>
              <a:t>склоне жизни создал лирико-философские «Стихотворения в прозе» </a:t>
            </a:r>
            <a:r>
              <a:rPr lang="ru-RU" dirty="0" smtClean="0">
                <a:solidFill>
                  <a:srgbClr val="FFFF00"/>
                </a:solidFill>
              </a:rPr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653136"/>
            <a:ext cx="511256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                    Утро.</a:t>
            </a:r>
          </a:p>
          <a:p>
            <a:r>
              <a:rPr lang="ru-RU" i="1" dirty="0" smtClean="0">
                <a:solidFill>
                  <a:srgbClr val="FFFF00"/>
                </a:solidFill>
              </a:rPr>
              <a:t>Утро </a:t>
            </a:r>
            <a:r>
              <a:rPr lang="ru-RU" i="1" dirty="0">
                <a:solidFill>
                  <a:srgbClr val="FFFF00"/>
                </a:solidFill>
              </a:rPr>
              <a:t>туманное, утро седое,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Нивы печальные, снегом покрытые,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Нехотя вспомнишь и время былое,</a:t>
            </a:r>
            <a:br>
              <a:rPr lang="ru-RU" i="1" dirty="0">
                <a:solidFill>
                  <a:srgbClr val="FFFF00"/>
                </a:solidFill>
              </a:rPr>
            </a:br>
            <a:r>
              <a:rPr lang="ru-RU" i="1" dirty="0">
                <a:solidFill>
                  <a:srgbClr val="FFFF00"/>
                </a:solidFill>
              </a:rPr>
              <a:t>Вспомнишь и лица, давно </a:t>
            </a:r>
            <a:r>
              <a:rPr lang="ru-RU" i="1" dirty="0" smtClean="0">
                <a:solidFill>
                  <a:srgbClr val="FFFF00"/>
                </a:solidFill>
              </a:rPr>
              <a:t>позабытые...</a:t>
            </a:r>
          </a:p>
          <a:p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smtClean="0">
                <a:solidFill>
                  <a:srgbClr val="FFFF00"/>
                </a:solidFill>
              </a:rPr>
              <a:t>                                  ( </a:t>
            </a:r>
            <a:r>
              <a:rPr lang="ru-RU" i="1" dirty="0" err="1" smtClean="0">
                <a:solidFill>
                  <a:srgbClr val="FFFF00"/>
                </a:solidFill>
              </a:rPr>
              <a:t>И.А.Тургенев</a:t>
            </a:r>
            <a:r>
              <a:rPr lang="ru-RU" i="1" dirty="0" smtClean="0">
                <a:solidFill>
                  <a:srgbClr val="FFFF00"/>
                </a:solidFill>
              </a:rPr>
              <a:t>)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9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414129"/>
            <a:ext cx="2736304" cy="1864596"/>
          </a:xfrm>
          <a:prstGeom prst="rect">
            <a:avLst/>
          </a:prstGeom>
        </p:spPr>
      </p:pic>
      <p:pic>
        <p:nvPicPr>
          <p:cNvPr id="10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417559"/>
            <a:ext cx="1349499" cy="179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5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4412"/>
            <a:ext cx="2232248" cy="3468915"/>
          </a:xfrm>
          <a:prstGeom prst="rect">
            <a:avLst/>
          </a:prstGeo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659" y="3857959"/>
            <a:ext cx="1786561" cy="2739393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93116"/>
            <a:ext cx="1728192" cy="2742492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69" y="3917659"/>
            <a:ext cx="1759536" cy="2704236"/>
          </a:xfrm>
        </p:spPr>
      </p:pic>
      <p:pic>
        <p:nvPicPr>
          <p:cNvPr id="13" name="Объект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88349"/>
            <a:ext cx="2259988" cy="3501042"/>
          </a:xfrm>
          <a:prstGeom prst="rect">
            <a:avLst/>
          </a:prstGeom>
        </p:spPr>
      </p:pic>
      <p:pic>
        <p:nvPicPr>
          <p:cNvPr id="14" name="Объект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24323"/>
            <a:ext cx="2232248" cy="3366230"/>
          </a:xfrm>
          <a:prstGeom prst="rect">
            <a:avLst/>
          </a:prstGeom>
        </p:spPr>
      </p:pic>
      <p:pic>
        <p:nvPicPr>
          <p:cNvPr id="15" name="Объект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845004"/>
            <a:ext cx="1742765" cy="273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5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3"/>
            <a:ext cx="2232248" cy="3408819"/>
          </a:xfrm>
        </p:spPr>
      </p:pic>
      <p:pic>
        <p:nvPicPr>
          <p:cNvPr id="16" name="Объект 1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66" y="383325"/>
            <a:ext cx="2481679" cy="3503303"/>
          </a:xfrm>
        </p:spPr>
      </p:pic>
      <p:pic>
        <p:nvPicPr>
          <p:cNvPr id="17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508" y="4050040"/>
            <a:ext cx="1603980" cy="2410248"/>
          </a:xfrm>
          <a:prstGeom prst="rect">
            <a:avLst/>
          </a:prstGeom>
        </p:spPr>
      </p:pic>
      <p:pic>
        <p:nvPicPr>
          <p:cNvPr id="18" name="Объект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50040"/>
            <a:ext cx="1542558" cy="2410248"/>
          </a:xfrm>
          <a:prstGeom prst="rect">
            <a:avLst/>
          </a:prstGeom>
        </p:spPr>
      </p:pic>
      <p:pic>
        <p:nvPicPr>
          <p:cNvPr id="19" name="Объект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62190"/>
            <a:ext cx="1512168" cy="2442152"/>
          </a:xfrm>
          <a:prstGeom prst="rect">
            <a:avLst/>
          </a:prstGeom>
        </p:spPr>
      </p:pic>
      <p:pic>
        <p:nvPicPr>
          <p:cNvPr id="20" name="Объект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77072"/>
            <a:ext cx="1532229" cy="2410248"/>
          </a:xfrm>
          <a:prstGeom prst="rect">
            <a:avLst/>
          </a:prstGeom>
        </p:spPr>
      </p:pic>
      <p:pic>
        <p:nvPicPr>
          <p:cNvPr id="21" name="Объект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062190"/>
            <a:ext cx="1721605" cy="2410248"/>
          </a:xfrm>
          <a:prstGeom prst="rect">
            <a:avLst/>
          </a:prstGeom>
        </p:spPr>
      </p:pic>
      <p:pic>
        <p:nvPicPr>
          <p:cNvPr id="22" name="Объект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908" y="404664"/>
            <a:ext cx="2399516" cy="34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2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Объект 1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300" y="3863180"/>
            <a:ext cx="1800200" cy="2736304"/>
          </a:xfrm>
        </p:spPr>
      </p:pic>
      <p:pic>
        <p:nvPicPr>
          <p:cNvPr id="20" name="Объект 1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63181"/>
            <a:ext cx="1800200" cy="2754306"/>
          </a:xfrm>
        </p:spPr>
      </p:pic>
      <p:pic>
        <p:nvPicPr>
          <p:cNvPr id="21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294" y="3863180"/>
            <a:ext cx="1938374" cy="2761217"/>
          </a:xfrm>
          <a:prstGeom prst="rect">
            <a:avLst/>
          </a:prstGeom>
        </p:spPr>
      </p:pic>
      <p:pic>
        <p:nvPicPr>
          <p:cNvPr id="22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3" y="345997"/>
            <a:ext cx="2111437" cy="3206087"/>
          </a:xfrm>
          <a:prstGeom prst="rect">
            <a:avLst/>
          </a:prstGeom>
        </p:spPr>
      </p:pic>
      <p:pic>
        <p:nvPicPr>
          <p:cNvPr id="23" name="Объект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7041"/>
            <a:ext cx="2076450" cy="3257550"/>
          </a:xfrm>
          <a:prstGeom prst="rect">
            <a:avLst/>
          </a:prstGeom>
        </p:spPr>
      </p:pic>
      <p:pic>
        <p:nvPicPr>
          <p:cNvPr id="24" name="Объект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911" y="3863180"/>
            <a:ext cx="1811982" cy="2707619"/>
          </a:xfrm>
          <a:prstGeom prst="rect">
            <a:avLst/>
          </a:prstGeom>
        </p:spPr>
      </p:pic>
      <p:pic>
        <p:nvPicPr>
          <p:cNvPr id="25" name="Объект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902" y="317041"/>
            <a:ext cx="2160295" cy="323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Николай Васильевич Гоголь(1809-1852</a:t>
            </a:r>
            <a:r>
              <a:rPr lang="ru-RU" dirty="0" smtClean="0">
                <a:solidFill>
                  <a:srgbClr val="FFFF00"/>
                </a:solidFill>
              </a:rPr>
              <a:t>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1" y="1052513"/>
            <a:ext cx="2682849" cy="347776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19872" y="980728"/>
            <a:ext cx="5400600" cy="34563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Русский </a:t>
            </a:r>
            <a:r>
              <a:rPr lang="ru-RU" sz="2000" dirty="0">
                <a:solidFill>
                  <a:srgbClr val="FFFF00"/>
                </a:solidFill>
              </a:rPr>
              <a:t>прозаик, драматург, поэт, критик, публицист, признанный одним из </a:t>
            </a:r>
            <a:r>
              <a:rPr lang="ru-RU" sz="2000" dirty="0" smtClean="0">
                <a:solidFill>
                  <a:srgbClr val="FFFF00"/>
                </a:solidFill>
              </a:rPr>
              <a:t>классиков русской литературы. </a:t>
            </a:r>
            <a:r>
              <a:rPr lang="ru-RU" sz="2000" dirty="0"/>
              <a:t>В </a:t>
            </a:r>
            <a:r>
              <a:rPr lang="ru-RU" sz="2000" dirty="0" err="1" smtClean="0">
                <a:solidFill>
                  <a:srgbClr val="FFFF00"/>
                </a:solidFill>
              </a:rPr>
              <a:t>В</a:t>
            </a:r>
            <a:r>
              <a:rPr lang="ru-RU" sz="2000" dirty="0" smtClean="0">
                <a:solidFill>
                  <a:srgbClr val="FFFF00"/>
                </a:solidFill>
              </a:rPr>
              <a:t> 1832 </a:t>
            </a:r>
            <a:r>
              <a:rPr lang="ru-RU" sz="2000" dirty="0">
                <a:solidFill>
                  <a:srgbClr val="FFFF00"/>
                </a:solidFill>
              </a:rPr>
              <a:t>году публикуются </a:t>
            </a:r>
            <a:r>
              <a:rPr lang="ru-RU" sz="2000" dirty="0" smtClean="0">
                <a:solidFill>
                  <a:srgbClr val="FFFF00"/>
                </a:solidFill>
              </a:rPr>
              <a:t>«</a:t>
            </a:r>
            <a:r>
              <a:rPr lang="ru-RU" sz="2000" b="1" dirty="0" smtClean="0">
                <a:solidFill>
                  <a:srgbClr val="FFFF00"/>
                </a:solidFill>
              </a:rPr>
              <a:t>Вечера </a:t>
            </a:r>
            <a:r>
              <a:rPr lang="ru-RU" sz="2000" b="1" dirty="0">
                <a:solidFill>
                  <a:srgbClr val="FFFF00"/>
                </a:solidFill>
              </a:rPr>
              <a:t>на хуторе близ </a:t>
            </a:r>
            <a:r>
              <a:rPr lang="ru-RU" sz="2000" b="1" dirty="0" smtClean="0">
                <a:solidFill>
                  <a:srgbClr val="FFFF00"/>
                </a:solidFill>
              </a:rPr>
              <a:t>Диканьки</a:t>
            </a:r>
            <a:r>
              <a:rPr lang="ru-RU" sz="2000" dirty="0" smtClean="0">
                <a:solidFill>
                  <a:srgbClr val="FFFF00"/>
                </a:solidFill>
              </a:rPr>
              <a:t>»– </a:t>
            </a:r>
            <a:r>
              <a:rPr lang="ru-RU" sz="2000" dirty="0">
                <a:solidFill>
                  <a:srgbClr val="FFFF00"/>
                </a:solidFill>
              </a:rPr>
              <a:t>повесть, в которой важную роль играет смех, становящийся злым, появляются сказочные мотивы. После этой публикации даже Пушкин сказал, что из Гоголя может выйти толк. Он описывал не страдания лишнего человека, а простую жизнь простых украинцев, а для литературы той эпохи это было весьма необычно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r>
              <a:rPr lang="ru-RU" sz="1800" dirty="0"/>
              <a:t> </a:t>
            </a:r>
            <a:r>
              <a:rPr lang="ru-RU" sz="1800" dirty="0" smtClean="0">
                <a:solidFill>
                  <a:srgbClr val="FFFF00"/>
                </a:solidFill>
              </a:rPr>
              <a:t>В </a:t>
            </a:r>
            <a:r>
              <a:rPr lang="ru-RU" sz="1800" dirty="0">
                <a:solidFill>
                  <a:srgbClr val="FFFF00"/>
                </a:solidFill>
              </a:rPr>
              <a:t>его </a:t>
            </a:r>
            <a:r>
              <a:rPr lang="ru-RU" sz="1800" dirty="0" smtClean="0">
                <a:solidFill>
                  <a:srgbClr val="FFFF00"/>
                </a:solidFill>
              </a:rPr>
              <a:t>повестях  </a:t>
            </a:r>
            <a:r>
              <a:rPr lang="ru-RU" sz="1800" dirty="0">
                <a:solidFill>
                  <a:srgbClr val="FFFF00"/>
                </a:solidFill>
              </a:rPr>
              <a:t>то и дело появляются потусторонние, загадочные и жутковатые </a:t>
            </a:r>
            <a:r>
              <a:rPr lang="ru-RU" sz="1800" dirty="0" smtClean="0">
                <a:solidFill>
                  <a:srgbClr val="FFFF00"/>
                </a:solidFill>
              </a:rPr>
              <a:t>мотивы .</a:t>
            </a:r>
            <a:r>
              <a:rPr lang="ru-RU" sz="2000" dirty="0">
                <a:solidFill>
                  <a:srgbClr val="FFFF00"/>
                </a:solidFill>
              </a:rPr>
              <a:t> Самые известные его повести: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</a:rPr>
              <a:t>«Портрет», «Невский проспект»,  « </a:t>
            </a:r>
            <a:r>
              <a:rPr lang="ru-RU" sz="2000" b="1" dirty="0">
                <a:solidFill>
                  <a:srgbClr val="FFFF00"/>
                </a:solidFill>
              </a:rPr>
              <a:t>Записки </a:t>
            </a:r>
            <a:r>
              <a:rPr lang="ru-RU" sz="2000" b="1" dirty="0" smtClean="0">
                <a:solidFill>
                  <a:srgbClr val="FFFF00"/>
                </a:solidFill>
              </a:rPr>
              <a:t>сумасшедшего</a:t>
            </a:r>
            <a:r>
              <a:rPr lang="ru-RU" sz="2000" dirty="0" smtClean="0">
                <a:solidFill>
                  <a:srgbClr val="FFFF00"/>
                </a:solidFill>
              </a:rPr>
              <a:t>» Потом </a:t>
            </a:r>
            <a:r>
              <a:rPr lang="ru-RU" sz="2000" dirty="0">
                <a:solidFill>
                  <a:srgbClr val="FFFF00"/>
                </a:solidFill>
              </a:rPr>
              <a:t>Гоголь пишет еще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solidFill>
                  <a:srgbClr val="FFFF00"/>
                </a:solidFill>
              </a:rPr>
              <a:t>«Нос»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>
                <a:solidFill>
                  <a:srgbClr val="FFFF00"/>
                </a:solidFill>
              </a:rPr>
              <a:t>и повесть </a:t>
            </a:r>
            <a:r>
              <a:rPr lang="ru-RU" sz="2000" dirty="0" smtClean="0">
                <a:solidFill>
                  <a:srgbClr val="FFFF00"/>
                </a:solidFill>
              </a:rPr>
              <a:t> «</a:t>
            </a:r>
            <a:r>
              <a:rPr lang="ru-RU" sz="2000" b="1" dirty="0" smtClean="0">
                <a:solidFill>
                  <a:srgbClr val="FFFF00"/>
                </a:solidFill>
              </a:rPr>
              <a:t>Шинель»</a:t>
            </a:r>
            <a:r>
              <a:rPr lang="ru-RU" sz="2000" dirty="0" smtClean="0">
                <a:solidFill>
                  <a:srgbClr val="FFFF00"/>
                </a:solidFill>
              </a:rPr>
              <a:t>: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4653136"/>
            <a:ext cx="53094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С Пушкиным на дружеской ноге.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Бывало</a:t>
            </a:r>
            <a:r>
              <a:rPr lang="ru-RU" dirty="0">
                <a:solidFill>
                  <a:srgbClr val="FFFF00"/>
                </a:solidFill>
              </a:rPr>
              <a:t>, часто говорю ему</a:t>
            </a:r>
            <a:r>
              <a:rPr lang="ru-RU" dirty="0" smtClean="0">
                <a:solidFill>
                  <a:srgbClr val="FFFF00"/>
                </a:solidFill>
              </a:rPr>
              <a:t>: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«Ну что, брат Пушкин</a:t>
            </a:r>
            <a:r>
              <a:rPr lang="ru-RU" dirty="0" smtClean="0">
                <a:solidFill>
                  <a:srgbClr val="FFFF00"/>
                </a:solidFill>
              </a:rPr>
              <a:t>?»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>
                <a:solidFill>
                  <a:srgbClr val="FFFF00"/>
                </a:solidFill>
              </a:rPr>
              <a:t>— «Да так, брат, — отвечает, бывало,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— </a:t>
            </a:r>
            <a:r>
              <a:rPr lang="ru-RU" dirty="0">
                <a:solidFill>
                  <a:srgbClr val="FFFF00"/>
                </a:solidFill>
              </a:rPr>
              <a:t>так как-то все…» Большой оригинал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                                         (Н.В. Гоголь)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293096"/>
            <a:ext cx="1338047" cy="2403530"/>
          </a:xfrm>
          <a:prstGeom prst="rect">
            <a:avLst/>
          </a:prstGeom>
        </p:spPr>
      </p:pic>
      <p:pic>
        <p:nvPicPr>
          <p:cNvPr id="8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349494"/>
            <a:ext cx="1550184" cy="23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3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84" y="3717032"/>
            <a:ext cx="1720850" cy="2787650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96689"/>
            <a:ext cx="2160240" cy="2871161"/>
          </a:xfrm>
        </p:spPr>
      </p:pic>
      <p:pic>
        <p:nvPicPr>
          <p:cNvPr id="11" name="Объект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6689"/>
            <a:ext cx="1905000" cy="2959100"/>
          </a:xfrm>
          <a:prstGeom prst="rect">
            <a:avLst/>
          </a:prstGeom>
        </p:spPr>
      </p:pic>
      <p:pic>
        <p:nvPicPr>
          <p:cNvPr id="12" name="Объект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96689"/>
            <a:ext cx="1828800" cy="2971800"/>
          </a:xfrm>
          <a:prstGeom prst="rect">
            <a:avLst/>
          </a:prstGeom>
        </p:spPr>
      </p:pic>
      <p:pic>
        <p:nvPicPr>
          <p:cNvPr id="13" name="Объект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352463"/>
            <a:ext cx="2247997" cy="3003325"/>
          </a:xfrm>
          <a:prstGeom prst="rect">
            <a:avLst/>
          </a:prstGeom>
        </p:spPr>
      </p:pic>
      <p:pic>
        <p:nvPicPr>
          <p:cNvPr id="14" name="Объект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17" y="3645024"/>
            <a:ext cx="1940167" cy="2889484"/>
          </a:xfrm>
          <a:prstGeom prst="rect">
            <a:avLst/>
          </a:prstGeom>
        </p:spPr>
      </p:pic>
      <p:pic>
        <p:nvPicPr>
          <p:cNvPr id="15" name="Объект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708" y="3662842"/>
            <a:ext cx="1869405" cy="2920945"/>
          </a:xfrm>
          <a:prstGeom prst="rect">
            <a:avLst/>
          </a:prstGeom>
        </p:spPr>
      </p:pic>
      <p:pic>
        <p:nvPicPr>
          <p:cNvPr id="16" name="Объект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7" y="3645024"/>
            <a:ext cx="1997339" cy="28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2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Александр Николаевич Островский (1823-1886</a:t>
            </a:r>
            <a:r>
              <a:rPr lang="ru-RU" sz="3200" dirty="0" smtClean="0">
                <a:solidFill>
                  <a:srgbClr val="FFFF00"/>
                </a:solidFill>
              </a:rPr>
              <a:t>)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91880" y="764704"/>
            <a:ext cx="5472608" cy="2664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FFFF00"/>
                </a:solidFill>
              </a:rPr>
              <a:t>Русский драматург </a:t>
            </a:r>
            <a:r>
              <a:rPr lang="ru-RU" sz="1800" dirty="0">
                <a:solidFill>
                  <a:srgbClr val="FFFF00"/>
                </a:solidFill>
              </a:rPr>
              <a:t>творчество которого стало важнейшим этапом развития русского национального </a:t>
            </a:r>
            <a:r>
              <a:rPr lang="ru-RU" sz="1800" dirty="0" smtClean="0">
                <a:solidFill>
                  <a:srgbClr val="FFFF00"/>
                </a:solidFill>
              </a:rPr>
              <a:t>театра. Первое произведение </a:t>
            </a:r>
            <a:r>
              <a:rPr lang="ru-RU" sz="1800" dirty="0">
                <a:solidFill>
                  <a:srgbClr val="FFFF00"/>
                </a:solidFill>
              </a:rPr>
              <a:t>Островского «Свои люди — сочтемся</a:t>
            </a:r>
            <a:r>
              <a:rPr lang="ru-RU" sz="1800" dirty="0" smtClean="0">
                <a:solidFill>
                  <a:srgbClr val="FFFF00"/>
                </a:solidFill>
              </a:rPr>
              <a:t>!» принесло </a:t>
            </a:r>
            <a:r>
              <a:rPr lang="ru-RU" sz="1800" dirty="0">
                <a:solidFill>
                  <a:srgbClr val="FFFF00"/>
                </a:solidFill>
              </a:rPr>
              <a:t>ему литературную известность. Затем, невзирая на цензуру, было выпущено множество его пьес, книг. Для Островского п</a:t>
            </a:r>
            <a:r>
              <a:rPr lang="ru-RU" sz="1800" dirty="0" smtClean="0">
                <a:solidFill>
                  <a:srgbClr val="FFFF00"/>
                </a:solidFill>
              </a:rPr>
              <a:t>ьесы </a:t>
            </a:r>
            <a:r>
              <a:rPr lang="ru-RU" sz="1800" dirty="0">
                <a:solidFill>
                  <a:srgbClr val="FFFF00"/>
                </a:solidFill>
              </a:rPr>
              <a:t>«Гроза», «Бесприданница», «Лес» ,  «Бесприданница», </a:t>
            </a:r>
            <a:r>
              <a:rPr lang="ru-RU" sz="1800" dirty="0" smtClean="0">
                <a:solidFill>
                  <a:srgbClr val="FFFF00"/>
                </a:solidFill>
              </a:rPr>
              <a:t>правдиво е изображение жизнь </a:t>
            </a:r>
            <a:r>
              <a:rPr lang="ru-RU" sz="1800" dirty="0">
                <a:solidFill>
                  <a:srgbClr val="FFFF00"/>
                </a:solidFill>
              </a:rPr>
              <a:t>народа. </a:t>
            </a: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501008"/>
            <a:ext cx="1988251" cy="3206857"/>
          </a:xfrm>
          <a:prstGeom prst="rect">
            <a:avLst/>
          </a:prstGeom>
        </p:spPr>
      </p:pic>
      <p:pic>
        <p:nvPicPr>
          <p:cNvPr id="8" name="Объект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8"/>
            <a:ext cx="2708924" cy="3564374"/>
          </a:xfrm>
          <a:prstGeom prst="rect">
            <a:avLst/>
          </a:prstGeom>
        </p:spPr>
      </p:pic>
      <p:pic>
        <p:nvPicPr>
          <p:cNvPr id="10" name="Объект 10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733" y="3501008"/>
            <a:ext cx="2976331" cy="2232248"/>
          </a:xfrm>
        </p:spPr>
      </p:pic>
      <p:pic>
        <p:nvPicPr>
          <p:cNvPr id="12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58415"/>
            <a:ext cx="1270000" cy="1949450"/>
          </a:xfrm>
          <a:prstGeom prst="rect">
            <a:avLst/>
          </a:prstGeom>
        </p:spPr>
      </p:pic>
      <p:pic>
        <p:nvPicPr>
          <p:cNvPr id="13" name="Объект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14" y="4758415"/>
            <a:ext cx="1232525" cy="193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3600400" cy="3594774"/>
          </a:xfrm>
        </p:spPr>
      </p:pic>
      <p:pic>
        <p:nvPicPr>
          <p:cNvPr id="16" name="Объект 1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76672"/>
            <a:ext cx="3873500" cy="3028950"/>
          </a:xfrm>
          <a:prstGeom prst="rect">
            <a:avLst/>
          </a:prstGeom>
        </p:spPr>
      </p:pic>
      <p:pic>
        <p:nvPicPr>
          <p:cNvPr id="17" name="Объект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17032"/>
            <a:ext cx="2857500" cy="2857500"/>
          </a:xfrm>
          <a:prstGeom prst="rect">
            <a:avLst/>
          </a:prstGeom>
        </p:spPr>
      </p:pic>
      <p:pic>
        <p:nvPicPr>
          <p:cNvPr id="18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418631"/>
            <a:ext cx="1303447" cy="2155901"/>
          </a:xfrm>
          <a:prstGeom prst="rect">
            <a:avLst/>
          </a:prstGeom>
        </p:spPr>
      </p:pic>
      <p:pic>
        <p:nvPicPr>
          <p:cNvPr id="19" name="Объект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418631"/>
            <a:ext cx="1368152" cy="2119770"/>
          </a:xfrm>
          <a:prstGeom prst="rect">
            <a:avLst/>
          </a:prstGeom>
        </p:spPr>
      </p:pic>
      <p:pic>
        <p:nvPicPr>
          <p:cNvPr id="20" name="Объект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432277"/>
            <a:ext cx="1385470" cy="211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3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84976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Фёдор Михайлович Достоевский (1821-1881)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29966"/>
            <a:ext cx="2880320" cy="311074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09120"/>
            <a:ext cx="1368152" cy="2158820"/>
          </a:xfrm>
        </p:spPr>
      </p:pic>
      <p:pic>
        <p:nvPicPr>
          <p:cNvPr id="7" name="Объект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9" y="4509120"/>
            <a:ext cx="1418108" cy="2144587"/>
          </a:xfrm>
        </p:spPr>
      </p:pic>
      <p:sp>
        <p:nvSpPr>
          <p:cNvPr id="8" name="Прямоугольник 7"/>
          <p:cNvSpPr/>
          <p:nvPr/>
        </p:nvSpPr>
        <p:spPr>
          <a:xfrm>
            <a:off x="3419872" y="908720"/>
            <a:ext cx="56166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Великий  русский писатель мыслитель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smtClean="0">
                <a:solidFill>
                  <a:srgbClr val="FFFF00"/>
                </a:solidFill>
              </a:rPr>
              <a:t>философ</a:t>
            </a:r>
            <a:r>
              <a:rPr lang="ru-RU" baseline="30000" dirty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и </a:t>
            </a:r>
            <a:r>
              <a:rPr lang="ru-RU" dirty="0">
                <a:solidFill>
                  <a:srgbClr val="FFFF00"/>
                </a:solidFill>
              </a:rPr>
              <a:t>публицист</a:t>
            </a:r>
            <a:r>
              <a:rPr lang="ru-RU" dirty="0" smtClean="0">
                <a:solidFill>
                  <a:srgbClr val="FFFF00"/>
                </a:solidFill>
              </a:rPr>
              <a:t>. Достоевский </a:t>
            </a:r>
            <a:r>
              <a:rPr lang="ru-RU" dirty="0">
                <a:solidFill>
                  <a:srgbClr val="FFFF00"/>
                </a:solidFill>
              </a:rPr>
              <a:t>является классиком русской литературы и одним из лучших </a:t>
            </a:r>
            <a:r>
              <a:rPr lang="ru-RU" dirty="0" smtClean="0">
                <a:solidFill>
                  <a:srgbClr val="FFFF00"/>
                </a:solidFill>
              </a:rPr>
              <a:t>романистов мирового значения</a:t>
            </a:r>
            <a:r>
              <a:rPr lang="ru-RU" baseline="30000" dirty="0" smtClean="0">
                <a:solidFill>
                  <a:srgbClr val="FFFF00"/>
                </a:solidFill>
              </a:rPr>
              <a:t>.</a:t>
            </a:r>
            <a:r>
              <a:rPr lang="ru-RU" dirty="0" smtClean="0">
                <a:solidFill>
                  <a:srgbClr val="FFFF00"/>
                </a:solidFill>
              </a:rPr>
              <a:t>. Произведения </a:t>
            </a:r>
            <a:r>
              <a:rPr lang="ru-RU" dirty="0">
                <a:solidFill>
                  <a:srgbClr val="FFFF00"/>
                </a:solidFill>
              </a:rPr>
              <a:t>Достоевского занимают достойное место в сокровищнице всемирной </a:t>
            </a:r>
            <a:r>
              <a:rPr lang="ru-RU" dirty="0" smtClean="0">
                <a:solidFill>
                  <a:srgbClr val="FFFF00"/>
                </a:solidFill>
              </a:rPr>
              <a:t>литературы. К </a:t>
            </a:r>
            <a:r>
              <a:rPr lang="ru-RU" dirty="0">
                <a:solidFill>
                  <a:srgbClr val="FFFF00"/>
                </a:solidFill>
              </a:rPr>
              <a:t>наиболее значительным произведениям писателя литературоведы относят так называемое «</a:t>
            </a:r>
            <a:r>
              <a:rPr lang="ru-RU" b="1" dirty="0">
                <a:solidFill>
                  <a:srgbClr val="FFFF00"/>
                </a:solidFill>
              </a:rPr>
              <a:t>великое </a:t>
            </a:r>
            <a:r>
              <a:rPr lang="ru-RU" b="1" dirty="0" err="1">
                <a:solidFill>
                  <a:srgbClr val="FFFF00"/>
                </a:solidFill>
              </a:rPr>
              <a:t>пятикнижие</a:t>
            </a:r>
            <a:r>
              <a:rPr lang="ru-RU" dirty="0">
                <a:solidFill>
                  <a:srgbClr val="FFFF00"/>
                </a:solidFill>
              </a:rPr>
              <a:t>», в которое входят зрелые романы «Преступление и наказание», «Идиот», «Бесы», «Подросток» и «Братья Карамазовы». Несмотря </a:t>
            </a:r>
            <a:r>
              <a:rPr lang="ru-RU" dirty="0" smtClean="0">
                <a:solidFill>
                  <a:srgbClr val="FFFF00"/>
                </a:solidFill>
              </a:rPr>
              <a:t>на это «Братья </a:t>
            </a:r>
            <a:r>
              <a:rPr lang="ru-RU" dirty="0">
                <a:solidFill>
                  <a:srgbClr val="FFFF00"/>
                </a:solidFill>
              </a:rPr>
              <a:t>Карамазовы» входят в число 100 величайших романов всех времён</a:t>
            </a:r>
            <a:endParaRPr lang="ru-RU" dirty="0">
              <a:solidFill>
                <a:srgbClr val="FFFF00"/>
              </a:solidFill>
              <a:effectLst/>
            </a:endParaRPr>
          </a:p>
        </p:txBody>
      </p:sp>
      <p:pic>
        <p:nvPicPr>
          <p:cNvPr id="9" name="Объект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525194"/>
            <a:ext cx="2486438" cy="2005727"/>
          </a:xfrm>
          <a:prstGeom prst="rect">
            <a:avLst/>
          </a:prstGeom>
        </p:spPr>
      </p:pic>
      <p:pic>
        <p:nvPicPr>
          <p:cNvPr id="10" name="Объект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509120"/>
            <a:ext cx="1516350" cy="202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332655"/>
            <a:ext cx="1944216" cy="3052935"/>
          </a:xfrm>
          <a:prstGeom prst="rect">
            <a:avLst/>
          </a:prstGeom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0831"/>
            <a:ext cx="2016224" cy="3124944"/>
          </a:xfrm>
          <a:prstGeom prst="rect">
            <a:avLst/>
          </a:prstGeom>
        </p:spPr>
      </p:pic>
      <p:pic>
        <p:nvPicPr>
          <p:cNvPr id="11" name="Объект 16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0" y="3555016"/>
            <a:ext cx="2027348" cy="3107189"/>
          </a:xfrm>
        </p:spPr>
      </p:pic>
      <p:pic>
        <p:nvPicPr>
          <p:cNvPr id="12" name="Объект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65221"/>
            <a:ext cx="2016224" cy="3088309"/>
          </a:xfrm>
          <a:prstGeom prst="rect">
            <a:avLst/>
          </a:prstGeom>
        </p:spPr>
      </p:pic>
      <p:pic>
        <p:nvPicPr>
          <p:cNvPr id="13" name="Объект 21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4304"/>
            <a:ext cx="2016224" cy="3024337"/>
          </a:xfrm>
        </p:spPr>
      </p:pic>
      <p:pic>
        <p:nvPicPr>
          <p:cNvPr id="14" name="Объект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2" y="3603923"/>
            <a:ext cx="2000383" cy="3024338"/>
          </a:xfrm>
          <a:prstGeom prst="rect">
            <a:avLst/>
          </a:prstGeom>
        </p:spPr>
      </p:pic>
      <p:pic>
        <p:nvPicPr>
          <p:cNvPr id="15" name="Объект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13" y="3645023"/>
            <a:ext cx="2073817" cy="2983238"/>
          </a:xfrm>
          <a:prstGeom prst="rect">
            <a:avLst/>
          </a:prstGeom>
        </p:spPr>
      </p:pic>
      <p:pic>
        <p:nvPicPr>
          <p:cNvPr id="16" name="Объект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19" y="3645023"/>
            <a:ext cx="1907441" cy="298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77809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Лев Николаевич Толстой(1828-1910)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429000"/>
            <a:ext cx="2280568" cy="304075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969060"/>
            <a:ext cx="2640293" cy="1980220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80728"/>
            <a:ext cx="2664296" cy="32051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91880" y="980728"/>
            <a:ext cx="54726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</a:rPr>
              <a:t>Один из наиболее широко известных русских писателей и мыслителей, почитаемый как один из величайших писателей мира. Участник обороны Севастополя. Просветитель, публицист, религиозный мыслитель, чьё авторитетное мнение послужило причиной возникновения нового религиозно-нравственного течения — толстовства.  Почётный академик по разряду изящной словесности.</a:t>
            </a:r>
            <a:endParaRPr lang="ru-RU" dirty="0"/>
          </a:p>
        </p:txBody>
      </p:sp>
      <p:pic>
        <p:nvPicPr>
          <p:cNvPr id="13" name="Объект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8" y="4365104"/>
            <a:ext cx="1330514" cy="2002925"/>
          </a:xfrm>
          <a:prstGeom prst="rect">
            <a:avLst/>
          </a:prstGeom>
        </p:spPr>
      </p:pic>
      <p:pic>
        <p:nvPicPr>
          <p:cNvPr id="14" name="Объект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824" y="4365104"/>
            <a:ext cx="1562282" cy="200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1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5" y="260648"/>
            <a:ext cx="2297199" cy="2808312"/>
          </a:xfrm>
        </p:spPr>
      </p:pic>
      <p:pic>
        <p:nvPicPr>
          <p:cNvPr id="10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377" y="244708"/>
            <a:ext cx="2436751" cy="2880320"/>
          </a:xfrm>
        </p:spPr>
      </p:pic>
      <p:pic>
        <p:nvPicPr>
          <p:cNvPr id="12" name="Объект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46560"/>
            <a:ext cx="2376264" cy="3105412"/>
          </a:xfrm>
          <a:prstGeom prst="rect">
            <a:avLst/>
          </a:prstGeom>
        </p:spPr>
      </p:pic>
      <p:pic>
        <p:nvPicPr>
          <p:cNvPr id="13" name="Объект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7" y="3370377"/>
            <a:ext cx="2668379" cy="3057063"/>
          </a:xfrm>
          <a:prstGeom prst="rect">
            <a:avLst/>
          </a:prstGeom>
        </p:spPr>
      </p:pic>
      <p:pic>
        <p:nvPicPr>
          <p:cNvPr id="14" name="Объект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80" y="3370378"/>
            <a:ext cx="2482336" cy="3057064"/>
          </a:xfrm>
          <a:prstGeom prst="rect">
            <a:avLst/>
          </a:prstGeom>
        </p:spPr>
      </p:pic>
      <p:pic>
        <p:nvPicPr>
          <p:cNvPr id="15" name="Объект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475" y="244708"/>
            <a:ext cx="2223185" cy="289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820" y="3763469"/>
            <a:ext cx="1946877" cy="2686690"/>
          </a:xfrm>
        </p:spPr>
      </p:pic>
      <p:pic>
        <p:nvPicPr>
          <p:cNvPr id="20" name="Объект 1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65205"/>
            <a:ext cx="1993570" cy="2687960"/>
          </a:xfrm>
        </p:spPr>
      </p:pic>
      <p:pic>
        <p:nvPicPr>
          <p:cNvPr id="21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779492"/>
            <a:ext cx="1925232" cy="2721847"/>
          </a:xfrm>
          <a:prstGeom prst="rect">
            <a:avLst/>
          </a:prstGeom>
        </p:spPr>
      </p:pic>
      <p:pic>
        <p:nvPicPr>
          <p:cNvPr id="22" name="Объект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789040"/>
            <a:ext cx="2034225" cy="2712300"/>
          </a:xfrm>
          <a:prstGeom prst="rect">
            <a:avLst/>
          </a:prstGeom>
        </p:spPr>
      </p:pic>
      <p:pic>
        <p:nvPicPr>
          <p:cNvPr id="23" name="Объект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727" y="289363"/>
            <a:ext cx="1872208" cy="3026736"/>
          </a:xfrm>
          <a:prstGeom prst="rect">
            <a:avLst/>
          </a:prstGeom>
        </p:spPr>
      </p:pic>
      <p:pic>
        <p:nvPicPr>
          <p:cNvPr id="24" name="Объект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03043"/>
            <a:ext cx="2029311" cy="3043966"/>
          </a:xfrm>
          <a:prstGeom prst="rect">
            <a:avLst/>
          </a:prstGeom>
        </p:spPr>
      </p:pic>
      <p:pic>
        <p:nvPicPr>
          <p:cNvPr id="25" name="Объект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89363"/>
            <a:ext cx="1978258" cy="3026736"/>
          </a:xfrm>
          <a:prstGeom prst="rect">
            <a:avLst/>
          </a:prstGeom>
        </p:spPr>
      </p:pic>
      <p:pic>
        <p:nvPicPr>
          <p:cNvPr id="26" name="Объект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73" y="289363"/>
            <a:ext cx="2169703" cy="30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5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4176464" cy="417646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FFFF00"/>
                </a:solidFill>
              </a:rPr>
              <a:t>Большая часть того, что было написано нашими классиками в XIX веке, давно стало литературной </a:t>
            </a:r>
            <a:r>
              <a:rPr lang="ru-RU" sz="3600" dirty="0" err="1" smtClean="0">
                <a:solidFill>
                  <a:srgbClr val="FFFF00"/>
                </a:solidFill>
              </a:rPr>
              <a:t>хрестоматией.</a:t>
            </a:r>
            <a:r>
              <a:rPr lang="ru-RU" dirty="0" err="1" smtClean="0"/>
              <a:t>й</a:t>
            </a:r>
            <a:endParaRPr lang="ru-RU" dirty="0"/>
          </a:p>
        </p:txBody>
      </p:sp>
      <p:pic>
        <p:nvPicPr>
          <p:cNvPr id="12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3221"/>
            <a:ext cx="4038600" cy="2699920"/>
          </a:xfrm>
        </p:spPr>
      </p:pic>
    </p:spTree>
    <p:extLst>
      <p:ext uri="{BB962C8B-B14F-4D97-AF65-F5344CB8AC3E}">
        <p14:creationId xmlns:p14="http://schemas.microsoft.com/office/powerpoint/2010/main" val="2909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3910793" cy="5976664"/>
          </a:xfrm>
        </p:spPr>
      </p:pic>
      <p:pic>
        <p:nvPicPr>
          <p:cNvPr id="11" name="Объект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88640"/>
            <a:ext cx="4285495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3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8208912" cy="6156684"/>
          </a:xfrm>
        </p:spPr>
      </p:pic>
    </p:spTree>
    <p:extLst>
      <p:ext uri="{BB962C8B-B14F-4D97-AF65-F5344CB8AC3E}">
        <p14:creationId xmlns:p14="http://schemas.microsoft.com/office/powerpoint/2010/main" val="80663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32656"/>
            <a:ext cx="4824536" cy="603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5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Спасибо за внимание!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28800"/>
            <a:ext cx="5184575" cy="429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6393</TotalTime>
  <Words>3763</Words>
  <Application>Microsoft Office PowerPoint</Application>
  <PresentationFormat>Экран (4:3)</PresentationFormat>
  <Paragraphs>274</Paragraphs>
  <Slides>89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89</vt:i4>
      </vt:variant>
    </vt:vector>
  </HeadingPairs>
  <TitlesOfParts>
    <vt:vector size="90" baseType="lpstr">
      <vt:lpstr>Тема Office</vt:lpstr>
      <vt:lpstr>XIX век –  "Золотой век" русской  литературы</vt:lpstr>
      <vt:lpstr>масштабе.   </vt:lpstr>
      <vt:lpstr>Презентация PowerPoint</vt:lpstr>
      <vt:lpstr>Поэты  «Золотого  века» давшие духовную пищу двум векам всего человечества.</vt:lpstr>
      <vt:lpstr>Презентация PowerPoint</vt:lpstr>
      <vt:lpstr>Презентация PowerPoint</vt:lpstr>
      <vt:lpstr>Посвящается А.С. Пушкину, М.Ю. Лермонтову и другим поэтам золотого века, трагически завершившим свою жизнь </vt:lpstr>
      <vt:lpstr>Презентация PowerPoint</vt:lpstr>
      <vt:lpstr>Презентация PowerPoint</vt:lpstr>
      <vt:lpstr>Презентация PowerPoint</vt:lpstr>
      <vt:lpstr>Кондратий Федорович Рылеев (1795-1826)</vt:lpstr>
      <vt:lpstr>Презентация PowerPoint</vt:lpstr>
      <vt:lpstr>А.И. Одоевский поэт-декабрист отправлен на каторгу в Сибирь.</vt:lpstr>
      <vt:lpstr>Александр Иванович Одоевский (1802 – 1839)</vt:lpstr>
      <vt:lpstr>А.А. Бестужев поэт-декабрист в ссылку сослан в Сибирь.</vt:lpstr>
      <vt:lpstr>Александр Александрович Бестужев ( 1797 – 1837)</vt:lpstr>
      <vt:lpstr>В.Ф. Раевский поэт-декабрист сослан в ссылку в Сибирь .</vt:lpstr>
      <vt:lpstr>Владимир Фёдорович Раевский ( 1795 – 1872)</vt:lpstr>
      <vt:lpstr>А.С. Грибоедов арестован  по подозрению  в принадлежности к декабристам. </vt:lpstr>
      <vt:lpstr>Александр Сергеевич Грибоедов (1795-1829)</vt:lpstr>
      <vt:lpstr>Презентация PowerPoint</vt:lpstr>
      <vt:lpstr>А.И. Полежаев отдан царем в солдаты за вольнодумство.</vt:lpstr>
      <vt:lpstr>Александр Иванович Полежаев (1805-1838)</vt:lpstr>
      <vt:lpstr>Василий Андреевич Жуковский (1783 – 1852)</vt:lpstr>
      <vt:lpstr>Презентация PowerPoint</vt:lpstr>
      <vt:lpstr>Александр Сергеевич Пушкин (1799-1837 )</vt:lpstr>
      <vt:lpstr>Презентация PowerPoint</vt:lpstr>
      <vt:lpstr>Роман А.С. Пушкина «Евгений Онегин»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Константин Николаевич Батюшков (1787 – 1855)</vt:lpstr>
      <vt:lpstr>Владимир Григорьевич Бенедиктов (1807-1873)</vt:lpstr>
      <vt:lpstr>Аполлон Николаевич Майков ( 1821-1897)</vt:lpstr>
      <vt:lpstr>Дмитрий Владимирович Веневитинов (1805-1827) </vt:lpstr>
      <vt:lpstr>Пётр Андреевич Вяземский (1792 - 1878)  </vt:lpstr>
      <vt:lpstr>Алексей Николаевич Апухтин (1840 – 1893)</vt:lpstr>
      <vt:lpstr>Николай Михайлович Языков ( 1803 – 1846)</vt:lpstr>
      <vt:lpstr>Павел Александрович Катенин (1792 -  1853)  </vt:lpstr>
      <vt:lpstr>  Вильгельм Карлович Кюхельбекер (1797 – 1846)</vt:lpstr>
      <vt:lpstr>Антон Антонович Дельвиг (1798 -1831) </vt:lpstr>
      <vt:lpstr>Евгений Абрамович Баратынский (1800-1844)</vt:lpstr>
      <vt:lpstr>Иван Иванович Козлов (1799-1840)</vt:lpstr>
      <vt:lpstr> Алексей Васильевич Кольцов (1809 – 1842)</vt:lpstr>
      <vt:lpstr>Алексей Константинович Толстой(1817-1875)</vt:lpstr>
      <vt:lpstr>Презентация PowerPoint</vt:lpstr>
      <vt:lpstr>Денис Васильевич  Давыдов (1784 – 1839)</vt:lpstr>
      <vt:lpstr>Презентация PowerPoint</vt:lpstr>
      <vt:lpstr>Михаил Юрьевич Лермонтов ( 1814 – 1841)</vt:lpstr>
      <vt:lpstr>Презентация PowerPoint</vt:lpstr>
      <vt:lpstr>М.Ю. Лермонтов - автор романтической драмы "Маскарад", Стихотворения «Бородино».</vt:lpstr>
      <vt:lpstr>Презентация PowerPoint</vt:lpstr>
      <vt:lpstr>Николай Александрович Некрасов (1821-1878)</vt:lpstr>
      <vt:lpstr>Презентация PowerPoint</vt:lpstr>
      <vt:lpstr>Презентация PowerPoint</vt:lpstr>
      <vt:lpstr>Презентация PowerPoint</vt:lpstr>
      <vt:lpstr>Афанасий Афанасьевич Фет(1820-1892)</vt:lpstr>
      <vt:lpstr>Презентация PowerPoint</vt:lpstr>
      <vt:lpstr>Презентация PowerPoint</vt:lpstr>
      <vt:lpstr>Фёдор Иванович Тютчев (1803-1873)</vt:lpstr>
      <vt:lpstr>Презентация PowerPoint</vt:lpstr>
      <vt:lpstr>Презентация PowerPoint</vt:lpstr>
      <vt:lpstr>Иван Андреевич Крылов ( 1769-1844)</vt:lpstr>
      <vt:lpstr>Презентация PowerPoint</vt:lpstr>
      <vt:lpstr>Фёдор Николаевич Глинка ( 1786-1880)</vt:lpstr>
      <vt:lpstr>Презентация PowerPoint</vt:lpstr>
      <vt:lpstr>Иван Сергеевич Тургенев ( 1918-1888)</vt:lpstr>
      <vt:lpstr>Презентация PowerPoint</vt:lpstr>
      <vt:lpstr>Презентация PowerPoint</vt:lpstr>
      <vt:lpstr>Презентация PowerPoint</vt:lpstr>
      <vt:lpstr>Николай Васильевич Гоголь(1809-1852)</vt:lpstr>
      <vt:lpstr>Презентация PowerPoint</vt:lpstr>
      <vt:lpstr>Александр Николаевич Островский (1823-1886)</vt:lpstr>
      <vt:lpstr>Презентация PowerPoint</vt:lpstr>
      <vt:lpstr>Фёдор Михайлович Достоевский (1821-1881)</vt:lpstr>
      <vt:lpstr>Презентация PowerPoint</vt:lpstr>
      <vt:lpstr>Лев Николаевич Толстой(1828-1910)</vt:lpstr>
      <vt:lpstr>Презентация PowerPoint</vt:lpstr>
      <vt:lpstr>Презентация PowerPoint</vt:lpstr>
      <vt:lpstr>Большая часть того, что было написано нашими классиками в XIX веке, давно стало литературной хрестоматией.й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Macintosh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Леонид</dc:creator>
  <cp:lastModifiedBy>Пользователь</cp:lastModifiedBy>
  <cp:revision>305</cp:revision>
  <dcterms:created xsi:type="dcterms:W3CDTF">2010-04-12T16:32:52Z</dcterms:created>
  <dcterms:modified xsi:type="dcterms:W3CDTF">2017-10-23T04:38:00Z</dcterms:modified>
</cp:coreProperties>
</file>