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10101"/>
    <a:srgbClr val="010103"/>
    <a:srgbClr val="05020B"/>
    <a:srgbClr val="0F243F"/>
    <a:srgbClr val="F7F6F6"/>
    <a:srgbClr val="5A6986"/>
    <a:srgbClr val="365C81"/>
    <a:srgbClr val="500525"/>
    <a:srgbClr val="A2ADE0"/>
    <a:srgbClr val="46A39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 varScale="1">
        <p:scale>
          <a:sx n="73" d="100"/>
          <a:sy n="73" d="100"/>
        </p:scale>
        <p:origin x="-420" y="-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6C813F-A142-493B-9873-2FE10FE03E96}" type="datetimeFigureOut">
              <a:rPr lang="ru-RU" smtClean="0"/>
              <a:pPr/>
              <a:t>23.10.2017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9BB56-EBAA-4B76-B2E1-E44CF349B88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5091059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6C813F-A142-493B-9873-2FE10FE03E96}" type="datetimeFigureOut">
              <a:rPr lang="ru-RU" smtClean="0"/>
              <a:pPr/>
              <a:t>23.10.2017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9BB56-EBAA-4B76-B2E1-E44CF349B88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5550253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6C813F-A142-493B-9873-2FE10FE03E96}" type="datetimeFigureOut">
              <a:rPr lang="ru-RU" smtClean="0"/>
              <a:pPr/>
              <a:t>23.10.2017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9BB56-EBAA-4B76-B2E1-E44CF349B88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0166531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6C813F-A142-493B-9873-2FE10FE03E96}" type="datetimeFigureOut">
              <a:rPr lang="ru-RU" smtClean="0"/>
              <a:pPr/>
              <a:t>23.10.2017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9BB56-EBAA-4B76-B2E1-E44CF349B88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2938395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6C813F-A142-493B-9873-2FE10FE03E96}" type="datetimeFigureOut">
              <a:rPr lang="ru-RU" smtClean="0"/>
              <a:pPr/>
              <a:t>23.10.2017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9BB56-EBAA-4B76-B2E1-E44CF349B88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7808838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6C813F-A142-493B-9873-2FE10FE03E96}" type="datetimeFigureOut">
              <a:rPr lang="ru-RU" smtClean="0"/>
              <a:pPr/>
              <a:t>23.10.2017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9BB56-EBAA-4B76-B2E1-E44CF349B88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6057053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6C813F-A142-493B-9873-2FE10FE03E96}" type="datetimeFigureOut">
              <a:rPr lang="ru-RU" smtClean="0"/>
              <a:pPr/>
              <a:t>23.10.2017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9BB56-EBAA-4B76-B2E1-E44CF349B88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419671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6C813F-A142-493B-9873-2FE10FE03E96}" type="datetimeFigureOut">
              <a:rPr lang="ru-RU" smtClean="0"/>
              <a:pPr/>
              <a:t>23.10.2017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9BB56-EBAA-4B76-B2E1-E44CF349B88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6998235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6C813F-A142-493B-9873-2FE10FE03E96}" type="datetimeFigureOut">
              <a:rPr lang="ru-RU" smtClean="0"/>
              <a:pPr/>
              <a:t>23.10.2017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9BB56-EBAA-4B76-B2E1-E44CF349B88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8273621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6C813F-A142-493B-9873-2FE10FE03E96}" type="datetimeFigureOut">
              <a:rPr lang="ru-RU" smtClean="0"/>
              <a:pPr/>
              <a:t>23.10.2017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9BB56-EBAA-4B76-B2E1-E44CF349B88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491730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6C813F-A142-493B-9873-2FE10FE03E96}" type="datetimeFigureOut">
              <a:rPr lang="ru-RU" smtClean="0"/>
              <a:pPr/>
              <a:t>23.10.2017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9BB56-EBAA-4B76-B2E1-E44CF349B88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5067720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6C813F-A142-493B-9873-2FE10FE03E96}" type="datetimeFigureOut">
              <a:rPr lang="ru-RU" smtClean="0"/>
              <a:pPr/>
              <a:t>23.10.2017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49BB56-EBAA-4B76-B2E1-E44CF349B88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2601766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79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Бадминтон.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75573" y="5974914"/>
            <a:ext cx="4371583" cy="613775"/>
          </a:xfrm>
        </p:spPr>
        <p:txBody>
          <a:bodyPr>
            <a:normAutofit fontScale="92500" lnSpcReduction="20000"/>
          </a:bodyPr>
          <a:lstStyle/>
          <a:p>
            <a:r>
              <a:rPr lang="ru-RU" i="1" dirty="0" smtClean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Учитель физической культуры Белов В.Б.</a:t>
            </a:r>
            <a:endParaRPr lang="ru-RU" i="1" dirty="0">
              <a:solidFill>
                <a:schemeClr val="accent4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87588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7000">
              <a:srgbClr val="DF3D86"/>
            </a:gs>
            <a:gs pos="89000">
              <a:srgbClr val="5D9D94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07288" y="457200"/>
            <a:ext cx="4684734" cy="620038"/>
          </a:xfrm>
        </p:spPr>
        <p:txBody>
          <a:bodyPr/>
          <a:lstStyle/>
          <a:p>
            <a:r>
              <a:rPr lang="ru-RU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Бадминтон</a:t>
            </a:r>
            <a:endParaRPr lang="ru-RU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621599" y="1789022"/>
            <a:ext cx="6172200" cy="432261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12941" y="1678489"/>
            <a:ext cx="5408657" cy="5085566"/>
          </a:xfrm>
        </p:spPr>
        <p:txBody>
          <a:bodyPr>
            <a:normAutofit fontScale="92500"/>
          </a:bodyPr>
          <a:lstStyle/>
          <a:p>
            <a:r>
              <a:rPr lang="ru-RU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Бадминтон — олимпийский вид спорта, в котором два игрока или две команды по два человека соперничают между собой. Бадминтон входит в число самых </a:t>
            </a:r>
            <a:r>
              <a:rPr lang="ru-RU" sz="2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энергозатратных</a:t>
            </a:r>
            <a:r>
              <a:rPr lang="ru-RU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видов спорта. Цель каждого из игроков (или команд) – перекинуть ракеткой волан на сторону соперника таким образом, чтобы соперник не смог его отразить. Чтобы было засчитано очко, волан должен коснуться площадки соперника.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xmlns="" val="223800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>
            <a:alphaModFix amt="79000"/>
          </a:blip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91638" y="457200"/>
            <a:ext cx="2780387" cy="507304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Script" panose="020B0504020000000003" pitchFamily="34" charset="0"/>
              </a:rPr>
              <a:t>История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Script" panose="020B0504020000000003" pitchFamily="34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0" y="1139868"/>
            <a:ext cx="6501008" cy="5599135"/>
          </a:xfrm>
        </p:spPr>
        <p:txBody>
          <a:bodyPr>
            <a:normAutofit/>
          </a:bodyPr>
          <a:lstStyle/>
          <a:p>
            <a:r>
              <a:rPr lang="ru-RU" sz="1800" b="1" i="1" dirty="0" smtClean="0">
                <a:solidFill>
                  <a:srgbClr val="141F1E"/>
                </a:solidFill>
                <a:latin typeface="Corbel" panose="020B0503020204020204" pitchFamily="34" charset="0"/>
              </a:rPr>
              <a:t>В XIX веке английские офицеры, служившие в Индии, увлеклись старинной индийской игрой пуна, которую можно считать прототипом современного бадминтона. Англичане привезли с собой увлечение игрой на родину.</a:t>
            </a:r>
          </a:p>
          <a:p>
            <a:r>
              <a:rPr lang="ru-RU" sz="1800" b="1" i="1" dirty="0" smtClean="0">
                <a:solidFill>
                  <a:srgbClr val="141F1E"/>
                </a:solidFill>
                <a:latin typeface="Corbel" panose="020B0503020204020204" pitchFamily="34" charset="0"/>
              </a:rPr>
              <a:t>Современная традиция игры берёт начало в Англии, в старинной усадьбе Бадминтон-</a:t>
            </a:r>
            <a:r>
              <a:rPr lang="ru-RU" sz="1800" b="1" i="1" dirty="0" err="1" smtClean="0">
                <a:solidFill>
                  <a:srgbClr val="141F1E"/>
                </a:solidFill>
                <a:latin typeface="Corbel" panose="020B0503020204020204" pitchFamily="34" charset="0"/>
              </a:rPr>
              <a:t>хаус</a:t>
            </a:r>
            <a:r>
              <a:rPr lang="ru-RU" sz="1800" b="1" i="1" dirty="0" smtClean="0">
                <a:solidFill>
                  <a:srgbClr val="141F1E"/>
                </a:solidFill>
                <a:latin typeface="Corbel" panose="020B0503020204020204" pitchFamily="34" charset="0"/>
              </a:rPr>
              <a:t>, владелец которой, известный спортивный энтузиаст и издатель серии книг о видах спорта, герцог Бофорт, соорудил в 1873 году первую площадку для игры в бадминтон. В 1893 году ассоциация бадминтона Англии опубликовала первый регламент официальных правил игры.</a:t>
            </a:r>
          </a:p>
          <a:p>
            <a:r>
              <a:rPr lang="ru-RU" sz="1800" b="1" i="1" dirty="0" smtClean="0">
                <a:solidFill>
                  <a:srgbClr val="141F1E"/>
                </a:solidFill>
                <a:latin typeface="Corbel" panose="020B0503020204020204" pitchFamily="34" charset="0"/>
              </a:rPr>
              <a:t>Всемирная федерация бадминтона (англ. </a:t>
            </a:r>
            <a:r>
              <a:rPr lang="ru-RU" sz="1800" b="1" i="1" dirty="0" err="1" smtClean="0">
                <a:solidFill>
                  <a:srgbClr val="141F1E"/>
                </a:solidFill>
                <a:latin typeface="Corbel" panose="020B0503020204020204" pitchFamily="34" charset="0"/>
              </a:rPr>
              <a:t>Badminton</a:t>
            </a:r>
            <a:r>
              <a:rPr lang="ru-RU" sz="1800" b="1" i="1" dirty="0" smtClean="0">
                <a:solidFill>
                  <a:srgbClr val="141F1E"/>
                </a:solidFill>
                <a:latin typeface="Corbel" panose="020B0503020204020204" pitchFamily="34" charset="0"/>
              </a:rPr>
              <a:t> </a:t>
            </a:r>
            <a:r>
              <a:rPr lang="ru-RU" sz="1800" b="1" i="1" dirty="0" err="1" smtClean="0">
                <a:solidFill>
                  <a:srgbClr val="141F1E"/>
                </a:solidFill>
                <a:latin typeface="Corbel" panose="020B0503020204020204" pitchFamily="34" charset="0"/>
              </a:rPr>
              <a:t>World</a:t>
            </a:r>
            <a:r>
              <a:rPr lang="ru-RU" sz="1800" b="1" i="1" dirty="0" smtClean="0">
                <a:solidFill>
                  <a:srgbClr val="141F1E"/>
                </a:solidFill>
                <a:latin typeface="Corbel" panose="020B0503020204020204" pitchFamily="34" charset="0"/>
              </a:rPr>
              <a:t> </a:t>
            </a:r>
            <a:r>
              <a:rPr lang="ru-RU" sz="1800" b="1" i="1" dirty="0" err="1" smtClean="0">
                <a:solidFill>
                  <a:srgbClr val="141F1E"/>
                </a:solidFill>
                <a:latin typeface="Corbel" panose="020B0503020204020204" pitchFamily="34" charset="0"/>
              </a:rPr>
              <a:t>Federation</a:t>
            </a:r>
            <a:r>
              <a:rPr lang="ru-RU" sz="1800" b="1" i="1" dirty="0" smtClean="0">
                <a:solidFill>
                  <a:srgbClr val="141F1E"/>
                </a:solidFill>
                <a:latin typeface="Corbel" panose="020B0503020204020204" pitchFamily="34" charset="0"/>
              </a:rPr>
              <a:t> (BWF)) была создана в 1934 году. С 1947 года проводится крупнейшее командное соревнование среди мужчин - Кубок Томаса. Среди женщин главный командный старт — Кубок </a:t>
            </a:r>
            <a:r>
              <a:rPr lang="ru-RU" sz="1800" b="1" i="1" dirty="0" err="1" smtClean="0">
                <a:solidFill>
                  <a:srgbClr val="141F1E"/>
                </a:solidFill>
                <a:latin typeface="Corbel" panose="020B0503020204020204" pitchFamily="34" charset="0"/>
              </a:rPr>
              <a:t>Убер</a:t>
            </a:r>
            <a:r>
              <a:rPr lang="ru-RU" sz="1800" b="1" i="1" dirty="0" smtClean="0">
                <a:solidFill>
                  <a:srgbClr val="141F1E"/>
                </a:solidFill>
                <a:latin typeface="Corbel" panose="020B0503020204020204" pitchFamily="34" charset="0"/>
              </a:rPr>
              <a:t> проводится с 1955 года.</a:t>
            </a:r>
          </a:p>
          <a:p>
            <a:endParaRPr lang="ru-RU"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979079" y="3369502"/>
            <a:ext cx="4096011" cy="311897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Объект 10"/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501008" y="651355"/>
            <a:ext cx="4659682" cy="294874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1070750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>
            <a:alphaModFix amt="79000"/>
          </a:blip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96427" y="0"/>
            <a:ext cx="3908121" cy="826718"/>
          </a:xfrm>
        </p:spPr>
        <p:txBody>
          <a:bodyPr>
            <a:normAutofit fontScale="90000"/>
          </a:bodyPr>
          <a:lstStyle/>
          <a:p>
            <a:r>
              <a:rPr lang="ru-RU" b="1" dirty="0">
                <a:latin typeface="Segoe Script" panose="020B0504020000000003" pitchFamily="34" charset="0"/>
              </a:rPr>
              <a:t>Ракетка</a:t>
            </a:r>
            <a:r>
              <a:rPr lang="ru-RU" b="1" dirty="0"/>
              <a:t/>
            </a:r>
            <a:br>
              <a:rPr lang="ru-RU" b="1" dirty="0"/>
            </a:b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431757" y="826718"/>
            <a:ext cx="5760243" cy="6031282"/>
          </a:xfrm>
          <a:prstGeom prst="rect">
            <a:avLst/>
          </a:prstGeom>
          <a:ln>
            <a:noFill/>
          </a:ln>
          <a:effectLst>
            <a:softEdge rad="635000"/>
          </a:effectLst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08976" y="400833"/>
            <a:ext cx="6367398" cy="6162805"/>
          </a:xfrm>
        </p:spPr>
        <p:txBody>
          <a:bodyPr>
            <a:noAutofit/>
          </a:bodyPr>
          <a:lstStyle/>
          <a:p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Первоначально ракетки изготавливались из дерева. Современные ракетки изготавливаются из различных материалов: от углепластика до 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алюминия</a:t>
            </a: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, стали и титана. Благодаря им снаряд выдерживает натяжение струн и нагрузку ударов. Ракетки для профессиональных игроков, как правило, выполняются из композиционных материалов на основе </a:t>
            </a:r>
            <a:r>
              <a:rPr lang="ru-RU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углеволокна</a:t>
            </a: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и с применением встроенных конструктивных элементов из других материалов. Ракетки для любителей и новичков часто можно отличить по наличию «тройника» — визуально заметного Т-образного узла в месте соединения стержня и рамки обода. В среднем масса ракетки составляет 70-100 граммов. К основным физическим характеристикам ракеток, влияющих на их игровые свойства, наряду с массой относятся также расположение центра тяжести (так называемый «баланс»), жёсткость стержня и обода на изгиб, жёсткость стержня на кручение. Нередко в зависимости от этих характеристик одни ракетки чаще рекомендуют игрокам с атакующей и силовой манерой игры, тогда как другие — игрокам, скорее тяготеющим к оборонительным тактическим схемам. В модельных рядах ракеток, предназначенных для профессиональных спортсменов, внутри одной модели возможны вариации исполнения с различающейся на несколько граммов массой и с различной толщиной рукоятки. Большинство профессиональных игроков используют специальные намотки на рукоятку ракетки — так называемый «</a:t>
            </a:r>
            <a:r>
              <a:rPr lang="ru-RU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грип</a:t>
            </a: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», предназначенный для обеспечения наилучшего контроля над хватом ракетки.</a:t>
            </a:r>
          </a:p>
        </p:txBody>
      </p:sp>
    </p:spTree>
    <p:extLst>
      <p:ext uri="{BB962C8B-B14F-4D97-AF65-F5344CB8AC3E}">
        <p14:creationId xmlns:p14="http://schemas.microsoft.com/office/powerpoint/2010/main" xmlns="" val="3472198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796D70"/>
            </a:gs>
            <a:gs pos="100000">
              <a:srgbClr val="974D5E"/>
            </a:gs>
            <a:gs pos="44000">
              <a:srgbClr val="46A39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5934" y="162838"/>
            <a:ext cx="4697260" cy="824587"/>
          </a:xfrm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47A2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Игровая площадка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89090" y="1621028"/>
            <a:ext cx="5610225" cy="4207668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63014" y="1320403"/>
            <a:ext cx="5092373" cy="5255761"/>
          </a:xfrm>
        </p:spPr>
        <p:txBody>
          <a:bodyPr>
            <a:normAutofit fontScale="92500" lnSpcReduction="20000"/>
          </a:bodyPr>
          <a:lstStyle/>
          <a:p>
            <a:r>
              <a:rPr lang="ru-RU" sz="2000" dirty="0">
                <a:latin typeface="Arial Black" panose="020B0A04020102020204" pitchFamily="34" charset="0"/>
              </a:rPr>
              <a:t>Игра проходит на прямоугольной площадке размером 13,4 на 5,18 метров. Для парной игры используется площадка размером 13,4 (при подаче — 11,88) на 6,10 метров. Высота сетки 1,55 метра у опор, 1,524 метра по центру (провисание); Сетка ограничена сверху лентой шириной в 7,5-8 см, сложенной вдвое, под которой пропускается шнур. Линии шириной 4 см, наносятся на поле яркой (белой или жёлтой) краской и являются неотъемлемой частью того поля, которое они ограничивают (но, например, подавать, находясь на линии запрещено). На расстоянии 1,98 метра от сетки находится линия подачи. Между линией подачи и задней линией находится зона подачи. Центральная линия разделяет зону подачи на правую и левую зоны.</a:t>
            </a:r>
          </a:p>
        </p:txBody>
      </p:sp>
    </p:spTree>
    <p:extLst>
      <p:ext uri="{BB962C8B-B14F-4D97-AF65-F5344CB8AC3E}">
        <p14:creationId xmlns:p14="http://schemas.microsoft.com/office/powerpoint/2010/main" xmlns="" val="1997745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A2ADE0"/>
            </a:gs>
            <a:gs pos="100000">
              <a:srgbClr val="974D5E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Объект 1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62729" y="193678"/>
            <a:ext cx="5473874" cy="516072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5" name="Rectangle 1"/>
          <p:cNvSpPr>
            <a:spLocks noGrp="1" noChangeArrowheads="1"/>
          </p:cNvSpPr>
          <p:nvPr>
            <p:ph type="body" sz="half" idx="2"/>
          </p:nvPr>
        </p:nvSpPr>
        <p:spPr bwMode="auto">
          <a:xfrm>
            <a:off x="5987442" y="520511"/>
            <a:ext cx="5999250" cy="23083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latin typeface="Kelson"/>
              </a:rPr>
              <a:t> </a:t>
            </a:r>
            <a: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latin typeface="Kelson"/>
              </a:rPr>
              <a:t>Матч должен состоять, максимум, из трех геймов, если не оговорено другое.</a:t>
            </a:r>
            <a:endParaRPr kumimoji="0" lang="ru-RU" sz="1200" b="1" i="0" u="none" strike="noStrike" cap="none" normalizeH="0" baseline="0" dirty="0" smtClean="0">
              <a:ln>
                <a:noFill/>
              </a:ln>
              <a:solidFill>
                <a:schemeClr val="tx2">
                  <a:lumMod val="50000"/>
                </a:schemeClr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latin typeface="Kelson"/>
              </a:rPr>
              <a:t> Гейм выигрывает сторона, первой набравшая 21 очко Стороне, выигравшей розыгрыш, засчитывается очко. </a:t>
            </a:r>
            <a:b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latin typeface="Kelson"/>
              </a:rPr>
            </a:br>
            <a: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latin typeface="Kelson"/>
              </a:rPr>
              <a:t>Сторона может выиграть розыгрыш, если соперник(и) допускают ошибку или если волан вышел из игры, коснувшись поверхности корта на стороне соперника(</a:t>
            </a:r>
            <a:r>
              <a:rPr kumimoji="0" lang="ru-RU" sz="1200" b="1" i="0" u="none" strike="noStrike" cap="none" normalizeH="0" baseline="0" dirty="0" err="1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latin typeface="Kelson"/>
              </a:rPr>
              <a:t>ов</a:t>
            </a:r>
            <a: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latin typeface="Kelson"/>
              </a:rPr>
              <a:t>).</a:t>
            </a:r>
            <a:endParaRPr kumimoji="0" lang="ru-RU" sz="1200" b="1" i="0" u="none" strike="noStrike" cap="none" normalizeH="0" baseline="0" dirty="0" smtClean="0">
              <a:ln>
                <a:noFill/>
              </a:ln>
              <a:solidFill>
                <a:schemeClr val="tx2">
                  <a:lumMod val="50000"/>
                </a:schemeClr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latin typeface="Kelson"/>
              </a:rPr>
              <a:t> При счете «20-20» сторона, которая первая набирает разницу в 2 очка, выигрывает гейм.</a:t>
            </a:r>
            <a:endParaRPr kumimoji="0" lang="ru-RU" sz="1200" b="1" i="0" u="none" strike="noStrike" cap="none" normalizeH="0" baseline="0" dirty="0" smtClean="0">
              <a:ln>
                <a:noFill/>
              </a:ln>
              <a:solidFill>
                <a:schemeClr val="tx2">
                  <a:lumMod val="50000"/>
                </a:schemeClr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latin typeface="Kelson"/>
              </a:rPr>
              <a:t> При счёте «29-29» сторона, выигравшая 30-е очко, выигрывает гейм.</a:t>
            </a:r>
            <a:endParaRPr kumimoji="0" lang="ru-RU" sz="1200" b="1" i="0" u="none" strike="noStrike" cap="none" normalizeH="0" baseline="0" dirty="0" smtClean="0">
              <a:ln>
                <a:noFill/>
              </a:ln>
              <a:solidFill>
                <a:schemeClr val="tx2">
                  <a:lumMod val="50000"/>
                </a:schemeClr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latin typeface="Kelson"/>
              </a:rPr>
              <a:t>Сторона, выигравшая гейм, первой подает в следующем гейме.</a:t>
            </a:r>
            <a:endParaRPr kumimoji="0" lang="ru-RU" sz="1200" b="1" i="0" u="none" strike="noStrike" cap="none" normalizeH="0" baseline="0" dirty="0" smtClean="0">
              <a:ln>
                <a:noFill/>
              </a:ln>
              <a:solidFill>
                <a:schemeClr val="tx2">
                  <a:lumMod val="50000"/>
                </a:schemeClr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rgbClr val="454545"/>
                </a:solidFill>
                <a:effectLst/>
                <a:latin typeface="Kelson"/>
              </a:rPr>
              <a:t> 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628384" y="1305341"/>
            <a:ext cx="751561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5987442" y="2916777"/>
            <a:ext cx="5791198" cy="19543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latin typeface="Kelson"/>
              </a:rPr>
              <a:t>Игроки должны поменяться сторонами:</a:t>
            </a: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chemeClr val="tx2">
                  <a:lumMod val="50000"/>
                </a:schemeClr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latin typeface="Kelson"/>
              </a:rPr>
              <a:t>По окончании первого гейма;</a:t>
            </a: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chemeClr val="tx2">
                  <a:lumMod val="50000"/>
                </a:schemeClr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latin typeface="Kelson"/>
              </a:rPr>
              <a:t>Перед началом третьего гейма (если он нужен);</a:t>
            </a: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chemeClr val="tx2">
                  <a:lumMod val="50000"/>
                </a:schemeClr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latin typeface="Kelson"/>
              </a:rPr>
              <a:t> В третьем гейме, когда одна из сторон наберет 11 очков.</a:t>
            </a: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chemeClr val="tx2">
                  <a:lumMod val="50000"/>
                </a:schemeClr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latin typeface="Kelson"/>
              </a:rPr>
              <a:t> </a:t>
            </a: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chemeClr val="tx2">
                  <a:lumMod val="50000"/>
                </a:schemeClr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latin typeface="Kelson"/>
              </a:rPr>
              <a:t> Если момент смены сторон пропущен, смена делается немедленно, при обнаружении этого, и существующий на этот момент счет сохраняется.</a:t>
            </a: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chemeClr val="tx2">
                  <a:lumMod val="50000"/>
                </a:schemeClr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900" b="0" i="0" u="none" strike="noStrike" cap="none" normalizeH="0" baseline="0" dirty="0" smtClean="0">
                <a:ln>
                  <a:noFill/>
                </a:ln>
                <a:solidFill>
                  <a:srgbClr val="454545"/>
                </a:solidFill>
                <a:effectLst/>
                <a:latin typeface="Kelson"/>
              </a:rPr>
              <a:t> 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" name="Rectangle 3"/>
          <p:cNvSpPr>
            <a:spLocks noChangeArrowheads="1"/>
          </p:cNvSpPr>
          <p:nvPr/>
        </p:nvSpPr>
        <p:spPr bwMode="auto">
          <a:xfrm>
            <a:off x="5929166" y="5041536"/>
            <a:ext cx="5907750" cy="18158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latin typeface="Kelson"/>
              </a:rPr>
              <a:t>Ошибка поля подачи является совершенной, если игрок:</a:t>
            </a: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chemeClr val="tx2">
                  <a:lumMod val="50000"/>
                </a:schemeClr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latin typeface="Kelson"/>
              </a:rPr>
              <a:t> подает или принимает не в очередь; или</a:t>
            </a: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chemeClr val="tx2">
                  <a:lumMod val="50000"/>
                </a:schemeClr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latin typeface="Kelson"/>
              </a:rPr>
              <a:t> подает или принимает не из надлежащего поля подачи;</a:t>
            </a: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chemeClr val="tx2">
                  <a:lumMod val="50000"/>
                </a:schemeClr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latin typeface="Kelson"/>
              </a:rPr>
              <a:t> </a:t>
            </a: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chemeClr val="tx2">
                  <a:lumMod val="50000"/>
                </a:schemeClr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latin typeface="Kelson"/>
              </a:rPr>
              <a:t> Если была сделана ошибка поля подачи, то она не исправляется и игра в этом гейме продолжается, не меняя игроками поля подачи (также не назначается новый порядок подач).</a:t>
            </a: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chemeClr val="tx2">
                  <a:lumMod val="50000"/>
                </a:schemeClr>
              </a:solidFill>
              <a:effectLst/>
            </a:endParaRPr>
          </a:p>
        </p:txBody>
      </p:sp>
      <p:sp>
        <p:nvSpPr>
          <p:cNvPr id="10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7704833" y="225047"/>
            <a:ext cx="1057982" cy="430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i="0" u="none" strike="noStrike" cap="none" normalizeH="0" baseline="0" dirty="0" smtClean="0">
                <a:ln>
                  <a:noFill/>
                </a:ln>
                <a:solidFill>
                  <a:srgbClr val="50052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Счёт</a:t>
            </a:r>
            <a:r>
              <a:rPr kumimoji="0" lang="ru-RU" sz="280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</a:t>
            </a:r>
          </a:p>
        </p:txBody>
      </p:sp>
      <p:sp>
        <p:nvSpPr>
          <p:cNvPr id="12" name="Rectangle 5"/>
          <p:cNvSpPr>
            <a:spLocks noChangeArrowheads="1"/>
          </p:cNvSpPr>
          <p:nvPr/>
        </p:nvSpPr>
        <p:spPr bwMode="auto">
          <a:xfrm>
            <a:off x="7125417" y="2583351"/>
            <a:ext cx="436284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50052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Смена сторон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rgbClr val="500525"/>
                </a:solidFill>
                <a:effectLst/>
              </a:rPr>
              <a:t> 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rgbClr val="500525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5929166" y="4700780"/>
            <a:ext cx="584947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rgbClr val="50052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Ошибки при подаче</a:t>
            </a:r>
            <a:endParaRPr lang="ru-RU" sz="2800" b="1" dirty="0">
              <a:solidFill>
                <a:srgbClr val="50052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58223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5A6986"/>
            </a:gs>
            <a:gs pos="100000">
              <a:srgbClr val="F7F6F6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Объект 6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776582" y="488516"/>
            <a:ext cx="5323560" cy="591228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Rectangle 1"/>
          <p:cNvSpPr>
            <a:spLocks noGrp="1" noChangeArrowheads="1"/>
          </p:cNvSpPr>
          <p:nvPr>
            <p:ph type="body" sz="half" idx="2"/>
          </p:nvPr>
        </p:nvSpPr>
        <p:spPr bwMode="auto">
          <a:xfrm>
            <a:off x="0" y="499051"/>
            <a:ext cx="6776581" cy="65094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rgbClr val="0F243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При правильной подаче: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rgbClr val="0F243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 Никакая сторона не должна допускать чрезмерной задержки выполнения подачи, когда подающий и принимающий игроки готовы к подаче. Любая задержка во время движения ракетки вперед во время подачи,</a:t>
            </a:r>
            <a:r>
              <a:rPr kumimoji="0" lang="ru-RU" sz="1200" b="1" i="0" u="none" strike="noStrike" cap="none" normalizeH="0" dirty="0" smtClean="0">
                <a:ln>
                  <a:noFill/>
                </a:ln>
                <a:solidFill>
                  <a:srgbClr val="0F243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rgbClr val="0F243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должна считаться ошибкой (фол);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rgbClr val="0F243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Подающий и принимающий должны стоять в пределах диагонально расположенных полей подачи , не касаясь линий, ограничивающих эти поля;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rgbClr val="0F243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 Какая-либо часть обеих ступней подающего и принимающего должна оставаться в контакте с поверхностью корта в неподвижном положении от начала подачи до совершения подачи 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rgbClr val="0F243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 Ракетка подающего должна первоначально ударить по головке волана;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rgbClr val="0F243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 Весь волан должен находиться ниже талии подающего в момент удара по нему ракеткой. Талией считается воображаемая линия вокруг тела, проходящая на уровне нижней точки нижнего ребра подающего;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rgbClr val="0F243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Стержень ракетки подающего, в момент удара по волану, должен быть направлен явно вниз;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rgbClr val="0F243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 Движение ракетки подающего игрока должно продолжаться только вперед от начала подачи до ее завершения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rgbClr val="0F243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 Полет волана должен быть направлен по восходящей линии </a:t>
            </a:r>
            <a:r>
              <a:rPr kumimoji="0" lang="en-US" sz="1200" b="1" i="0" u="none" strike="noStrike" cap="none" normalizeH="0" baseline="0" dirty="0" err="1" smtClean="0">
                <a:ln>
                  <a:noFill/>
                </a:ln>
                <a:solidFill>
                  <a:srgbClr val="0F243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oт</a:t>
            </a: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rgbClr val="0F243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 </a:t>
            </a:r>
            <a:r>
              <a:rPr kumimoji="0" lang="en-US" sz="1200" b="1" i="0" u="none" strike="noStrike" cap="none" normalizeH="0" baseline="0" dirty="0" err="1" smtClean="0">
                <a:ln>
                  <a:noFill/>
                </a:ln>
                <a:solidFill>
                  <a:srgbClr val="0F243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ракетки</a:t>
            </a: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rgbClr val="0F243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kumimoji="0" lang="en-US" sz="1200" b="1" i="0" u="none" strike="noStrike" cap="none" normalizeH="0" baseline="0" dirty="0" err="1" smtClean="0">
                <a:ln>
                  <a:noFill/>
                </a:ln>
                <a:solidFill>
                  <a:srgbClr val="0F243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подающего</a:t>
            </a: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rgbClr val="0F243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kumimoji="0" lang="en-US" sz="1200" b="1" i="0" u="none" strike="noStrike" cap="none" normalizeH="0" baseline="0" dirty="0" err="1" smtClean="0">
                <a:ln>
                  <a:noFill/>
                </a:ln>
                <a:solidFill>
                  <a:srgbClr val="0F243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до</a:t>
            </a: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rgbClr val="0F243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kumimoji="0" lang="en-US" sz="1200" b="1" i="0" u="none" strike="noStrike" cap="none" normalizeH="0" baseline="0" dirty="0" err="1" smtClean="0">
                <a:ln>
                  <a:noFill/>
                </a:ln>
                <a:solidFill>
                  <a:srgbClr val="0F243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пересечения</a:t>
            </a: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rgbClr val="0F243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kumimoji="0" lang="en-US" sz="1200" b="1" i="0" u="none" strike="noStrike" cap="none" normalizeH="0" baseline="0" dirty="0" err="1" smtClean="0">
                <a:ln>
                  <a:noFill/>
                </a:ln>
                <a:solidFill>
                  <a:srgbClr val="0F243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им</a:t>
            </a: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rgbClr val="0F243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kumimoji="0" lang="en-US" sz="1200" b="1" i="0" u="none" strike="noStrike" cap="none" normalizeH="0" baseline="0" dirty="0" err="1" smtClean="0">
                <a:ln>
                  <a:noFill/>
                </a:ln>
                <a:solidFill>
                  <a:srgbClr val="0F243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сетки</a:t>
            </a: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rgbClr val="0F243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, </a:t>
            </a:r>
            <a:r>
              <a:rPr kumimoji="0" lang="en-US" sz="1200" b="1" i="0" u="none" strike="noStrike" cap="none" normalizeH="0" baseline="0" dirty="0" err="1" smtClean="0">
                <a:ln>
                  <a:noFill/>
                </a:ln>
                <a:solidFill>
                  <a:srgbClr val="0F243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так</a:t>
            </a: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rgbClr val="0F243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, </a:t>
            </a:r>
            <a:r>
              <a:rPr kumimoji="0" lang="en-US" sz="1200" b="1" i="0" u="none" strike="noStrike" cap="none" normalizeH="0" baseline="0" dirty="0" err="1" smtClean="0">
                <a:ln>
                  <a:noFill/>
                </a:ln>
                <a:solidFill>
                  <a:srgbClr val="0F243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чтобы</a:t>
            </a: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rgbClr val="0F243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, </a:t>
            </a:r>
            <a:r>
              <a:rPr kumimoji="0" lang="en-US" sz="1200" b="1" i="0" u="none" strike="noStrike" cap="none" normalizeH="0" baseline="0" dirty="0" err="1" smtClean="0">
                <a:ln>
                  <a:noFill/>
                </a:ln>
                <a:solidFill>
                  <a:srgbClr val="0F243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если</a:t>
            </a: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rgbClr val="0F243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kumimoji="0" lang="en-US" sz="1200" b="1" i="0" u="none" strike="noStrike" cap="none" normalizeH="0" baseline="0" dirty="0" err="1" smtClean="0">
                <a:ln>
                  <a:noFill/>
                </a:ln>
                <a:solidFill>
                  <a:srgbClr val="0F243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он</a:t>
            </a: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rgbClr val="0F243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kumimoji="0" lang="en-US" sz="1200" b="1" i="0" u="none" strike="noStrike" cap="none" normalizeH="0" baseline="0" dirty="0" err="1" smtClean="0">
                <a:ln>
                  <a:noFill/>
                </a:ln>
                <a:solidFill>
                  <a:srgbClr val="0F243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не</a:t>
            </a: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rgbClr val="0F243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kumimoji="0" lang="en-US" sz="1200" b="1" i="0" u="none" strike="noStrike" cap="none" normalizeH="0" baseline="0" dirty="0" err="1" smtClean="0">
                <a:ln>
                  <a:noFill/>
                </a:ln>
                <a:solidFill>
                  <a:srgbClr val="0F243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будет</a:t>
            </a: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rgbClr val="0F243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kumimoji="0" lang="en-US" sz="1200" b="1" i="0" u="none" strike="noStrike" cap="none" normalizeH="0" baseline="0" dirty="0" err="1" smtClean="0">
                <a:ln>
                  <a:noFill/>
                </a:ln>
                <a:solidFill>
                  <a:srgbClr val="0F243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отражен</a:t>
            </a: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rgbClr val="0F243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, </a:t>
            </a:r>
            <a:r>
              <a:rPr kumimoji="0" lang="en-US" sz="1200" b="1" i="0" u="none" strike="noStrike" cap="none" normalizeH="0" baseline="0" dirty="0" err="1" smtClean="0">
                <a:ln>
                  <a:noFill/>
                </a:ln>
                <a:solidFill>
                  <a:srgbClr val="0F243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упал</a:t>
            </a: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rgbClr val="0F243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в </a:t>
            </a:r>
            <a:r>
              <a:rPr kumimoji="0" lang="en-US" sz="1200" b="1" i="0" u="none" strike="noStrike" cap="none" normalizeH="0" baseline="0" dirty="0" err="1" smtClean="0">
                <a:ln>
                  <a:noFill/>
                </a:ln>
                <a:solidFill>
                  <a:srgbClr val="0F243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соответствующее</a:t>
            </a: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rgbClr val="0F243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kumimoji="0" lang="en-US" sz="1200" b="1" i="0" u="none" strike="noStrike" cap="none" normalizeH="0" baseline="0" dirty="0" err="1" smtClean="0">
                <a:ln>
                  <a:noFill/>
                </a:ln>
                <a:solidFill>
                  <a:srgbClr val="0F243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поле</a:t>
            </a: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rgbClr val="0F243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kumimoji="0" lang="en-US" sz="1200" b="1" i="0" u="none" strike="noStrike" cap="none" normalizeH="0" baseline="0" dirty="0" err="1" smtClean="0">
                <a:ln>
                  <a:noFill/>
                </a:ln>
                <a:solidFill>
                  <a:srgbClr val="0F243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подачи</a:t>
            </a: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rgbClr val="0F243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(</a:t>
            </a:r>
            <a:r>
              <a:rPr kumimoji="0" lang="en-US" sz="1200" b="1" i="0" u="none" strike="noStrike" cap="none" normalizeH="0" baseline="0" dirty="0" err="1" smtClean="0">
                <a:ln>
                  <a:noFill/>
                </a:ln>
                <a:solidFill>
                  <a:srgbClr val="0F243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т.е</a:t>
            </a: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rgbClr val="0F243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. в </a:t>
            </a:r>
            <a:r>
              <a:rPr kumimoji="0" lang="en-US" sz="1200" b="1" i="0" u="none" strike="noStrike" cap="none" normalizeH="0" baseline="0" dirty="0" err="1" smtClean="0">
                <a:ln>
                  <a:noFill/>
                </a:ln>
                <a:solidFill>
                  <a:srgbClr val="0F243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пределах</a:t>
            </a: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rgbClr val="0F243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kumimoji="0" lang="en-US" sz="1200" b="1" i="0" u="none" strike="noStrike" cap="none" normalizeH="0" baseline="0" dirty="0" err="1" smtClean="0">
                <a:ln>
                  <a:noFill/>
                </a:ln>
                <a:solidFill>
                  <a:srgbClr val="0F243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ограничивающих</a:t>
            </a: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rgbClr val="0F243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kumimoji="0" lang="en-US" sz="1200" b="1" i="0" u="none" strike="noStrike" cap="none" normalizeH="0" baseline="0" dirty="0" err="1" smtClean="0">
                <a:ln>
                  <a:noFill/>
                </a:ln>
                <a:solidFill>
                  <a:srgbClr val="0F243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его</a:t>
            </a: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rgbClr val="0F243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kumimoji="0" lang="en-US" sz="1200" b="1" i="0" u="none" strike="noStrike" cap="none" normalizeH="0" baseline="0" dirty="0" err="1" smtClean="0">
                <a:ln>
                  <a:noFill/>
                </a:ln>
                <a:solidFill>
                  <a:srgbClr val="0F243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линий</a:t>
            </a: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rgbClr val="0F243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 </a:t>
            </a:r>
            <a:r>
              <a:rPr kumimoji="0" lang="en-US" sz="1200" b="1" i="0" u="none" strike="noStrike" cap="none" normalizeH="0" baseline="0" dirty="0" err="1" smtClean="0">
                <a:ln>
                  <a:noFill/>
                </a:ln>
                <a:solidFill>
                  <a:srgbClr val="0F243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или</a:t>
            </a: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rgbClr val="0F243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 </a:t>
            </a:r>
            <a:r>
              <a:rPr kumimoji="0" lang="en-US" sz="1200" b="1" i="0" u="none" strike="noStrike" cap="none" normalizeH="0" baseline="0" dirty="0" err="1" smtClean="0">
                <a:ln>
                  <a:noFill/>
                </a:ln>
                <a:solidFill>
                  <a:srgbClr val="0F243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на</a:t>
            </a: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rgbClr val="0F243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kumimoji="0" lang="en-US" sz="1200" b="1" i="0" u="none" strike="noStrike" cap="none" normalizeH="0" baseline="0" dirty="0" err="1" smtClean="0">
                <a:ln>
                  <a:noFill/>
                </a:ln>
                <a:solidFill>
                  <a:srgbClr val="0F243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них</a:t>
            </a: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rgbClr val="0F243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);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rgbClr val="0F243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 </a:t>
            </a:r>
            <a:r>
              <a:rPr kumimoji="0" lang="en-US" sz="1200" b="1" i="0" u="none" strike="noStrike" cap="none" normalizeH="0" baseline="0" dirty="0" err="1" smtClean="0">
                <a:ln>
                  <a:noFill/>
                </a:ln>
                <a:solidFill>
                  <a:srgbClr val="0F243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Подающий</a:t>
            </a: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rgbClr val="0F243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kumimoji="0" lang="en-US" sz="1200" b="1" i="0" u="none" strike="noStrike" cap="none" normalizeH="0" baseline="0" dirty="0" err="1" smtClean="0">
                <a:ln>
                  <a:noFill/>
                </a:ln>
                <a:solidFill>
                  <a:srgbClr val="0F243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не</a:t>
            </a: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rgbClr val="0F243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kumimoji="0" lang="en-US" sz="1200" b="1" i="0" u="none" strike="noStrike" cap="none" normalizeH="0" baseline="0" dirty="0" err="1" smtClean="0">
                <a:ln>
                  <a:noFill/>
                </a:ln>
                <a:solidFill>
                  <a:srgbClr val="0F243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промахнулся</a:t>
            </a: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rgbClr val="0F243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kumimoji="0" lang="en-US" sz="1200" b="1" i="0" u="none" strike="noStrike" cap="none" normalizeH="0" baseline="0" dirty="0" err="1" smtClean="0">
                <a:ln>
                  <a:noFill/>
                </a:ln>
                <a:solidFill>
                  <a:srgbClr val="0F243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по</a:t>
            </a: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rgbClr val="0F243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kumimoji="0" lang="en-US" sz="1200" b="1" i="0" u="none" strike="noStrike" cap="none" normalizeH="0" baseline="0" dirty="0" err="1" smtClean="0">
                <a:ln>
                  <a:noFill/>
                </a:ln>
                <a:solidFill>
                  <a:srgbClr val="0F243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волану</a:t>
            </a: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rgbClr val="0F243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rgbClr val="0F243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 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1" i="0" u="none" strike="noStrike" cap="none" normalizeH="0" baseline="0" dirty="0" err="1" smtClean="0">
                <a:ln>
                  <a:noFill/>
                </a:ln>
                <a:solidFill>
                  <a:srgbClr val="0F243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Когда</a:t>
            </a: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rgbClr val="0F243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kumimoji="0" lang="en-US" sz="1200" b="1" i="0" u="none" strike="noStrike" cap="none" normalizeH="0" baseline="0" dirty="0" err="1" smtClean="0">
                <a:ln>
                  <a:noFill/>
                </a:ln>
                <a:solidFill>
                  <a:srgbClr val="0F243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игроки</a:t>
            </a: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rgbClr val="0F243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kumimoji="0" lang="en-US" sz="1200" b="1" i="0" u="none" strike="noStrike" cap="none" normalizeH="0" baseline="0" dirty="0" err="1" smtClean="0">
                <a:ln>
                  <a:noFill/>
                </a:ln>
                <a:solidFill>
                  <a:srgbClr val="0F243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заняли</a:t>
            </a: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rgbClr val="0F243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kumimoji="0" lang="en-US" sz="1200" b="1" i="0" u="none" strike="noStrike" cap="none" normalizeH="0" baseline="0" dirty="0" err="1" smtClean="0">
                <a:ln>
                  <a:noFill/>
                </a:ln>
                <a:solidFill>
                  <a:srgbClr val="0F243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свои</a:t>
            </a: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rgbClr val="0F243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kumimoji="0" lang="en-US" sz="1200" b="1" i="0" u="none" strike="noStrike" cap="none" normalizeH="0" baseline="0" dirty="0" err="1" smtClean="0">
                <a:ln>
                  <a:noFill/>
                </a:ln>
                <a:solidFill>
                  <a:srgbClr val="0F243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позиции</a:t>
            </a: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rgbClr val="0F243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, </a:t>
            </a:r>
            <a:r>
              <a:rPr kumimoji="0" lang="en-US" sz="1200" b="1" i="0" u="none" strike="noStrike" cap="none" normalizeH="0" baseline="0" dirty="0" err="1" smtClean="0">
                <a:ln>
                  <a:noFill/>
                </a:ln>
                <a:solidFill>
                  <a:srgbClr val="0F243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первое</a:t>
            </a: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rgbClr val="0F243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kumimoji="0" lang="en-US" sz="1200" b="1" i="0" u="none" strike="noStrike" cap="none" normalizeH="0" baseline="0" dirty="0" err="1" smtClean="0">
                <a:ln>
                  <a:noFill/>
                </a:ln>
                <a:solidFill>
                  <a:srgbClr val="0F243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движение</a:t>
            </a: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rgbClr val="0F243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kumimoji="0" lang="en-US" sz="1200" b="1" i="0" u="none" strike="noStrike" cap="none" normalizeH="0" baseline="0" dirty="0" err="1" smtClean="0">
                <a:ln>
                  <a:noFill/>
                </a:ln>
                <a:solidFill>
                  <a:srgbClr val="0F243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вперед</a:t>
            </a: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rgbClr val="0F243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 </a:t>
            </a:r>
            <a:r>
              <a:rPr kumimoji="0" lang="en-US" sz="1200" b="1" i="0" u="none" strike="noStrike" cap="none" normalizeH="0" baseline="0" dirty="0" err="1" smtClean="0">
                <a:ln>
                  <a:noFill/>
                </a:ln>
                <a:solidFill>
                  <a:srgbClr val="0F243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головки</a:t>
            </a: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rgbClr val="0F243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kumimoji="0" lang="en-US" sz="1200" b="1" i="0" u="none" strike="noStrike" cap="none" normalizeH="0" baseline="0" dirty="0" err="1" smtClean="0">
                <a:ln>
                  <a:noFill/>
                </a:ln>
                <a:solidFill>
                  <a:srgbClr val="0F243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ракетки</a:t>
            </a: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rgbClr val="0F243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kumimoji="0" lang="en-US" sz="1200" b="1" i="0" u="none" strike="noStrike" cap="none" normalizeH="0" baseline="0" dirty="0" err="1" smtClean="0">
                <a:ln>
                  <a:noFill/>
                </a:ln>
                <a:solidFill>
                  <a:srgbClr val="0F243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подающего</a:t>
            </a: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rgbClr val="0F243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kumimoji="0" lang="en-US" sz="1200" b="1" i="0" u="none" strike="noStrike" cap="none" normalizeH="0" baseline="0" dirty="0" err="1" smtClean="0">
                <a:ln>
                  <a:noFill/>
                </a:ln>
                <a:solidFill>
                  <a:srgbClr val="0F243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игрока</a:t>
            </a: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rgbClr val="0F243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kumimoji="0" lang="en-US" sz="1200" b="1" i="0" u="none" strike="noStrike" cap="none" normalizeH="0" baseline="0" dirty="0" err="1" smtClean="0">
                <a:ln>
                  <a:noFill/>
                </a:ln>
                <a:solidFill>
                  <a:srgbClr val="0F243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есть</a:t>
            </a: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rgbClr val="0F243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kumimoji="0" lang="en-US" sz="1200" b="1" i="0" u="none" strike="noStrike" cap="none" normalizeH="0" baseline="0" dirty="0" err="1" smtClean="0">
                <a:ln>
                  <a:noFill/>
                </a:ln>
                <a:solidFill>
                  <a:srgbClr val="0F243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начало</a:t>
            </a: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rgbClr val="0F243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kumimoji="0" lang="en-US" sz="1200" b="1" i="0" u="none" strike="noStrike" cap="none" normalizeH="0" baseline="0" dirty="0" err="1" smtClean="0">
                <a:ln>
                  <a:noFill/>
                </a:ln>
                <a:solidFill>
                  <a:srgbClr val="0F243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подачи</a:t>
            </a: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rgbClr val="0F243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rgbClr val="0F243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 </a:t>
            </a:r>
            <a:r>
              <a:rPr kumimoji="0" lang="en-US" sz="1200" b="1" i="0" u="none" strike="noStrike" cap="none" normalizeH="0" baseline="0" dirty="0" err="1" smtClean="0">
                <a:ln>
                  <a:noFill/>
                </a:ln>
                <a:solidFill>
                  <a:srgbClr val="0F243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После</a:t>
            </a: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rgbClr val="0F243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kumimoji="0" lang="en-US" sz="1200" b="1" i="0" u="none" strike="noStrike" cap="none" normalizeH="0" baseline="0" dirty="0" err="1" smtClean="0">
                <a:ln>
                  <a:noFill/>
                </a:ln>
                <a:solidFill>
                  <a:srgbClr val="0F243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начала</a:t>
            </a: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rgbClr val="0F243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kumimoji="0" lang="en-US" sz="1200" b="1" i="0" u="none" strike="noStrike" cap="none" normalizeH="0" baseline="0" dirty="0" err="1" smtClean="0">
                <a:ln>
                  <a:noFill/>
                </a:ln>
                <a:solidFill>
                  <a:srgbClr val="0F243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подачи</a:t>
            </a: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rgbClr val="0F243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, </a:t>
            </a:r>
            <a:r>
              <a:rPr kumimoji="0" lang="en-US" sz="1200" b="1" i="0" u="none" strike="noStrike" cap="none" normalizeH="0" baseline="0" dirty="0" err="1" smtClean="0">
                <a:ln>
                  <a:noFill/>
                </a:ln>
                <a:solidFill>
                  <a:srgbClr val="0F243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она</a:t>
            </a: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rgbClr val="0F243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kumimoji="0" lang="en-US" sz="1200" b="1" i="0" u="none" strike="noStrike" cap="none" normalizeH="0" baseline="0" dirty="0" err="1" smtClean="0">
                <a:ln>
                  <a:noFill/>
                </a:ln>
                <a:solidFill>
                  <a:srgbClr val="0F243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считается</a:t>
            </a: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rgbClr val="0F243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kumimoji="0" lang="en-US" sz="1200" b="1" i="0" u="none" strike="noStrike" cap="none" normalizeH="0" baseline="0" dirty="0" err="1" smtClean="0">
                <a:ln>
                  <a:noFill/>
                </a:ln>
                <a:solidFill>
                  <a:srgbClr val="0F243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совершенной</a:t>
            </a: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rgbClr val="0F243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, </a:t>
            </a:r>
            <a:r>
              <a:rPr kumimoji="0" lang="en-US" sz="1200" b="1" i="0" u="none" strike="noStrike" cap="none" normalizeH="0" baseline="0" dirty="0" err="1" smtClean="0">
                <a:ln>
                  <a:noFill/>
                </a:ln>
                <a:solidFill>
                  <a:srgbClr val="0F243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если</a:t>
            </a: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rgbClr val="0F243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kumimoji="0" lang="en-US" sz="1200" b="1" i="0" u="none" strike="noStrike" cap="none" normalizeH="0" baseline="0" dirty="0" err="1" smtClean="0">
                <a:ln>
                  <a:noFill/>
                </a:ln>
                <a:solidFill>
                  <a:srgbClr val="0F243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волан</a:t>
            </a: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rgbClr val="0F243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 </a:t>
            </a:r>
            <a:r>
              <a:rPr kumimoji="0" lang="en-US" sz="1200" b="1" i="0" u="none" strike="noStrike" cap="none" normalizeH="0" baseline="0" dirty="0" err="1" smtClean="0">
                <a:ln>
                  <a:noFill/>
                </a:ln>
                <a:solidFill>
                  <a:srgbClr val="0F243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был</a:t>
            </a: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rgbClr val="0F243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kumimoji="0" lang="en-US" sz="1200" b="1" i="0" u="none" strike="noStrike" cap="none" normalizeH="0" baseline="0" dirty="0" err="1" smtClean="0">
                <a:ln>
                  <a:noFill/>
                </a:ln>
                <a:solidFill>
                  <a:srgbClr val="0F243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ударен</a:t>
            </a: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rgbClr val="0F243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kumimoji="0" lang="en-US" sz="1200" b="1" i="0" u="none" strike="noStrike" cap="none" normalizeH="0" baseline="0" dirty="0" err="1" smtClean="0">
                <a:ln>
                  <a:noFill/>
                </a:ln>
                <a:solidFill>
                  <a:srgbClr val="0F243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ракеткой</a:t>
            </a: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rgbClr val="0F243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kumimoji="0" lang="en-US" sz="1200" b="1" i="0" u="none" strike="noStrike" cap="none" normalizeH="0" baseline="0" dirty="0" err="1" smtClean="0">
                <a:ln>
                  <a:noFill/>
                </a:ln>
                <a:solidFill>
                  <a:srgbClr val="0F243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подающего</a:t>
            </a: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rgbClr val="0F243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kumimoji="0" lang="en-US" sz="1200" b="1" i="0" u="none" strike="noStrike" cap="none" normalizeH="0" baseline="0" dirty="0" err="1" smtClean="0">
                <a:ln>
                  <a:noFill/>
                </a:ln>
                <a:solidFill>
                  <a:srgbClr val="0F243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или</a:t>
            </a: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rgbClr val="0F243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kumimoji="0" lang="en-US" sz="1200" b="1" i="0" u="none" strike="noStrike" cap="none" normalizeH="0" baseline="0" dirty="0" err="1" smtClean="0">
                <a:ln>
                  <a:noFill/>
                </a:ln>
                <a:solidFill>
                  <a:srgbClr val="0F243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при</a:t>
            </a: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rgbClr val="0F243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kumimoji="0" lang="en-US" sz="1200" b="1" i="0" u="none" strike="noStrike" cap="none" normalizeH="0" baseline="0" dirty="0" err="1" smtClean="0">
                <a:ln>
                  <a:noFill/>
                </a:ln>
                <a:solidFill>
                  <a:srgbClr val="0F243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совершении</a:t>
            </a: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rgbClr val="0F243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kumimoji="0" lang="en-US" sz="1200" b="1" i="0" u="none" strike="noStrike" cap="none" normalizeH="0" baseline="0" dirty="0" err="1" smtClean="0">
                <a:ln>
                  <a:noFill/>
                </a:ln>
                <a:solidFill>
                  <a:srgbClr val="0F243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подачи</a:t>
            </a: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rgbClr val="0F243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kumimoji="0" lang="en-US" sz="1200" b="1" i="0" u="none" strike="noStrike" cap="none" normalizeH="0" baseline="0" dirty="0" err="1" smtClean="0">
                <a:ln>
                  <a:noFill/>
                </a:ln>
                <a:solidFill>
                  <a:srgbClr val="0F243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подающий</a:t>
            </a: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rgbClr val="0F243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 </a:t>
            </a:r>
            <a:r>
              <a:rPr kumimoji="0" lang="en-US" sz="1200" b="1" i="0" u="none" strike="noStrike" cap="none" normalizeH="0" baseline="0" dirty="0" err="1" smtClean="0">
                <a:ln>
                  <a:noFill/>
                </a:ln>
                <a:solidFill>
                  <a:srgbClr val="0F243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промахнулся</a:t>
            </a: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rgbClr val="0F243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kumimoji="0" lang="en-US" sz="1200" b="1" i="0" u="none" strike="noStrike" cap="none" normalizeH="0" baseline="0" dirty="0" err="1" smtClean="0">
                <a:ln>
                  <a:noFill/>
                </a:ln>
                <a:solidFill>
                  <a:srgbClr val="0F243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по</a:t>
            </a: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rgbClr val="0F243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kumimoji="0" lang="en-US" sz="1200" b="1" i="0" u="none" strike="noStrike" cap="none" normalizeH="0" baseline="0" dirty="0" err="1" smtClean="0">
                <a:ln>
                  <a:noFill/>
                </a:ln>
                <a:solidFill>
                  <a:srgbClr val="0F243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волану</a:t>
            </a: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rgbClr val="0F243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rgbClr val="0F243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 </a:t>
            </a:r>
            <a:r>
              <a:rPr kumimoji="0" lang="en-US" sz="1200" b="1" i="0" u="none" strike="noStrike" cap="none" normalizeH="0" baseline="0" dirty="0" err="1" smtClean="0">
                <a:ln>
                  <a:noFill/>
                </a:ln>
                <a:solidFill>
                  <a:srgbClr val="0F243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Подающий</a:t>
            </a: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rgbClr val="0F243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kumimoji="0" lang="en-US" sz="1200" b="1" i="0" u="none" strike="noStrike" cap="none" normalizeH="0" baseline="0" dirty="0" err="1" smtClean="0">
                <a:ln>
                  <a:noFill/>
                </a:ln>
                <a:solidFill>
                  <a:srgbClr val="0F243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не</a:t>
            </a: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rgbClr val="0F243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kumimoji="0" lang="en-US" sz="1200" b="1" i="0" u="none" strike="noStrike" cap="none" normalizeH="0" baseline="0" dirty="0" err="1" smtClean="0">
                <a:ln>
                  <a:noFill/>
                </a:ln>
                <a:solidFill>
                  <a:srgbClr val="0F243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должен</a:t>
            </a: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rgbClr val="0F243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kumimoji="0" lang="en-US" sz="1200" b="1" i="0" u="none" strike="noStrike" cap="none" normalizeH="0" baseline="0" dirty="0" err="1" smtClean="0">
                <a:ln>
                  <a:noFill/>
                </a:ln>
                <a:solidFill>
                  <a:srgbClr val="0F243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подавать</a:t>
            </a: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rgbClr val="0F243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, </a:t>
            </a:r>
            <a:r>
              <a:rPr kumimoji="0" lang="en-US" sz="1200" b="1" i="0" u="none" strike="noStrike" cap="none" normalizeH="0" baseline="0" dirty="0" err="1" smtClean="0">
                <a:ln>
                  <a:noFill/>
                </a:ln>
                <a:solidFill>
                  <a:srgbClr val="0F243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пока</a:t>
            </a: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rgbClr val="0F243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kumimoji="0" lang="en-US" sz="1200" b="1" i="0" u="none" strike="noStrike" cap="none" normalizeH="0" baseline="0" dirty="0" err="1" smtClean="0">
                <a:ln>
                  <a:noFill/>
                </a:ln>
                <a:solidFill>
                  <a:srgbClr val="0F243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не</a:t>
            </a: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rgbClr val="0F243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kumimoji="0" lang="en-US" sz="1200" b="1" i="0" u="none" strike="noStrike" cap="none" normalizeH="0" baseline="0" dirty="0" err="1" smtClean="0">
                <a:ln>
                  <a:noFill/>
                </a:ln>
                <a:solidFill>
                  <a:srgbClr val="0F243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подготовился</a:t>
            </a: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rgbClr val="0F243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 </a:t>
            </a:r>
            <a:r>
              <a:rPr kumimoji="0" lang="en-US" sz="1200" b="1" i="0" u="none" strike="noStrike" cap="none" normalizeH="0" baseline="0" dirty="0" err="1" smtClean="0">
                <a:ln>
                  <a:noFill/>
                </a:ln>
                <a:solidFill>
                  <a:srgbClr val="0F243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принимающий</a:t>
            </a: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rgbClr val="0F243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, </a:t>
            </a:r>
            <a:r>
              <a:rPr kumimoji="0" lang="en-US" sz="1200" b="1" i="0" u="none" strike="noStrike" cap="none" normalizeH="0" baseline="0" dirty="0" err="1" smtClean="0">
                <a:ln>
                  <a:noFill/>
                </a:ln>
                <a:solidFill>
                  <a:srgbClr val="0F243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но</a:t>
            </a: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rgbClr val="0F243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kumimoji="0" lang="en-US" sz="1200" b="1" i="0" u="none" strike="noStrike" cap="none" normalizeH="0" baseline="0" dirty="0" err="1" smtClean="0">
                <a:ln>
                  <a:noFill/>
                </a:ln>
                <a:solidFill>
                  <a:srgbClr val="0F243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следует</a:t>
            </a: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rgbClr val="0F243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kumimoji="0" lang="en-US" sz="1200" b="1" i="0" u="none" strike="noStrike" cap="none" normalizeH="0" baseline="0" dirty="0" err="1" smtClean="0">
                <a:ln>
                  <a:noFill/>
                </a:ln>
                <a:solidFill>
                  <a:srgbClr val="0F243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считать</a:t>
            </a: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rgbClr val="0F243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kumimoji="0" lang="en-US" sz="1200" b="1" i="0" u="none" strike="noStrike" cap="none" normalizeH="0" baseline="0" dirty="0" err="1" smtClean="0">
                <a:ln>
                  <a:noFill/>
                </a:ln>
                <a:solidFill>
                  <a:srgbClr val="0F243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последнего</a:t>
            </a: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rgbClr val="0F243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kumimoji="0" lang="en-US" sz="1200" b="1" i="0" u="none" strike="noStrike" cap="none" normalizeH="0" baseline="0" dirty="0" err="1" smtClean="0">
                <a:ln>
                  <a:noFill/>
                </a:ln>
                <a:solidFill>
                  <a:srgbClr val="0F243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готовым</a:t>
            </a: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rgbClr val="0F243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к </a:t>
            </a:r>
            <a:r>
              <a:rPr kumimoji="0" lang="en-US" sz="1200" b="1" i="0" u="none" strike="noStrike" cap="none" normalizeH="0" baseline="0" dirty="0" err="1" smtClean="0">
                <a:ln>
                  <a:noFill/>
                </a:ln>
                <a:solidFill>
                  <a:srgbClr val="0F243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приему</a:t>
            </a: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rgbClr val="0F243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, </a:t>
            </a:r>
            <a:r>
              <a:rPr kumimoji="0" lang="en-US" sz="1200" b="1" i="0" u="none" strike="noStrike" cap="none" normalizeH="0" baseline="0" dirty="0" err="1" smtClean="0">
                <a:ln>
                  <a:noFill/>
                </a:ln>
                <a:solidFill>
                  <a:srgbClr val="0F243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если</a:t>
            </a: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rgbClr val="0F243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kumimoji="0" lang="en-US" sz="1200" b="1" i="0" u="none" strike="noStrike" cap="none" normalizeH="0" baseline="0" dirty="0" err="1" smtClean="0">
                <a:ln>
                  <a:noFill/>
                </a:ln>
                <a:solidFill>
                  <a:srgbClr val="0F243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он</a:t>
            </a: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rgbClr val="0F243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kumimoji="0" lang="en-US" sz="1200" b="1" i="0" u="none" strike="noStrike" cap="none" normalizeH="0" baseline="0" dirty="0" err="1" smtClean="0">
                <a:ln>
                  <a:noFill/>
                </a:ln>
                <a:solidFill>
                  <a:srgbClr val="0F243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сделал</a:t>
            </a: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rgbClr val="0F243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 </a:t>
            </a:r>
            <a:r>
              <a:rPr kumimoji="0" lang="en-US" sz="1200" b="1" i="0" u="none" strike="noStrike" cap="none" normalizeH="0" baseline="0" dirty="0" err="1" smtClean="0">
                <a:ln>
                  <a:noFill/>
                </a:ln>
                <a:solidFill>
                  <a:srgbClr val="0F243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попытку</a:t>
            </a: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rgbClr val="0F243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kumimoji="0" lang="en-US" sz="1200" b="1" i="0" u="none" strike="noStrike" cap="none" normalizeH="0" baseline="0" dirty="0" err="1" smtClean="0">
                <a:ln>
                  <a:noFill/>
                </a:ln>
                <a:solidFill>
                  <a:srgbClr val="0F243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отразить</a:t>
            </a: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rgbClr val="0F243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kumimoji="0" lang="en-US" sz="1200" b="1" i="0" u="none" strike="noStrike" cap="none" normalizeH="0" baseline="0" dirty="0" err="1" smtClean="0">
                <a:ln>
                  <a:noFill/>
                </a:ln>
                <a:solidFill>
                  <a:srgbClr val="0F243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поданный</a:t>
            </a: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rgbClr val="0F243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kumimoji="0" lang="en-US" sz="1200" b="1" i="0" u="none" strike="noStrike" cap="none" normalizeH="0" baseline="0" dirty="0" err="1" smtClean="0">
                <a:ln>
                  <a:noFill/>
                </a:ln>
                <a:solidFill>
                  <a:srgbClr val="0F243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волан</a:t>
            </a: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rgbClr val="0F243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rgbClr val="0F243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 В </a:t>
            </a:r>
            <a:r>
              <a:rPr kumimoji="0" lang="en-US" sz="1200" b="1" i="0" u="none" strike="noStrike" cap="none" normalizeH="0" baseline="0" dirty="0" err="1" smtClean="0">
                <a:ln>
                  <a:noFill/>
                </a:ln>
                <a:solidFill>
                  <a:srgbClr val="0F243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парных</a:t>
            </a: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rgbClr val="0F243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kumimoji="0" lang="en-US" sz="1200" b="1" i="0" u="none" strike="noStrike" cap="none" normalizeH="0" baseline="0" dirty="0" err="1" smtClean="0">
                <a:ln>
                  <a:noFill/>
                </a:ln>
                <a:solidFill>
                  <a:srgbClr val="0F243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играх</a:t>
            </a: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rgbClr val="0F243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, </a:t>
            </a:r>
            <a:r>
              <a:rPr kumimoji="0" lang="en-US" sz="1200" b="1" i="0" u="none" strike="noStrike" cap="none" normalizeH="0" baseline="0" dirty="0" err="1" smtClean="0">
                <a:ln>
                  <a:noFill/>
                </a:ln>
                <a:solidFill>
                  <a:srgbClr val="0F243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во</a:t>
            </a: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rgbClr val="0F243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kumimoji="0" lang="en-US" sz="1200" b="1" i="0" u="none" strike="noStrike" cap="none" normalizeH="0" baseline="0" dirty="0" err="1" smtClean="0">
                <a:ln>
                  <a:noFill/>
                </a:ln>
                <a:solidFill>
                  <a:srgbClr val="0F243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время</a:t>
            </a: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rgbClr val="0F243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kumimoji="0" lang="en-US" sz="1200" b="1" i="0" u="none" strike="noStrike" cap="none" normalizeH="0" baseline="0" dirty="0" err="1" smtClean="0">
                <a:ln>
                  <a:noFill/>
                </a:ln>
                <a:solidFill>
                  <a:srgbClr val="0F243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подачи</a:t>
            </a: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rgbClr val="0F243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rgbClr val="0F243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,</a:t>
            </a:r>
            <a:r>
              <a:rPr kumimoji="0" lang="en-US" sz="1200" b="1" i="0" u="none" strike="noStrike" cap="none" normalizeH="0" baseline="0" dirty="0" err="1" smtClean="0">
                <a:ln>
                  <a:noFill/>
                </a:ln>
                <a:solidFill>
                  <a:srgbClr val="0F243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партнеры</a:t>
            </a: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rgbClr val="0F243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kumimoji="0" lang="en-US" sz="1200" b="1" i="0" u="none" strike="noStrike" cap="none" normalizeH="0" baseline="0" dirty="0" err="1" smtClean="0">
                <a:ln>
                  <a:noFill/>
                </a:ln>
                <a:solidFill>
                  <a:srgbClr val="0F243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подающего</a:t>
            </a: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rgbClr val="0F243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и </a:t>
            </a:r>
            <a:r>
              <a:rPr kumimoji="0" lang="en-US" sz="1200" b="1" i="0" u="none" strike="noStrike" cap="none" normalizeH="0" baseline="0" dirty="0" err="1" smtClean="0">
                <a:ln>
                  <a:noFill/>
                </a:ln>
                <a:solidFill>
                  <a:srgbClr val="0F243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принимающего</a:t>
            </a: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rgbClr val="0F243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kumimoji="0" lang="en-US" sz="1200" b="1" i="0" u="none" strike="noStrike" cap="none" normalizeH="0" baseline="0" dirty="0" err="1" smtClean="0">
                <a:ln>
                  <a:noFill/>
                </a:ln>
                <a:solidFill>
                  <a:srgbClr val="0F243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могут</a:t>
            </a: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rgbClr val="0F243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 </a:t>
            </a:r>
            <a:r>
              <a:rPr kumimoji="0" lang="en-US" sz="1200" b="1" i="0" u="none" strike="noStrike" cap="none" normalizeH="0" baseline="0" dirty="0" err="1" smtClean="0">
                <a:ln>
                  <a:noFill/>
                </a:ln>
                <a:solidFill>
                  <a:srgbClr val="0F243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занимать</a:t>
            </a: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rgbClr val="0F243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kumimoji="0" lang="en-US" sz="1200" b="1" i="0" u="none" strike="noStrike" cap="none" normalizeH="0" baseline="0" dirty="0" err="1" smtClean="0">
                <a:ln>
                  <a:noFill/>
                </a:ln>
                <a:solidFill>
                  <a:srgbClr val="0F243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любые</a:t>
            </a: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rgbClr val="0F243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kumimoji="0" lang="en-US" sz="1200" b="1" i="0" u="none" strike="noStrike" cap="none" normalizeH="0" baseline="0" dirty="0" err="1" smtClean="0">
                <a:ln>
                  <a:noFill/>
                </a:ln>
                <a:solidFill>
                  <a:srgbClr val="0F243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позиции</a:t>
            </a: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rgbClr val="0F243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, </a:t>
            </a:r>
            <a:r>
              <a:rPr kumimoji="0" lang="en-US" sz="1200" b="1" i="0" u="none" strike="noStrike" cap="none" normalizeH="0" baseline="0" dirty="0" err="1" smtClean="0">
                <a:ln>
                  <a:noFill/>
                </a:ln>
                <a:solidFill>
                  <a:srgbClr val="0F243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не</a:t>
            </a: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rgbClr val="0F243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kumimoji="0" lang="en-US" sz="1200" b="1" i="0" u="none" strike="noStrike" cap="none" normalizeH="0" baseline="0" dirty="0" err="1" smtClean="0">
                <a:ln>
                  <a:noFill/>
                </a:ln>
                <a:solidFill>
                  <a:srgbClr val="0F243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перекрывающие</a:t>
            </a: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rgbClr val="0F243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kumimoji="0" lang="en-US" sz="1200" b="1" i="0" u="none" strike="noStrike" cap="none" normalizeH="0" baseline="0" dirty="0" err="1" smtClean="0">
                <a:ln>
                  <a:noFill/>
                </a:ln>
                <a:solidFill>
                  <a:srgbClr val="0F243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видимость</a:t>
            </a: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rgbClr val="0F243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kumimoji="0" lang="en-US" sz="1200" b="1" i="0" u="none" strike="noStrike" cap="none" normalizeH="0" baseline="0" dirty="0" err="1" smtClean="0">
                <a:ln>
                  <a:noFill/>
                </a:ln>
                <a:solidFill>
                  <a:srgbClr val="0F243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принимающему</a:t>
            </a: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rgbClr val="0F243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kumimoji="0" lang="en-US" sz="1200" b="1" i="0" u="none" strike="noStrike" cap="none" normalizeH="0" baseline="0" dirty="0" err="1" smtClean="0">
                <a:ln>
                  <a:noFill/>
                </a:ln>
                <a:solidFill>
                  <a:srgbClr val="0F243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или</a:t>
            </a: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rgbClr val="0F243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kumimoji="0" lang="en-US" sz="1200" b="1" i="0" u="none" strike="noStrike" cap="none" normalizeH="0" baseline="0" dirty="0" err="1" smtClean="0">
                <a:ln>
                  <a:noFill/>
                </a:ln>
                <a:solidFill>
                  <a:srgbClr val="0F243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подающему</a:t>
            </a: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rgbClr val="0F243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 </a:t>
            </a:r>
            <a:r>
              <a:rPr kumimoji="0" lang="en-US" sz="1200" b="1" i="0" u="none" strike="noStrike" cap="none" normalizeH="0" baseline="0" dirty="0" err="1" smtClean="0">
                <a:ln>
                  <a:noFill/>
                </a:ln>
                <a:solidFill>
                  <a:srgbClr val="0F243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противоположной</a:t>
            </a: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rgbClr val="0F243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kumimoji="0" lang="en-US" sz="1200" b="1" i="0" u="none" strike="noStrike" cap="none" normalizeH="0" baseline="0" dirty="0" err="1" smtClean="0">
                <a:ln>
                  <a:noFill/>
                </a:ln>
                <a:solidFill>
                  <a:srgbClr val="0F243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стороны</a:t>
            </a: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rgbClr val="0F243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rgbClr val="454545"/>
                </a:solidFill>
                <a:effectLst/>
                <a:latin typeface="Kelson"/>
              </a:rPr>
              <a:t> 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021399" y="203161"/>
            <a:ext cx="2295500" cy="6155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000" b="1" i="0" u="none" strike="noStrike" cap="none" normalizeH="0" baseline="0" dirty="0" smtClean="0">
                <a:ln>
                  <a:noFill/>
                </a:ln>
                <a:solidFill>
                  <a:srgbClr val="05020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Подача.</a:t>
            </a:r>
            <a:r>
              <a:rPr kumimoji="0" lang="ru-RU" sz="4000" b="0" i="0" u="none" strike="noStrike" cap="none" normalizeH="0" baseline="0" dirty="0" smtClean="0">
                <a:ln>
                  <a:noFill/>
                </a:ln>
                <a:solidFill>
                  <a:srgbClr val="05020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xmlns="" val="2003224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10101"/>
            </a:gs>
            <a:gs pos="100000">
              <a:srgbClr val="010103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77415" y="-726509"/>
            <a:ext cx="7917938" cy="2057400"/>
          </a:xfrm>
        </p:spPr>
        <p:txBody>
          <a:bodyPr/>
          <a:lstStyle/>
          <a:p>
            <a: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Запрещенная крученая подача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183188" y="1109661"/>
            <a:ext cx="6172200" cy="59174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0" y="864296"/>
            <a:ext cx="5311036" cy="5761972"/>
          </a:xfrm>
        </p:spPr>
        <p:txBody>
          <a:bodyPr>
            <a:noAutofit/>
          </a:bodyPr>
          <a:lstStyle/>
          <a:p>
            <a:r>
              <a:rPr lang="ru-RU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В начале 1980-х крученая подача «</a:t>
            </a:r>
            <a:r>
              <a:rPr lang="ru-RU" sz="20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Сидек</a:t>
            </a:r>
            <a:r>
              <a:rPr lang="ru-RU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-спин» произвела революцию в бадминтоне. Принцип этой подачи – скользящий удар по перьям волана придавал ему непредсказуемую траекторию полёта. </a:t>
            </a:r>
            <a:r>
              <a:rPr lang="ru-RU" sz="20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Малайзиец</a:t>
            </a:r>
            <a:r>
              <a:rPr lang="ru-RU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</a:t>
            </a:r>
            <a:r>
              <a:rPr lang="ru-RU" sz="20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Мисбун</a:t>
            </a:r>
            <a:r>
              <a:rPr lang="ru-RU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</a:t>
            </a:r>
            <a:r>
              <a:rPr lang="ru-RU" sz="20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Сидек</a:t>
            </a:r>
            <a:r>
              <a:rPr lang="ru-RU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, благодаря изобретённой им подаче, вошёл в десятку сильнейших игроков мира. Но скоро выявились недостатки такой техники. Воланы быстро приходили в негодность. Бадминтон терял зрелищность, так как розыгрыши после такой подачи сократились до 2-3 ударов. Международная федерация бадминтона запретила применение «</a:t>
            </a:r>
            <a:r>
              <a:rPr lang="ru-RU" sz="20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Сидек</a:t>
            </a:r>
            <a:r>
              <a:rPr lang="ru-RU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-спина».</a:t>
            </a:r>
          </a:p>
        </p:txBody>
      </p:sp>
    </p:spTree>
    <p:extLst>
      <p:ext uri="{BB962C8B-B14F-4D97-AF65-F5344CB8AC3E}">
        <p14:creationId xmlns:p14="http://schemas.microsoft.com/office/powerpoint/2010/main" xmlns="" val="3956720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10101"/>
            </a:gs>
            <a:gs pos="100000">
              <a:srgbClr val="010103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283090" y="489817"/>
            <a:ext cx="9351224" cy="6368183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231973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488</TotalTime>
  <Words>405</Words>
  <Application>Microsoft Office PowerPoint</Application>
  <PresentationFormat>Произвольный</PresentationFormat>
  <Paragraphs>53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Тема Office</vt:lpstr>
      <vt:lpstr>Бадминтон.</vt:lpstr>
      <vt:lpstr>Бадминтон</vt:lpstr>
      <vt:lpstr>История</vt:lpstr>
      <vt:lpstr>Ракетка </vt:lpstr>
      <vt:lpstr>Игровая площадка </vt:lpstr>
      <vt:lpstr>Счёт </vt:lpstr>
      <vt:lpstr>Подача. </vt:lpstr>
      <vt:lpstr>Запрещенная крученая подача </vt:lpstr>
      <vt:lpstr>Слайд 9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Бадминтон.</dc:title>
  <dc:creator>Лев</dc:creator>
  <cp:lastModifiedBy>Школа</cp:lastModifiedBy>
  <cp:revision>10</cp:revision>
  <dcterms:created xsi:type="dcterms:W3CDTF">2017-10-14T12:20:20Z</dcterms:created>
  <dcterms:modified xsi:type="dcterms:W3CDTF">2017-10-23T10:07:14Z</dcterms:modified>
</cp:coreProperties>
</file>