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63" r:id="rId2"/>
    <p:sldId id="264" r:id="rId3"/>
    <p:sldId id="266" r:id="rId4"/>
    <p:sldId id="275" r:id="rId5"/>
    <p:sldId id="278" r:id="rId6"/>
    <p:sldId id="274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7" r:id="rId15"/>
    <p:sldId id="276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C1785"/>
    <a:srgbClr val="0A0399"/>
    <a:srgbClr val="939606"/>
    <a:srgbClr val="838616"/>
    <a:srgbClr val="28744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60"/>
  </p:normalViewPr>
  <p:slideViewPr>
    <p:cSldViewPr>
      <p:cViewPr varScale="1">
        <p:scale>
          <a:sx n="85" d="100"/>
          <a:sy n="85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1661D-6F0A-4C40-9958-7E303FA3BB39}" type="datetimeFigureOut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B0AE0-1E9E-45B5-8625-036AE819B4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C2EE1-4C00-4A41-8761-10668D407400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013-5DAC-4B48-96A7-ABAFE848BD47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C94CB-9E5E-424E-856E-DBB2B6A69BDB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E3E7A-C8F6-4A87-8A09-EF838BC85CC2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A999-5870-4353-896E-46682BC53AAB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81FB-BB92-4A49-9965-0743F7634174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F2413-00BB-4CC5-A3AC-167695A86514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12BA5-37AC-4846-9837-792054EBBE31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38CE-B605-47C9-8CF8-488B4107F3C0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6178-EB49-48CA-85D3-1ADCE9385EED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E2D53-DD63-49D2-B66C-405C68E66A9F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7E7BB-78FA-4955-9B8B-DC0CD1D838FB}" type="datetime1">
              <a:rPr lang="ru-RU" smtClean="0"/>
              <a:pPr/>
              <a:t>24.10.2017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8%D0%B5%D0%B2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5%D1%80%D0%B0%D0%BC_%D0%92%D0%B0%D1%81%D0%B8%D0%BB%D0%B8%D1%8F_%D0%91%D0%BB%D0%B0%D0%B6%D0%B5%D0%BD%D0%BD%D0%BE%D0%B3%D0%BE" TargetMode="External"/><Relationship Id="rId5" Type="http://schemas.openxmlformats.org/officeDocument/2006/relationships/hyperlink" Target="http://ru.wikipedia.org/wiki/%D0%9D%D0%BE%D0%B2%D0%B3%D0%BE%D1%80%D0%BE%D0%B4" TargetMode="External"/><Relationship Id="rId4" Type="http://schemas.openxmlformats.org/officeDocument/2006/relationships/hyperlink" Target="http://ru.wikipedia.org/wiki/%D0%92%D0%BB%D0%B0%D0%B4%D0%B8%D0%BC%D0%B8%D1%80_%28%D0%B3%D0%BE%D1%80%D0%BE%D0%B4%2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0%D0%B7%D0%B0%D0%BD%D1%81%D0%BA%D0%B8%D0%B9_%D1%81%D0%BE%D0%B1%D0%BE%D1%80_(%D0%9C%D0%BE%D1%81%D0%BA%D0%B2%D0%B0)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u.wikipedia.org/wiki/%D0%A5%D1%80%D0%B0%D0%BC_%D0%92%D0%B0%D1%81%D0%B8%D0%BB%D0%B8%D1%8F_%D0%91%D0%BB%D0%B0%D0%B6%D0%B5%D0%BD%D0%BD%D0%BE%D0%B3%D0%B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u.wikipedia.org/wiki/%D0%9F%D1%80%D0%B0%D0%B2%D0%BE_%D1%83%D0%B1%D0%B5%D0%B6%D0%B8%D1%89%D0%B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5%D1%80%D0%B8%D1%81%D1%82%D0%B8%D0%B0%D0%BD%D1%81%D0%BA%D0%B0%D1%8F_%D1%86%D0%B5%D1%80%D0%BA%D0%BE%D0%B2%D1%8C_%C2%AB%D0%9C%D0%B0%D1%80%D0%B0%D0%BD%D0%B0%D1%84%D0%B0%C2%BB" TargetMode="External"/><Relationship Id="rId3" Type="http://schemas.openxmlformats.org/officeDocument/2006/relationships/hyperlink" Target="http://ru.wikipedia.org/wiki/%D0%98%D1%81%D0%BB%D0%B0%D0%BC" TargetMode="External"/><Relationship Id="rId7" Type="http://schemas.openxmlformats.org/officeDocument/2006/relationships/hyperlink" Target="http://ru.wikipedia.org/wiki/%D0%91%D1%83%D0%B4%D0%B4%D0%B8%D0%B7%D0%BC" TargetMode="External"/><Relationship Id="rId2" Type="http://schemas.openxmlformats.org/officeDocument/2006/relationships/hyperlink" Target="http://ru.wikipedia.org/wiki/%D0%A5%D1%80%D0%B8%D1%81%D1%82%D0%B8%D0%B0%D0%BD%D1%81%D1%82%D0%B2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1%D0%B8%D0%BD%D0%B0%D0%B3%D0%BE%D0%B3%D0%B0" TargetMode="External"/><Relationship Id="rId5" Type="http://schemas.openxmlformats.org/officeDocument/2006/relationships/hyperlink" Target="http://ru.wikipedia.org/wiki/%D0%98%D1%83%D0%B4%D0%B0%D0%B8%D0%B7%D0%BC" TargetMode="External"/><Relationship Id="rId10" Type="http://schemas.openxmlformats.org/officeDocument/2006/relationships/image" Target="../media/image11.jpeg"/><Relationship Id="rId4" Type="http://schemas.openxmlformats.org/officeDocument/2006/relationships/hyperlink" Target="http://ru.wikipedia.org/wiki/%D0%9C%D0%B5%D1%87%D0%B5%D1%82%D1%8C" TargetMode="External"/><Relationship Id="rId9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-wsGI1qmEm4" TargetMode="External"/><Relationship Id="rId2" Type="http://schemas.openxmlformats.org/officeDocument/2006/relationships/hyperlink" Target="http://www.youtube.com/watch?v=shknWoJ5mk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tEdpnqQZSAA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gneboretskarelia.ru/wp-content/themes/proba/fail_content/kigi.php" TargetMode="External"/><Relationship Id="rId2" Type="http://schemas.openxmlformats.org/officeDocument/2006/relationships/hyperlink" Target="http://www.arrivo.ru/unesco/kizh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b.ru/article/169000/buddiyskie-hramyi-v-sankt-peterburge-buddiyskie-hramyi-v-rossii" TargetMode="External"/><Relationship Id="rId5" Type="http://schemas.openxmlformats.org/officeDocument/2006/relationships/hyperlink" Target="http://russian7.ru/post/7-samyx-neobychnyx-pravoslavnyx-xramov-rossii/" TargetMode="External"/><Relationship Id="rId4" Type="http://schemas.openxmlformats.org/officeDocument/2006/relationships/hyperlink" Target="http://www.restbee.ru/guides/ekskursii/10-ghlavnykh-khramov-rossi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851165" cy="445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891DCCE-4362-47C8-BAAF-586BC2F0EB31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ПРЕДМЕТ: МХК                                                               КЛАСС: 9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941168"/>
            <a:ext cx="9144000" cy="121444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rgbClr val="0A0399"/>
                </a:solidFill>
                <a:latin typeface="Book Antiqua" pitchFamily="18" charset="0"/>
              </a:rPr>
              <a:t>Особенности храмового зодчества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52534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Подготовил:  учитель ГБОУ Школа № 281    Ухваренок Т.А.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   Храм</a:t>
            </a:r>
            <a:r>
              <a:rPr lang="ru-RU" sz="4000" dirty="0" smtClean="0"/>
              <a:t> — архитектурное сооружение, предназначенное для совершения богослужений </a:t>
            </a:r>
            <a:r>
              <a:rPr lang="ru-RU" sz="4000" dirty="0" smtClean="0"/>
              <a:t>и религиозных обрядов.</a:t>
            </a:r>
            <a:endParaRPr lang="ru-RU" sz="4000" dirty="0"/>
          </a:p>
        </p:txBody>
      </p:sp>
      <p:pic>
        <p:nvPicPr>
          <p:cNvPr id="5122" name="Picture 2" descr="&amp;Kcy;&amp;acy;&amp;fcy;&amp;iecy;&amp;dcy;&amp;rcy;&amp;acy;&amp;lcy;&amp;softcy;&amp;ncy;&amp;ycy;&amp;jcy; &amp;Scy;&amp;ocy;&amp;bcy;&amp;ocy;&amp;rcy;&amp;ncy;&amp;ycy;&amp;jcy; &amp;khcy;&amp;rcy;&amp;acy;&amp;mcy; &amp;KHcy;&amp;rcy;&amp;icy;&amp;scy;&amp;tcy;&amp;acy; &amp;Scy;&amp;pcy;&amp;acy;&amp;scy;&amp;icy;&amp;tcy;&amp;iecy;&amp;lcy;&amp;y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6012160" cy="49411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940152" y="1916832"/>
            <a:ext cx="3203848" cy="494116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/>
              <a:t>Кафедральный Соборный храм Христа Спасителя</a:t>
            </a:r>
          </a:p>
          <a:p>
            <a:r>
              <a:rPr lang="ru-RU" dirty="0" smtClean="0"/>
              <a:t>Отстроенный в 1997 году храм стал самым спорным религиозным проектом в России. С одной стороны, это лишь восстановленный собор XIX века, на стенах которого были написаны имена солдат и офицеров, погибших в боях с Наполеоновской армией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С другой — это модное место, в котором «принято появляться» у российских политиков и бизнесменов.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Значение храмов часто гораздо шире обрядовых функций, ими выполняемых, и религиозных идей, которые они воплощают. </a:t>
            </a:r>
          </a:p>
          <a:p>
            <a:endParaRPr lang="ru-RU" dirty="0" smtClean="0"/>
          </a:p>
        </p:txBody>
      </p:sp>
      <p:pic>
        <p:nvPicPr>
          <p:cNvPr id="3074" name="Picture 2" descr="http://cdn2.russian7.ru/wp-content/uploads/2013/08/d5f6ec0ca1b57e06d64cec5183519c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80728"/>
            <a:ext cx="6342053" cy="4752528"/>
          </a:xfrm>
          <a:prstGeom prst="rect">
            <a:avLst/>
          </a:prstGeom>
          <a:noFill/>
        </p:spPr>
      </p:pic>
      <p:pic>
        <p:nvPicPr>
          <p:cNvPr id="8" name="Picture 4" descr="http://cdn2.russian7.ru/wp-content/uploads/2013/08/cf8b63a2dd021ac2d4bb96428c2cb66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1632" y="980728"/>
            <a:ext cx="3312368" cy="475252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5805264"/>
            <a:ext cx="9144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/>
              <a:t>Архызские</a:t>
            </a:r>
            <a:r>
              <a:rPr lang="ru-RU" sz="2000" dirty="0" smtClean="0"/>
              <a:t> храмы – самые древние или одни из самых древних на территории России. На территории городища сохранились три средневековых храма – Северный, Средний и Южный.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&amp;Kcy;&amp;acy;&amp;rcy;&amp;tcy;&amp;icy;&amp;ncy;&amp;kcy;&amp;icy; &amp;pcy;&amp;ocy; &amp;zcy;&amp;acy;&amp;pcy;&amp;rcy;&amp;ocy;&amp;scy;&amp;ucy; &amp;khcy;&amp;rcy;&amp;acy;&amp;mcy; &amp;Vcy;&amp;acy;&amp;scy;&amp;icy;&amp;lcy;&amp;icy;&amp;yacy; &amp;Bcy;&amp;lcy;&amp;acy;&amp;zhcy;&amp;iecy;&amp;ncy;&amp;ncy;&amp;ocy;&amp;gcy;&amp;o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На </a:t>
            </a:r>
            <a:r>
              <a:rPr lang="ru-RU" dirty="0" smtClean="0"/>
              <a:t>внешний облик храма и его внутреннее убранство также влияла и общественно-политическая ситуация, например: возведение грандиозных соборов в </a:t>
            </a:r>
            <a:r>
              <a:rPr lang="ru-RU" dirty="0" smtClean="0">
                <a:hlinkClick r:id="rId3" tooltip="Киев"/>
              </a:rPr>
              <a:t>Киеве</a:t>
            </a:r>
            <a:r>
              <a:rPr lang="ru-RU" dirty="0" smtClean="0"/>
              <a:t>, </a:t>
            </a:r>
            <a:r>
              <a:rPr lang="ru-RU" dirty="0" smtClean="0">
                <a:hlinkClick r:id="rId4" tooltip="Владимир (город)"/>
              </a:rPr>
              <a:t>Владимире</a:t>
            </a:r>
            <a:r>
              <a:rPr lang="ru-RU" dirty="0" smtClean="0"/>
              <a:t>, </a:t>
            </a:r>
            <a:r>
              <a:rPr lang="ru-RU" dirty="0" smtClean="0">
                <a:hlinkClick r:id="rId5" tooltip="Новгород"/>
              </a:rPr>
              <a:t>Новгороде</a:t>
            </a:r>
            <a:r>
              <a:rPr lang="ru-RU" dirty="0" smtClean="0"/>
              <a:t>, которые должны были стать символом могущества Древней Руси, религиозной преемственности византийских традиций.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060848"/>
            <a:ext cx="2777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hlinkClick r:id="rId6" tooltip="Храм Василия Блаженного"/>
              </a:rPr>
              <a:t>Храм </a:t>
            </a:r>
            <a:r>
              <a:rPr lang="ru-RU" u="sng" dirty="0" smtClean="0">
                <a:hlinkClick r:id="rId6" tooltip="Храм Василия Блаженного"/>
              </a:rPr>
              <a:t>Василия Блаженного</a:t>
            </a:r>
            <a:endParaRPr lang="ru-RU" u="sn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&amp;Kcy;&amp;acy;&amp;rcy;&amp;tcy;&amp;icy;&amp;ncy;&amp;kcy;&amp;icy; &amp;pcy;&amp;ocy; &amp;zcy;&amp;acy;&amp;pcy;&amp;rcy;&amp;ocy;&amp;scy;&amp;ucy; &amp;Kcy;&amp;acy;&amp;zcy;&amp;acy;&amp;ncy;&amp;scy;&amp;kcy;&amp;icy;&amp;jcy; &amp;scy;&amp;ocy;&amp;bcy;&amp;ocy;&amp;rcy; (&amp;Mcy;&amp;ocy;&amp;scy;&amp;kcy;&amp;v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7663"/>
            <a:ext cx="9144000" cy="6100337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    Осуществлялось </a:t>
            </a:r>
            <a:r>
              <a:rPr lang="ru-RU" dirty="0" smtClean="0"/>
              <a:t>строительство соборов как символов воинской славы: в честь победы над польско-литовскими интервентами (1625 г. </a:t>
            </a:r>
            <a:r>
              <a:rPr lang="ru-RU" dirty="0" smtClean="0">
                <a:hlinkClick r:id="rId3" tooltip="Казанский собор (Москва)"/>
              </a:rPr>
              <a:t>Казанский собор (Москва)</a:t>
            </a:r>
            <a:r>
              <a:rPr lang="ru-RU" dirty="0" smtClean="0"/>
              <a:t>), взятия Казани Иваном Грозным (1555 г. </a:t>
            </a:r>
            <a:r>
              <a:rPr lang="ru-RU" dirty="0" smtClean="0">
                <a:hlinkClick r:id="rId4" tooltip="Храм Василия Блаженного"/>
              </a:rPr>
              <a:t>храм Василия Блаженного</a:t>
            </a:r>
            <a:r>
              <a:rPr lang="ru-RU" dirty="0" smtClean="0"/>
              <a:t>, Москва) и т. д.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1124744"/>
            <a:ext cx="189898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hlinkClick r:id="rId3" tooltip="Казанский собор (Москва)"/>
              </a:rPr>
              <a:t>Казанский собор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5602" name="Picture 2" descr="https://kak2z.ru/my_img/img/2016/01/24/5d7f1.jpg"/>
          <p:cNvPicPr>
            <a:picLocks noChangeAspect="1" noChangeArrowheads="1"/>
          </p:cNvPicPr>
          <p:nvPr/>
        </p:nvPicPr>
        <p:blipFill>
          <a:blip r:embed="rId2" cstate="print"/>
          <a:srcRect b="13136"/>
          <a:stretch>
            <a:fillRect/>
          </a:stretch>
        </p:blipFill>
        <p:spPr bwMode="auto">
          <a:xfrm>
            <a:off x="1043608" y="2073969"/>
            <a:ext cx="7164288" cy="466739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Успенский собор во Владимире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 smtClean="0"/>
              <a:t> Ещё один кафедральный православный храм необыкновенной красоты находится во Владимире – это Успенский собор. Именно по его образцу воздвигнут Успенский собор Московского Кремля. Во владимирском Успенском соборе хранятся уникальные образцы искусства двенадцатого века – это и работы неизвестных художников, и работы всем известного Андрея Рублёва, а так же мастеров семнадцатого – восемнадцатого веков.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В </a:t>
            </a:r>
            <a:r>
              <a:rPr lang="ru-RU" sz="2000" dirty="0" smtClean="0"/>
              <a:t>символике архитектуры и декоративного убранства храмов раскрываются представления о мироздании, во многие эпохи (особенно в Средние века в Европе) </a:t>
            </a:r>
            <a:r>
              <a:rPr lang="ru-RU" sz="2000" u="sng" dirty="0" smtClean="0"/>
              <a:t>храмы были местом общественных собраний, торжественных церемоний, имели мемориальный характер, обладали </a:t>
            </a:r>
            <a:r>
              <a:rPr lang="ru-RU" sz="2000" u="sng" dirty="0" smtClean="0">
                <a:hlinkClick r:id="rId2" tooltip="Право убежища"/>
              </a:rPr>
              <a:t>правом убежища</a:t>
            </a:r>
            <a:r>
              <a:rPr lang="ru-RU" sz="2000" u="sng" dirty="0" smtClean="0"/>
              <a:t>.</a:t>
            </a:r>
            <a:endParaRPr lang="ru-RU" sz="2000" dirty="0" smtClean="0"/>
          </a:p>
        </p:txBody>
      </p:sp>
      <p:pic>
        <p:nvPicPr>
          <p:cNvPr id="2050" name="Picture 2" descr=" &amp;dcy;&amp;acy;&amp;tscy;&amp;acy;&amp;ncy; &amp;bcy;&amp;ucy;&amp;dcy;&amp;dcy;&amp;icy;&amp;jcy;&amp;scy;&amp;kcy;&amp;icy;&amp;jcy; &amp;khcy;&amp;rcy;&amp;acy;&amp;mcy;"/>
          <p:cNvPicPr>
            <a:picLocks noChangeAspect="1" noChangeArrowheads="1"/>
          </p:cNvPicPr>
          <p:nvPr/>
        </p:nvPicPr>
        <p:blipFill>
          <a:blip r:embed="rId3" cstate="print"/>
          <a:srcRect t="5361"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25922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</a:t>
            </a:r>
            <a:r>
              <a:rPr lang="ru-RU" dirty="0" smtClean="0"/>
              <a:t>уддийский </a:t>
            </a:r>
            <a:r>
              <a:rPr lang="ru-RU" dirty="0" smtClean="0"/>
              <a:t>храм России – это </a:t>
            </a:r>
            <a:r>
              <a:rPr lang="ru-RU" dirty="0" err="1" smtClean="0"/>
              <a:t>Хамбын</a:t>
            </a:r>
            <a:r>
              <a:rPr lang="ru-RU" dirty="0" smtClean="0"/>
              <a:t> </a:t>
            </a:r>
            <a:r>
              <a:rPr lang="ru-RU" dirty="0" err="1" smtClean="0"/>
              <a:t>Хурэ</a:t>
            </a:r>
            <a:r>
              <a:rPr lang="ru-RU" dirty="0" smtClean="0"/>
              <a:t>, находящийся в городе Улан-Удэ. Он представляет собой большой буддийский комплекс, состоящий из нескольких храмов и служебных зданий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/>
              <a:t>Типы храмов и история их развития обусловлены, кроме обрядовых требований, также общим развитием архитектуры и строительной техники у различных народов в разных странах. </a:t>
            </a:r>
            <a:endParaRPr lang="ru-RU" sz="2400" dirty="0" smtClean="0"/>
          </a:p>
        </p:txBody>
      </p:sp>
      <p:pic>
        <p:nvPicPr>
          <p:cNvPr id="1027" name="Picture 3" descr="&amp;Kcy;&amp;acy;&amp;rcy;&amp;tcy;&amp;icy;&amp;ncy;&amp;kcy;&amp;icy; &amp;pcy;&amp;ocy; &amp;zcy;&amp;acy;&amp;pcy;&amp;rcy;&amp;ocy;&amp;scy;&amp;ucy; &amp;khcy;&amp;rcy;&amp;acy;&amp;mcy; &amp;rcy;&amp;ocy;&amp;scy;&amp;scy;&amp;icy;&amp;icy;"/>
          <p:cNvPicPr>
            <a:picLocks noChangeAspect="1" noChangeArrowheads="1"/>
          </p:cNvPicPr>
          <p:nvPr/>
        </p:nvPicPr>
        <p:blipFill>
          <a:blip r:embed="rId2" cstate="print"/>
          <a:srcRect t="9508"/>
          <a:stretch>
            <a:fillRect/>
          </a:stretch>
        </p:blipFill>
        <p:spPr bwMode="auto">
          <a:xfrm>
            <a:off x="0" y="1349507"/>
            <a:ext cx="9144000" cy="550849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Иволгинский</a:t>
            </a:r>
            <a:r>
              <a:rPr lang="ru-RU" dirty="0" smtClean="0"/>
              <a:t> дацан был возведен в 1945 году и стал первым буддийским храмом, открытым в советское </a:t>
            </a:r>
            <a:r>
              <a:rPr lang="ru-RU" dirty="0" smtClean="0"/>
              <a:t>время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      Архитектура </a:t>
            </a:r>
            <a:r>
              <a:rPr lang="ru-RU" sz="2000" dirty="0" smtClean="0"/>
              <a:t>храмов (святилища, </a:t>
            </a:r>
            <a:r>
              <a:rPr lang="ru-RU" sz="2000" dirty="0" smtClean="0">
                <a:hlinkClick r:id="rId2" tooltip="Христианство"/>
              </a:rPr>
              <a:t>христианской</a:t>
            </a:r>
            <a:r>
              <a:rPr lang="ru-RU" sz="2000" dirty="0" smtClean="0"/>
              <a:t> церкви, </a:t>
            </a:r>
            <a:r>
              <a:rPr lang="ru-RU" sz="2000" dirty="0" smtClean="0">
                <a:hlinkClick r:id="rId3" tooltip="Ислам"/>
              </a:rPr>
              <a:t>мусульманской</a:t>
            </a:r>
            <a:r>
              <a:rPr lang="ru-RU" sz="2000" dirty="0" smtClean="0"/>
              <a:t> </a:t>
            </a:r>
            <a:r>
              <a:rPr lang="ru-RU" sz="2000" dirty="0" smtClean="0">
                <a:hlinkClick r:id="rId4" tooltip="Мечеть"/>
              </a:rPr>
              <a:t>мечети</a:t>
            </a:r>
            <a:r>
              <a:rPr lang="ru-RU" sz="2000" dirty="0" smtClean="0"/>
              <a:t>, </a:t>
            </a:r>
            <a:r>
              <a:rPr lang="ru-RU" sz="2000" dirty="0" smtClean="0">
                <a:hlinkClick r:id="rId5" tooltip="Иудаизм"/>
              </a:rPr>
              <a:t>иудаистской</a:t>
            </a:r>
            <a:r>
              <a:rPr lang="ru-RU" sz="2000" dirty="0" smtClean="0"/>
              <a:t> </a:t>
            </a:r>
            <a:r>
              <a:rPr lang="ru-RU" sz="2000" dirty="0" smtClean="0">
                <a:hlinkClick r:id="rId6" tooltip="Синагога"/>
              </a:rPr>
              <a:t>синагоги</a:t>
            </a:r>
            <a:r>
              <a:rPr lang="ru-RU" sz="2000" dirty="0" smtClean="0"/>
              <a:t>, </a:t>
            </a:r>
            <a:r>
              <a:rPr lang="ru-RU" sz="2000" dirty="0" smtClean="0">
                <a:hlinkClick r:id="rId7" tooltip="Буддизм"/>
              </a:rPr>
              <a:t>буддийского</a:t>
            </a:r>
            <a:r>
              <a:rPr lang="ru-RU" sz="2000" dirty="0" smtClean="0"/>
              <a:t> храма) исторически видоизменялась соответственно развитию зодчества в разных странах и приобретала яркое национальное своеобразие</a:t>
            </a:r>
            <a:r>
              <a:rPr lang="ru-RU" sz="2000" dirty="0" smtClean="0"/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     Во </a:t>
            </a:r>
            <a:r>
              <a:rPr lang="ru-RU" sz="2000" dirty="0" smtClean="0"/>
              <a:t>многих странах мира здания храмов, являющиеся выдающимися памятниками национального зодчества, находятся под охраной государства. При этом, существуют и типовые проекты храмовых зданий. Так, </a:t>
            </a:r>
            <a:r>
              <a:rPr lang="ru-RU" sz="2000" dirty="0" smtClean="0">
                <a:hlinkClick r:id="rId8" tooltip="Христианская церковь "/>
              </a:rPr>
              <a:t>христианская церковь «</a:t>
            </a:r>
            <a:r>
              <a:rPr lang="ru-RU" sz="2000" dirty="0" err="1" smtClean="0">
                <a:hlinkClick r:id="rId8" tooltip="Христианская церковь "/>
              </a:rPr>
              <a:t>Маранафа</a:t>
            </a:r>
            <a:r>
              <a:rPr lang="ru-RU" sz="2000" dirty="0" smtClean="0">
                <a:hlinkClick r:id="rId8" tooltip="Христианская церковь "/>
              </a:rPr>
              <a:t>»</a:t>
            </a:r>
            <a:r>
              <a:rPr lang="ru-RU" sz="2000" dirty="0" smtClean="0"/>
              <a:t> (Бразилия) имеет завод по производству сборных храмов.</a:t>
            </a:r>
            <a:endParaRPr lang="ru-RU" sz="2000" dirty="0" smtClean="0"/>
          </a:p>
        </p:txBody>
      </p:sp>
      <p:pic>
        <p:nvPicPr>
          <p:cNvPr id="21506" name="Picture 2" descr="&amp;Kcy;&amp;acy;&amp;rcy;&amp;tcy;&amp;icy;&amp;ncy;&amp;kcy;&amp;icy; &amp;pcy;&amp;ocy; &amp;zcy;&amp;acy;&amp;pcy;&amp;rcy;&amp;ocy;&amp;scy;&amp;ucy; &amp;khcy;&amp;rcy;&amp;acy;&amp;mcy; &amp;tcy;&amp;ucy;&amp;lcy;&amp;acy;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0061" y="1486524"/>
            <a:ext cx="4441939" cy="345638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30061" y="4654877"/>
            <a:ext cx="4427984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Свято-Покровский храм (</a:t>
            </a:r>
            <a:r>
              <a:rPr lang="ru-RU" dirty="0" err="1" smtClean="0"/>
              <a:t>храм</a:t>
            </a:r>
            <a:r>
              <a:rPr lang="ru-RU" dirty="0" smtClean="0"/>
              <a:t> во имя Феодосия Черниговского), г. Тула.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54618" y="1539592"/>
            <a:ext cx="435597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Храм Александра Невского в Туле</a:t>
            </a:r>
            <a:endParaRPr lang="ru-RU" dirty="0"/>
          </a:p>
        </p:txBody>
      </p:sp>
      <p:pic>
        <p:nvPicPr>
          <p:cNvPr id="9" name="Рисунок 8" descr="03.jpg"/>
          <p:cNvPicPr>
            <a:picLocks noChangeAspect="1"/>
          </p:cNvPicPr>
          <p:nvPr/>
        </p:nvPicPr>
        <p:blipFill>
          <a:blip r:embed="rId10" cstate="print"/>
          <a:srcRect r="11667"/>
          <a:stretch>
            <a:fillRect/>
          </a:stretch>
        </p:blipFill>
        <p:spPr>
          <a:xfrm>
            <a:off x="4644008" y="1916832"/>
            <a:ext cx="4388888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Древнерусская храмовая архитектура до кон. XVII века развивалась в соответствии с религиозными канонами и местными традициями. </a:t>
            </a:r>
            <a:endParaRPr lang="ru-RU" sz="2000" dirty="0"/>
          </a:p>
        </p:txBody>
      </p:sp>
      <p:pic>
        <p:nvPicPr>
          <p:cNvPr id="20482" name="Picture 2" descr="&amp;Kcy;&amp;acy;&amp;rcy;&amp;tcy;&amp;icy;&amp;ncy;&amp;kcy;&amp;icy; &amp;pcy;&amp;ocy; &amp;zcy;&amp;acy;&amp;pcy;&amp;rcy;&amp;ocy;&amp;scy;&amp;ucy; &amp;kcy;&amp;icy;&amp;zh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45156"/>
            <a:ext cx="8280920" cy="58521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876256" y="836712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</a:t>
            </a:r>
            <a:r>
              <a:rPr lang="ru-RU" sz="3200" b="1" dirty="0" smtClean="0">
                <a:solidFill>
                  <a:schemeClr val="bg1"/>
                </a:solidFill>
              </a:rPr>
              <a:t>ижи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22530" name="Picture 2" descr="&amp;Kcy;&amp;acy;&amp;rcy;&amp;tcy;&amp;icy;&amp;ncy;&amp;kcy;&amp;icy; &amp;pcy;&amp;ocy; &amp;zcy;&amp;acy;&amp;pcy;&amp;rcy;&amp;ocy;&amp;scy;&amp;ucy; &amp;kcy;&amp;icy;&amp;zh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6328"/>
            <a:ext cx="9144000" cy="60916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dirty="0" smtClean="0"/>
              <a:t>      Архитектурный </a:t>
            </a:r>
            <a:r>
              <a:rPr lang="ru-RU" sz="2000" dirty="0" smtClean="0"/>
              <a:t>ансамбль Кижи является выдающимся примером русской архитектуры. Кижи находятся в 63 км от главного города Карелии, Петрозаводска, на одном из островов в Онежском озере. </a:t>
            </a:r>
            <a:endParaRPr lang="ru-RU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80526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Кижи включают в себя несколько церквей и других построек, обнесенных стеной. Сегодня Кижи является музеем, где можно увидеть не только шедевры русского традиционного зодчества, но и музеи православной русской культуры.</a:t>
            </a:r>
            <a:endParaRPr lang="ru-RU" sz="2000" dirty="0"/>
          </a:p>
        </p:txBody>
      </p:sp>
      <p:pic>
        <p:nvPicPr>
          <p:cNvPr id="23554" name="Picture 2" descr="&amp;Kcy;&amp;acy;&amp;rcy;&amp;tcy;&amp;icy;&amp;ncy;&amp;kcy;&amp;icy; &amp;pcy;&amp;ocy; &amp;zcy;&amp;acy;&amp;pcy;&amp;rcy;&amp;ocy;&amp;scy;&amp;ucy; &amp;kcy;&amp;icy;&amp;zhcy;&amp;icy;"/>
          <p:cNvPicPr>
            <a:picLocks noChangeAspect="1" noChangeArrowheads="1"/>
          </p:cNvPicPr>
          <p:nvPr/>
        </p:nvPicPr>
        <p:blipFill>
          <a:blip r:embed="rId2" cstate="print"/>
          <a:srcRect r="2687" b="9820"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24578" name="Picture 2" descr="http://img7.arrivo.ru/cfcd/0b/209/1/5780219728_478e2613b2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7077" cy="60932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dirty="0" smtClean="0"/>
              <a:t>     Архитектура </a:t>
            </a:r>
            <a:r>
              <a:rPr lang="ru-RU" sz="2000" dirty="0" smtClean="0"/>
              <a:t>Покровской церкви более простая. Она построена в 1764 г. На квадратном основании церкви возвышается восьмиугольная крыша. Высота этой церкви в Кижах, включающей в себя 8 куполов, составляет 27 м. В восточной части прихода Покровской церкви находится алтарь, а в западной лестница, ведущая наверх.</a:t>
            </a: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Фильмы для просмотра на уроке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1. Первый буддийский храм</a:t>
            </a:r>
          </a:p>
          <a:p>
            <a:pPr>
              <a:buNone/>
            </a:pPr>
            <a:r>
              <a:rPr lang="ru-RU" dirty="0" smtClean="0"/>
              <a:t>- фильм часть 1 </a:t>
            </a:r>
            <a:r>
              <a:rPr lang="ru-RU" u="sng" dirty="0" smtClean="0">
                <a:hlinkClick r:id="rId2"/>
              </a:rPr>
              <a:t>http://www.youtube.com/watch?v=shknWoJ5mkI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- фильм часть 2 </a:t>
            </a:r>
            <a:r>
              <a:rPr lang="ru-RU" u="sng" dirty="0" smtClean="0">
                <a:hlinkClick r:id="rId3"/>
              </a:rPr>
              <a:t>http://www.youtube.com/watch?v=-wsGI1qmEm4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2. Кижи </a:t>
            </a:r>
            <a:r>
              <a:rPr lang="ru-RU" u="sng" dirty="0" smtClean="0">
                <a:hlinkClick r:id="rId4"/>
              </a:rPr>
              <a:t>http://www.youtube.com/watch?v=tEdpnqQZSAA</a:t>
            </a:r>
            <a:r>
              <a:rPr lang="ru-RU" dirty="0" smtClean="0"/>
              <a:t>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b="1" dirty="0" smtClean="0"/>
              <a:t>Домашнее задание:</a:t>
            </a:r>
            <a:endParaRPr lang="ru-RU" sz="5400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sz="4800" dirty="0" smtClean="0"/>
              <a:t>тетради сообщение по теме (любую на выбор):</a:t>
            </a:r>
          </a:p>
          <a:p>
            <a:r>
              <a:rPr lang="ru-RU" sz="4800" dirty="0" smtClean="0"/>
              <a:t>* Храм – модель мира.</a:t>
            </a:r>
          </a:p>
          <a:p>
            <a:r>
              <a:rPr lang="ru-RU" sz="4800" dirty="0" smtClean="0"/>
              <a:t>* Христианский храм.</a:t>
            </a:r>
          </a:p>
          <a:p>
            <a:r>
              <a:rPr lang="ru-RU" sz="4800" dirty="0" smtClean="0"/>
              <a:t>* Буддийский храм.</a:t>
            </a:r>
          </a:p>
          <a:p>
            <a:r>
              <a:rPr lang="ru-RU" sz="4800" dirty="0" smtClean="0"/>
              <a:t>* Культовые постройки ислама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b="1" dirty="0" smtClean="0"/>
              <a:t>Использованные  источники: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525963"/>
          </a:xfrm>
        </p:spPr>
        <p:txBody>
          <a:bodyPr/>
          <a:lstStyle/>
          <a:p>
            <a:r>
              <a:rPr lang="en-US" sz="2400" dirty="0" smtClean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www.arrivo.ru/unesco/kizhi.html</a:t>
            </a:r>
            <a:endParaRPr lang="ru-RU" sz="2400" dirty="0" smtClean="0"/>
          </a:p>
          <a:p>
            <a:r>
              <a:rPr lang="en-US" sz="2400" dirty="0" smtClean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ogneboretskarelia.ru/wp-content/themes/proba/fail_content/kigi.php</a:t>
            </a:r>
            <a:endParaRPr lang="ru-RU" sz="2400" dirty="0" smtClean="0"/>
          </a:p>
          <a:p>
            <a:r>
              <a:rPr lang="en-US" sz="2400" dirty="0" smtClean="0">
                <a:hlinkClick r:id="rId4"/>
              </a:rPr>
              <a:t>http://</a:t>
            </a:r>
            <a:r>
              <a:rPr lang="en-US" sz="2400" dirty="0" smtClean="0">
                <a:hlinkClick r:id="rId4"/>
              </a:rPr>
              <a:t>www.restbee.ru/guides/ekskursii/10-ghlavnykh-khramov-rossii.html</a:t>
            </a:r>
            <a:r>
              <a:rPr lang="ru-RU" sz="2400" dirty="0" smtClean="0"/>
              <a:t> </a:t>
            </a:r>
          </a:p>
          <a:p>
            <a:r>
              <a:rPr lang="en-US" sz="2400" dirty="0" smtClean="0">
                <a:hlinkClick r:id="rId5"/>
              </a:rPr>
              <a:t>http://russian7.ru/post/7-samyx-neobychnyx-pravoslavnyx-xramov-rossii</a:t>
            </a:r>
            <a:r>
              <a:rPr lang="en-US" sz="2400" dirty="0" smtClean="0">
                <a:hlinkClick r:id="rId5"/>
              </a:rPr>
              <a:t>/</a:t>
            </a:r>
            <a:r>
              <a:rPr lang="ru-RU" sz="2400" dirty="0" smtClean="0"/>
              <a:t> </a:t>
            </a:r>
          </a:p>
          <a:p>
            <a:r>
              <a:rPr lang="en-US" dirty="0" smtClean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fb.ru/article/169000/buddiyskie-hramyi-v-sankt-peterburge-buddiyskie-hramyi-v-rossii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923928" y="6309320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СПАСИБО  ЗА  ВНИМАНИЕ!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647</Words>
  <Application>Microsoft Office PowerPoint</Application>
  <PresentationFormat>Экран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Особенности храмового зодчества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Фильмы для просмотра на уроке</vt:lpstr>
      <vt:lpstr>Слайд 15</vt:lpstr>
      <vt:lpstr>Использованные  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Художественные достижения доколумбовой Америки</dc:title>
  <dc:creator>Igor Ukhvarenok</dc:creator>
  <cp:lastModifiedBy>User</cp:lastModifiedBy>
  <cp:revision>141</cp:revision>
  <dcterms:modified xsi:type="dcterms:W3CDTF">2017-10-24T12:11:42Z</dcterms:modified>
</cp:coreProperties>
</file>