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sldSz cx="9144000" cy="6858000" type="screen4x3"/>
  <p:notesSz cx="6858000" cy="9144000"/>
  <p:defaultTextStyle>
    <a:defPPr>
      <a:defRPr lang="be-BY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F635DFEA-DB77-4D29-9360-4D7093647BB5}">
          <p14:sldIdLst>
            <p14:sldId id="256"/>
            <p14:sldId id="258"/>
            <p14:sldId id="257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  <p14:sldId id="276"/>
            <p14:sldId id="277"/>
            <p14:sldId id="278"/>
            <p14:sldId id="279"/>
            <p14:sldId id="280"/>
            <p14:sldId id="281"/>
            <p14:sldId id="282"/>
            <p14:sldId id="283"/>
            <p14:sldId id="284"/>
            <p14:sldId id="285"/>
            <p14:sldId id="286"/>
            <p14:sldId id="287"/>
            <p14:sldId id="288"/>
            <p14:sldId id="289"/>
            <p14:sldId id="290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9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15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0F61D2A-137C-410B-8A13-CB5166FE06DA}" type="datetimeFigureOut">
              <a:rPr lang="be-BY" smtClean="0"/>
              <a:t>15.08.2015</a:t>
            </a:fld>
            <a:endParaRPr lang="be-B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be-B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37132F4-7A36-4CDA-BF08-A57695A272DC}" type="slidenum">
              <a:rPr lang="be-BY" smtClean="0"/>
              <a:t>‹#›</a:t>
            </a:fld>
            <a:endParaRPr lang="be-BY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61D2A-137C-410B-8A13-CB5166FE06DA}" type="datetimeFigureOut">
              <a:rPr lang="be-BY" smtClean="0"/>
              <a:t>15.08.2015</a:t>
            </a:fld>
            <a:endParaRPr lang="be-B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e-B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132F4-7A36-4CDA-BF08-A57695A272DC}" type="slidenum">
              <a:rPr lang="be-BY" smtClean="0"/>
              <a:t>‹#›</a:t>
            </a:fld>
            <a:endParaRPr lang="be-BY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61D2A-137C-410B-8A13-CB5166FE06DA}" type="datetimeFigureOut">
              <a:rPr lang="be-BY" smtClean="0"/>
              <a:t>15.08.2015</a:t>
            </a:fld>
            <a:endParaRPr lang="be-B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e-B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132F4-7A36-4CDA-BF08-A57695A272DC}" type="slidenum">
              <a:rPr lang="be-BY" smtClean="0"/>
              <a:t>‹#›</a:t>
            </a:fld>
            <a:endParaRPr lang="be-BY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61D2A-137C-410B-8A13-CB5166FE06DA}" type="datetimeFigureOut">
              <a:rPr lang="be-BY" smtClean="0"/>
              <a:t>15.08.2015</a:t>
            </a:fld>
            <a:endParaRPr lang="be-B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e-B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132F4-7A36-4CDA-BF08-A57695A272DC}" type="slidenum">
              <a:rPr lang="be-BY" smtClean="0"/>
              <a:t>‹#›</a:t>
            </a:fld>
            <a:endParaRPr lang="be-BY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61D2A-137C-410B-8A13-CB5166FE06DA}" type="datetimeFigureOut">
              <a:rPr lang="be-BY" smtClean="0"/>
              <a:t>15.08.2015</a:t>
            </a:fld>
            <a:endParaRPr lang="be-B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e-B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132F4-7A36-4CDA-BF08-A57695A272DC}" type="slidenum">
              <a:rPr lang="be-BY" smtClean="0"/>
              <a:t>‹#›</a:t>
            </a:fld>
            <a:endParaRPr lang="be-BY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61D2A-137C-410B-8A13-CB5166FE06DA}" type="datetimeFigureOut">
              <a:rPr lang="be-BY" smtClean="0"/>
              <a:t>15.08.2015</a:t>
            </a:fld>
            <a:endParaRPr lang="be-B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e-B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132F4-7A36-4CDA-BF08-A57695A272DC}" type="slidenum">
              <a:rPr lang="be-BY" smtClean="0"/>
              <a:t>‹#›</a:t>
            </a:fld>
            <a:endParaRPr lang="be-BY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61D2A-137C-410B-8A13-CB5166FE06DA}" type="datetimeFigureOut">
              <a:rPr lang="be-BY" smtClean="0"/>
              <a:t>15.08.2015</a:t>
            </a:fld>
            <a:endParaRPr lang="be-B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e-B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132F4-7A36-4CDA-BF08-A57695A272DC}" type="slidenum">
              <a:rPr lang="be-BY" smtClean="0"/>
              <a:t>‹#›</a:t>
            </a:fld>
            <a:endParaRPr lang="be-BY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61D2A-137C-410B-8A13-CB5166FE06DA}" type="datetimeFigureOut">
              <a:rPr lang="be-BY" smtClean="0"/>
              <a:t>15.08.2015</a:t>
            </a:fld>
            <a:endParaRPr lang="be-B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e-B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132F4-7A36-4CDA-BF08-A57695A272DC}" type="slidenum">
              <a:rPr lang="be-BY" smtClean="0"/>
              <a:t>‹#›</a:t>
            </a:fld>
            <a:endParaRPr lang="be-BY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61D2A-137C-410B-8A13-CB5166FE06DA}" type="datetimeFigureOut">
              <a:rPr lang="be-BY" smtClean="0"/>
              <a:t>15.08.2015</a:t>
            </a:fld>
            <a:endParaRPr lang="be-B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e-B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132F4-7A36-4CDA-BF08-A57695A272DC}" type="slidenum">
              <a:rPr lang="be-BY" smtClean="0"/>
              <a:t>‹#›</a:t>
            </a:fld>
            <a:endParaRPr lang="be-BY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61D2A-137C-410B-8A13-CB5166FE06DA}" type="datetimeFigureOut">
              <a:rPr lang="be-BY" smtClean="0"/>
              <a:t>15.08.2015</a:t>
            </a:fld>
            <a:endParaRPr lang="be-B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e-B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132F4-7A36-4CDA-BF08-A57695A272DC}" type="slidenum">
              <a:rPr lang="be-BY" smtClean="0"/>
              <a:t>‹#›</a:t>
            </a:fld>
            <a:endParaRPr lang="be-BY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61D2A-137C-410B-8A13-CB5166FE06DA}" type="datetimeFigureOut">
              <a:rPr lang="be-BY" smtClean="0"/>
              <a:t>15.08.2015</a:t>
            </a:fld>
            <a:endParaRPr lang="be-B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e-B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132F4-7A36-4CDA-BF08-A57695A272DC}" type="slidenum">
              <a:rPr lang="be-BY" smtClean="0"/>
              <a:t>‹#›</a:t>
            </a:fld>
            <a:endParaRPr lang="be-BY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C0F61D2A-137C-410B-8A13-CB5166FE06DA}" type="datetimeFigureOut">
              <a:rPr lang="be-BY" smtClean="0"/>
              <a:t>15.08.2015</a:t>
            </a:fld>
            <a:endParaRPr lang="be-B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be-B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37132F4-7A36-4CDA-BF08-A57695A272DC}" type="slidenum">
              <a:rPr lang="be-BY" smtClean="0"/>
              <a:t>‹#›</a:t>
            </a:fld>
            <a:endParaRPr lang="be-BY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40.jpeg"/><Relationship Id="rId7" Type="http://schemas.openxmlformats.org/officeDocument/2006/relationships/image" Target="../media/image42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41.jpeg"/><Relationship Id="rId4" Type="http://schemas.microsoft.com/office/2007/relationships/hdphoto" Target="../media/hdphoto2.wdp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6.wdp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png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gif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5616" y="1268760"/>
            <a:ext cx="6912768" cy="1008112"/>
          </a:xfrm>
        </p:spPr>
        <p:txBody>
          <a:bodyPr>
            <a:prstTxWarp prst="textPlain">
              <a:avLst/>
            </a:prstTxWarp>
          </a:bodyPr>
          <a:lstStyle/>
          <a:p>
            <a:pPr algn="ctr"/>
            <a:r>
              <a:rPr lang="ru-RU" dirty="0" smtClean="0">
                <a:latin typeface="Arial Black" panose="020B0A04020102020204" pitchFamily="34" charset="0"/>
              </a:rPr>
              <a:t>ВИКТОРИНА</a:t>
            </a:r>
            <a:endParaRPr lang="be-BY" dirty="0">
              <a:latin typeface="Arial Black" panose="020B0A040201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3645024"/>
            <a:ext cx="7854696" cy="2040632"/>
          </a:xfrm>
        </p:spPr>
        <p:txBody>
          <a:bodyPr>
            <a:prstTxWarp prst="textStop">
              <a:avLst/>
            </a:prstTxWarp>
            <a:norm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pPr algn="ctr"/>
            <a:r>
              <a:rPr lang="ru-RU" sz="72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ИСКУССТВО</a:t>
            </a:r>
            <a:endParaRPr lang="be-BY" sz="72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8172400" y="5877272"/>
            <a:ext cx="504056" cy="504056"/>
          </a:xfrm>
          <a:prstGeom prst="actionButtonForwardNex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e-BY"/>
          </a:p>
        </p:txBody>
      </p:sp>
    </p:spTree>
    <p:extLst>
      <p:ext uri="{BB962C8B-B14F-4D97-AF65-F5344CB8AC3E}">
        <p14:creationId xmlns:p14="http://schemas.microsoft.com/office/powerpoint/2010/main" val="986832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Arial Black" panose="020B0A04020102020204" pitchFamily="34" charset="0"/>
              </a:rPr>
              <a:t>Часть первая</a:t>
            </a:r>
            <a:endParaRPr lang="be-BY" dirty="0">
              <a:latin typeface="Arial Black" panose="020B0A04020102020204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3568" y="3933056"/>
            <a:ext cx="7734747" cy="1500187"/>
          </a:xfrm>
        </p:spPr>
        <p:txBody>
          <a:bodyPr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ru-RU" sz="3600" b="1" dirty="0" smtClean="0">
                <a:ln/>
                <a:solidFill>
                  <a:schemeClr val="accent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«Я поведу тебя в музей…»</a:t>
            </a:r>
            <a:endParaRPr lang="be-BY" sz="3600" b="1" dirty="0">
              <a:ln/>
              <a:solidFill>
                <a:schemeClr val="accent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8172400" y="5877272"/>
            <a:ext cx="504056" cy="504056"/>
          </a:xfrm>
          <a:prstGeom prst="actionButtonForwardNex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e-BY"/>
          </a:p>
        </p:txBody>
      </p:sp>
    </p:spTree>
    <p:extLst>
      <p:ext uri="{BB962C8B-B14F-4D97-AF65-F5344CB8AC3E}">
        <p14:creationId xmlns:p14="http://schemas.microsoft.com/office/powerpoint/2010/main" val="2670117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476672"/>
            <a:ext cx="84249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be-BY" sz="2200" b="1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Как </a:t>
            </a:r>
            <a:r>
              <a:rPr lang="be-BY" sz="2200" b="1" dirty="0">
                <a:solidFill>
                  <a:srgbClr val="002060"/>
                </a:solidFill>
                <a:latin typeface="Arial Black" panose="020B0A04020102020204" pitchFamily="34" charset="0"/>
              </a:rPr>
              <a:t>обычно называют предметы, выставляемые </a:t>
            </a:r>
            <a:r>
              <a:rPr lang="be-BY" sz="2200" b="1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</a:p>
          <a:p>
            <a:r>
              <a:rPr lang="be-BY" sz="2200" b="1" dirty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be-BY" sz="2200" b="1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   в </a:t>
            </a:r>
            <a:r>
              <a:rPr lang="be-BY" sz="2200" b="1" dirty="0">
                <a:solidFill>
                  <a:srgbClr val="002060"/>
                </a:solidFill>
                <a:latin typeface="Arial Black" panose="020B0A04020102020204" pitchFamily="34" charset="0"/>
              </a:rPr>
              <a:t>музее?</a:t>
            </a:r>
            <a:endParaRPr lang="be-BY" sz="22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be-BY" sz="2000" dirty="0">
              <a:latin typeface="Arial Black" panose="020B0A040201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07704" y="1340768"/>
            <a:ext cx="5472608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e-BY" sz="2800" dirty="0">
                <a:latin typeface="Arial Black" panose="020B0A04020102020204" pitchFamily="34" charset="0"/>
              </a:rPr>
              <a:t>а) фолианты</a:t>
            </a:r>
          </a:p>
          <a:p>
            <a:r>
              <a:rPr lang="be-BY" sz="2800" dirty="0">
                <a:latin typeface="Arial Black" panose="020B0A04020102020204" pitchFamily="34" charset="0"/>
              </a:rPr>
              <a:t>б) экспонаты  </a:t>
            </a:r>
          </a:p>
          <a:p>
            <a:r>
              <a:rPr lang="be-BY" sz="2800" dirty="0">
                <a:latin typeface="Arial Black" panose="020B0A04020102020204" pitchFamily="34" charset="0"/>
              </a:rPr>
              <a:t>в) дубликаты</a:t>
            </a:r>
          </a:p>
          <a:p>
            <a:r>
              <a:rPr lang="be-BY" sz="2800" dirty="0">
                <a:latin typeface="Arial Black" panose="020B0A04020102020204" pitchFamily="34" charset="0"/>
              </a:rPr>
              <a:t>г) карбонаты</a:t>
            </a:r>
          </a:p>
          <a:p>
            <a:endParaRPr lang="be-BY" dirty="0"/>
          </a:p>
        </p:txBody>
      </p:sp>
      <p:sp>
        <p:nvSpPr>
          <p:cNvPr id="4" name="8-конечная звезда 3"/>
          <p:cNvSpPr/>
          <p:nvPr/>
        </p:nvSpPr>
        <p:spPr>
          <a:xfrm>
            <a:off x="827584" y="3501008"/>
            <a:ext cx="1368152" cy="1152128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</a:rPr>
              <a:t>А</a:t>
            </a:r>
            <a:endParaRPr lang="be-BY" sz="4000" dirty="0">
              <a:solidFill>
                <a:schemeClr val="accent3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8-конечная звезда 4"/>
          <p:cNvSpPr/>
          <p:nvPr/>
        </p:nvSpPr>
        <p:spPr>
          <a:xfrm>
            <a:off x="2339752" y="3501008"/>
            <a:ext cx="1368152" cy="1152128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</a:rPr>
              <a:t>Б</a:t>
            </a:r>
            <a:endParaRPr lang="be-BY" sz="4000" dirty="0">
              <a:solidFill>
                <a:schemeClr val="accent3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8-конечная звезда 5"/>
          <p:cNvSpPr/>
          <p:nvPr/>
        </p:nvSpPr>
        <p:spPr>
          <a:xfrm>
            <a:off x="3851920" y="3501008"/>
            <a:ext cx="1368152" cy="1152128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</a:rPr>
              <a:t>В</a:t>
            </a:r>
            <a:endParaRPr lang="be-BY" sz="4000" dirty="0">
              <a:solidFill>
                <a:schemeClr val="accent3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8-конечная звезда 6"/>
          <p:cNvSpPr/>
          <p:nvPr/>
        </p:nvSpPr>
        <p:spPr>
          <a:xfrm>
            <a:off x="5341955" y="3501008"/>
            <a:ext cx="1368152" cy="1152128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</a:rPr>
              <a:t>Г</a:t>
            </a:r>
            <a:endParaRPr lang="be-BY" sz="4000" dirty="0">
              <a:solidFill>
                <a:schemeClr val="accent3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1026" name="Picture 2" descr="Отправить письмо мамонту - Страница 2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17" r="7737" b="17736"/>
          <a:stretch/>
        </p:blipFill>
        <p:spPr bwMode="auto">
          <a:xfrm>
            <a:off x="5626167" y="1124984"/>
            <a:ext cx="2837376" cy="2160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Управляющая кнопка: далее 8">
            <a:hlinkClick r:id="" action="ppaction://hlinkshowjump?jump=nextslide" highlightClick="1"/>
          </p:cNvPr>
          <p:cNvSpPr/>
          <p:nvPr/>
        </p:nvSpPr>
        <p:spPr>
          <a:xfrm>
            <a:off x="8244408" y="6093296"/>
            <a:ext cx="504056" cy="50405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e-BY"/>
          </a:p>
        </p:txBody>
      </p:sp>
      <p:sp>
        <p:nvSpPr>
          <p:cNvPr id="10" name="Управляющая кнопка: назад 9">
            <a:hlinkClick r:id="" action="ppaction://hlinkshowjump?jump=previousslide" highlightClick="1"/>
          </p:cNvPr>
          <p:cNvSpPr/>
          <p:nvPr/>
        </p:nvSpPr>
        <p:spPr>
          <a:xfrm>
            <a:off x="7668344" y="6093296"/>
            <a:ext cx="504056" cy="50405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e-BY"/>
          </a:p>
        </p:txBody>
      </p:sp>
      <p:grpSp>
        <p:nvGrpSpPr>
          <p:cNvPr id="11" name="Группа 10"/>
          <p:cNvGrpSpPr/>
          <p:nvPr/>
        </p:nvGrpSpPr>
        <p:grpSpPr>
          <a:xfrm>
            <a:off x="472114" y="4797160"/>
            <a:ext cx="6768927" cy="1584000"/>
            <a:chOff x="779792" y="4869160"/>
            <a:chExt cx="6153570" cy="1440000"/>
          </a:xfrm>
        </p:grpSpPr>
        <p:pic>
          <p:nvPicPr>
            <p:cNvPr id="1028" name="Picture 4" descr="За лучший школьный музей дали премию в 150 тыс.руб. :: Общество :: Новости :: Тюмень - Мир7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9792" y="4869160"/>
              <a:ext cx="1920000" cy="14400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2" name="Picture 8" descr="Гости из Эрмитажа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056" y="4869160"/>
              <a:ext cx="1857306" cy="14400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4" name="Picture 10" descr="Украденные из Каирского музея экспонаты продать нельзя - экс…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43808" y="4869160"/>
              <a:ext cx="2075676" cy="14400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70524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476672"/>
            <a:ext cx="82809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e-BY" sz="2200" b="1" dirty="0">
                <a:solidFill>
                  <a:srgbClr val="002060"/>
                </a:solidFill>
                <a:latin typeface="Arial Black" panose="020B0A04020102020204" pitchFamily="34" charset="0"/>
              </a:rPr>
              <a:t>2. К какому виду музеев относится Биологический </a:t>
            </a:r>
            <a:r>
              <a:rPr lang="be-BY" sz="2200" b="1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 </a:t>
            </a:r>
          </a:p>
          <a:p>
            <a:r>
              <a:rPr lang="be-BY" sz="2200" b="1" dirty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be-BY" sz="2200" b="1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  музей</a:t>
            </a:r>
            <a:r>
              <a:rPr lang="be-BY" sz="2200" b="1" dirty="0">
                <a:solidFill>
                  <a:srgbClr val="002060"/>
                </a:solidFill>
                <a:latin typeface="Arial Black" panose="020B0A04020102020204" pitchFamily="34" charset="0"/>
              </a:rPr>
              <a:t>?</a:t>
            </a:r>
            <a:endParaRPr lang="be-BY" sz="22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be-BY" sz="2000" dirty="0">
              <a:latin typeface="Arial Black" panose="020B0A040201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99592" y="1340768"/>
            <a:ext cx="5472608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e-BY" sz="2800" dirty="0">
                <a:latin typeface="Arial Black" panose="020B0A04020102020204" pitchFamily="34" charset="0"/>
              </a:rPr>
              <a:t>а) к искусствоведческому</a:t>
            </a:r>
          </a:p>
          <a:p>
            <a:r>
              <a:rPr lang="be-BY" sz="2800" dirty="0">
                <a:latin typeface="Arial Black" panose="020B0A04020102020204" pitchFamily="34" charset="0"/>
              </a:rPr>
              <a:t>б) к научному  </a:t>
            </a:r>
            <a:endParaRPr lang="be-BY" sz="2800" dirty="0" smtClean="0">
              <a:latin typeface="Arial Black" panose="020B0A04020102020204" pitchFamily="34" charset="0"/>
            </a:endParaRPr>
          </a:p>
          <a:p>
            <a:r>
              <a:rPr lang="be-BY" sz="2800" dirty="0" smtClean="0">
                <a:latin typeface="Arial Black" panose="020B0A04020102020204" pitchFamily="34" charset="0"/>
              </a:rPr>
              <a:t>в</a:t>
            </a:r>
            <a:r>
              <a:rPr lang="be-BY" sz="2800" dirty="0">
                <a:latin typeface="Arial Black" panose="020B0A04020102020204" pitchFamily="34" charset="0"/>
              </a:rPr>
              <a:t>) к историческому</a:t>
            </a:r>
          </a:p>
          <a:p>
            <a:r>
              <a:rPr lang="be-BY" sz="2800" dirty="0">
                <a:latin typeface="Arial Black" panose="020B0A04020102020204" pitchFamily="34" charset="0"/>
              </a:rPr>
              <a:t>г) к художественному</a:t>
            </a:r>
          </a:p>
          <a:p>
            <a:endParaRPr lang="be-BY" dirty="0"/>
          </a:p>
        </p:txBody>
      </p:sp>
      <p:sp>
        <p:nvSpPr>
          <p:cNvPr id="4" name="8-конечная звезда 3"/>
          <p:cNvSpPr/>
          <p:nvPr/>
        </p:nvSpPr>
        <p:spPr>
          <a:xfrm>
            <a:off x="827584" y="3501008"/>
            <a:ext cx="1368152" cy="1152128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</a:rPr>
              <a:t>А</a:t>
            </a:r>
            <a:endParaRPr lang="be-BY" sz="4000" dirty="0">
              <a:solidFill>
                <a:schemeClr val="accent3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8-конечная звезда 4"/>
          <p:cNvSpPr/>
          <p:nvPr/>
        </p:nvSpPr>
        <p:spPr>
          <a:xfrm>
            <a:off x="2339752" y="3501008"/>
            <a:ext cx="1368152" cy="1152128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</a:rPr>
              <a:t>Б</a:t>
            </a:r>
            <a:endParaRPr lang="be-BY" sz="4000" dirty="0">
              <a:solidFill>
                <a:schemeClr val="accent3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8-конечная звезда 5"/>
          <p:cNvSpPr/>
          <p:nvPr/>
        </p:nvSpPr>
        <p:spPr>
          <a:xfrm>
            <a:off x="3851920" y="3501008"/>
            <a:ext cx="1368152" cy="1152128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</a:rPr>
              <a:t>В</a:t>
            </a:r>
            <a:endParaRPr lang="be-BY" sz="4000" dirty="0">
              <a:solidFill>
                <a:schemeClr val="accent3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8-конечная звезда 6"/>
          <p:cNvSpPr/>
          <p:nvPr/>
        </p:nvSpPr>
        <p:spPr>
          <a:xfrm>
            <a:off x="5341955" y="3501008"/>
            <a:ext cx="1368152" cy="1152128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</a:rPr>
              <a:t>Г</a:t>
            </a:r>
            <a:endParaRPr lang="be-BY" sz="4000" dirty="0">
              <a:solidFill>
                <a:schemeClr val="accent3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244408" y="6093296"/>
            <a:ext cx="504056" cy="50405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e-BY"/>
          </a:p>
        </p:txBody>
      </p:sp>
      <p:sp>
        <p:nvSpPr>
          <p:cNvPr id="9" name="Управляющая кнопка: назад 8">
            <a:hlinkClick r:id="" action="ppaction://hlinkshowjump?jump=previousslide" highlightClick="1"/>
          </p:cNvPr>
          <p:cNvSpPr/>
          <p:nvPr/>
        </p:nvSpPr>
        <p:spPr>
          <a:xfrm>
            <a:off x="7668344" y="6093296"/>
            <a:ext cx="504056" cy="50405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e-BY"/>
          </a:p>
        </p:txBody>
      </p:sp>
      <p:grpSp>
        <p:nvGrpSpPr>
          <p:cNvPr id="10" name="Группа 9"/>
          <p:cNvGrpSpPr/>
          <p:nvPr/>
        </p:nvGrpSpPr>
        <p:grpSpPr>
          <a:xfrm>
            <a:off x="444019" y="4869336"/>
            <a:ext cx="6854249" cy="1584000"/>
            <a:chOff x="755576" y="4869160"/>
            <a:chExt cx="6231135" cy="1440000"/>
          </a:xfrm>
        </p:grpSpPr>
        <p:pic>
          <p:nvPicPr>
            <p:cNvPr id="11266" name="Picture 2" descr="Кайнозой - Дистанционный урок &quot;Развитие жизни на Земле&quot;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727"/>
            <a:stretch/>
          </p:blipFill>
          <p:spPr bwMode="auto">
            <a:xfrm>
              <a:off x="755576" y="4869160"/>
              <a:ext cx="2103586" cy="14400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268" name="Picture 4" descr="Экскурсии в Москве и Подмосковье: автобусные экскурсии для школьников, экскурсии в Кремль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792"/>
            <a:stretch/>
          </p:blipFill>
          <p:spPr bwMode="auto">
            <a:xfrm>
              <a:off x="2915816" y="4869160"/>
              <a:ext cx="2334718" cy="14400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270" name="Picture 6" descr="Сады и время - * УСАДЬБА ПЕТРА ЩУКИНА (Биологический музей и…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272" b="7299"/>
            <a:stretch/>
          </p:blipFill>
          <p:spPr bwMode="auto">
            <a:xfrm>
              <a:off x="5292080" y="4869160"/>
              <a:ext cx="1694631" cy="14400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1272" name="Picture 8" descr="Все экскурсии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268760"/>
            <a:ext cx="2674343" cy="17851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1119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animClr clrSpc="rgb" dir="cw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476672"/>
            <a:ext cx="84249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e-BY" sz="2200" b="1" dirty="0">
                <a:solidFill>
                  <a:srgbClr val="002060"/>
                </a:solidFill>
                <a:latin typeface="Arial Black" panose="020B0A04020102020204" pitchFamily="34" charset="0"/>
              </a:rPr>
              <a:t>3. Что означает слово «музей» в переводе с </a:t>
            </a:r>
            <a:endParaRPr lang="be-BY" sz="2200" b="1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r>
              <a:rPr lang="be-BY" sz="2200" b="1" dirty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be-BY" sz="2200" b="1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   греческого</a:t>
            </a:r>
            <a:r>
              <a:rPr lang="be-BY" sz="2200" b="1" dirty="0">
                <a:solidFill>
                  <a:srgbClr val="002060"/>
                </a:solidFill>
                <a:latin typeface="Arial Black" panose="020B0A04020102020204" pitchFamily="34" charset="0"/>
              </a:rPr>
              <a:t>?</a:t>
            </a:r>
            <a:endParaRPr lang="be-BY" sz="22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be-BY" sz="2000" dirty="0">
              <a:latin typeface="Arial Black" panose="020B0A040201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15616" y="1340768"/>
            <a:ext cx="5472608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e-BY" sz="2800" dirty="0">
                <a:latin typeface="Arial Black" panose="020B0A04020102020204" pitchFamily="34" charset="0"/>
              </a:rPr>
              <a:t>а) «собрание картин»</a:t>
            </a:r>
          </a:p>
          <a:p>
            <a:r>
              <a:rPr lang="be-BY" sz="2800" dirty="0">
                <a:latin typeface="Arial Black" panose="020B0A04020102020204" pitchFamily="34" charset="0"/>
              </a:rPr>
              <a:t>б) «храм души»</a:t>
            </a:r>
          </a:p>
          <a:p>
            <a:r>
              <a:rPr lang="be-BY" sz="2800" dirty="0">
                <a:latin typeface="Arial Black" panose="020B0A04020102020204" pitchFamily="34" charset="0"/>
              </a:rPr>
              <a:t>в) «храм муз» </a:t>
            </a:r>
            <a:endParaRPr lang="be-BY" sz="2800" dirty="0" smtClean="0">
              <a:latin typeface="Arial Black" panose="020B0A04020102020204" pitchFamily="34" charset="0"/>
            </a:endParaRPr>
          </a:p>
          <a:p>
            <a:r>
              <a:rPr lang="be-BY" sz="2800" dirty="0" smtClean="0">
                <a:latin typeface="Arial Black" panose="020B0A04020102020204" pitchFamily="34" charset="0"/>
              </a:rPr>
              <a:t>г</a:t>
            </a:r>
            <a:r>
              <a:rPr lang="be-BY" sz="2800" dirty="0">
                <a:latin typeface="Arial Black" panose="020B0A04020102020204" pitchFamily="34" charset="0"/>
              </a:rPr>
              <a:t>) «большая комната</a:t>
            </a:r>
            <a:r>
              <a:rPr lang="be-BY" dirty="0"/>
              <a:t>»</a:t>
            </a:r>
          </a:p>
          <a:p>
            <a:endParaRPr lang="be-BY" dirty="0"/>
          </a:p>
        </p:txBody>
      </p:sp>
      <p:sp>
        <p:nvSpPr>
          <p:cNvPr id="4" name="8-конечная звезда 3"/>
          <p:cNvSpPr/>
          <p:nvPr/>
        </p:nvSpPr>
        <p:spPr>
          <a:xfrm>
            <a:off x="827584" y="3501008"/>
            <a:ext cx="1368152" cy="1152128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</a:rPr>
              <a:t>А</a:t>
            </a:r>
            <a:endParaRPr lang="be-BY" sz="4000" dirty="0">
              <a:solidFill>
                <a:schemeClr val="accent3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8-конечная звезда 4"/>
          <p:cNvSpPr/>
          <p:nvPr/>
        </p:nvSpPr>
        <p:spPr>
          <a:xfrm>
            <a:off x="2339752" y="3501008"/>
            <a:ext cx="1368152" cy="1152128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</a:rPr>
              <a:t>Б</a:t>
            </a:r>
            <a:endParaRPr lang="be-BY" sz="4000" dirty="0">
              <a:solidFill>
                <a:schemeClr val="accent3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8-конечная звезда 5"/>
          <p:cNvSpPr/>
          <p:nvPr/>
        </p:nvSpPr>
        <p:spPr>
          <a:xfrm>
            <a:off x="3851920" y="3501008"/>
            <a:ext cx="1368152" cy="1152128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</a:rPr>
              <a:t>В</a:t>
            </a:r>
            <a:endParaRPr lang="be-BY" sz="4000" dirty="0">
              <a:solidFill>
                <a:schemeClr val="accent3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8-конечная звезда 6"/>
          <p:cNvSpPr/>
          <p:nvPr/>
        </p:nvSpPr>
        <p:spPr>
          <a:xfrm>
            <a:off x="5341955" y="3501008"/>
            <a:ext cx="1368152" cy="1152128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</a:rPr>
              <a:t>Г</a:t>
            </a:r>
            <a:endParaRPr lang="be-BY" sz="4000" dirty="0">
              <a:solidFill>
                <a:schemeClr val="accent3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244408" y="6093296"/>
            <a:ext cx="504056" cy="50405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e-BY"/>
          </a:p>
        </p:txBody>
      </p:sp>
      <p:sp>
        <p:nvSpPr>
          <p:cNvPr id="9" name="Управляющая кнопка: назад 8">
            <a:hlinkClick r:id="" action="ppaction://hlinkshowjump?jump=previousslide" highlightClick="1"/>
          </p:cNvPr>
          <p:cNvSpPr/>
          <p:nvPr/>
        </p:nvSpPr>
        <p:spPr>
          <a:xfrm>
            <a:off x="7668344" y="6093296"/>
            <a:ext cx="504056" cy="50405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e-BY"/>
          </a:p>
        </p:txBody>
      </p:sp>
      <p:grpSp>
        <p:nvGrpSpPr>
          <p:cNvPr id="10" name="Группа 9"/>
          <p:cNvGrpSpPr/>
          <p:nvPr/>
        </p:nvGrpSpPr>
        <p:grpSpPr>
          <a:xfrm>
            <a:off x="608746" y="4868061"/>
            <a:ext cx="6483534" cy="1608346"/>
            <a:chOff x="539552" y="5013176"/>
            <a:chExt cx="5894122" cy="1462133"/>
          </a:xfrm>
        </p:grpSpPr>
        <p:pic>
          <p:nvPicPr>
            <p:cNvPr id="10242" name="Picture 2" descr="Музей Орсе - Лучшее в Париже: Фото, цены экскурсий, все для отдыха в Париже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5013176"/>
              <a:ext cx="1920000" cy="14400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44" name="Picture 4" descr="Государственный музей изобразительных искусств имени А. С. Пушкина в Москве - Воротила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83768" y="5029801"/>
              <a:ext cx="1922563" cy="14400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46" name="Picture 6" descr="Ночь в музее (кадр из фильма) - Киноман - сайт о кино (kinoman.com.ua)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16867" y="5035309"/>
              <a:ext cx="2016807" cy="14400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248" name="Picture 8" descr="Верховная Рада изменила закон о музеях*Таймер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1585" y="1294934"/>
            <a:ext cx="2989285" cy="19636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208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animClr clrSpc="rgb" dir="cw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476672"/>
            <a:ext cx="84249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e-BY" sz="2200" b="1" dirty="0">
                <a:solidFill>
                  <a:srgbClr val="002060"/>
                </a:solidFill>
                <a:latin typeface="Arial Black" panose="020B0A04020102020204" pitchFamily="34" charset="0"/>
              </a:rPr>
              <a:t>4. Какой из музеев является одним из крупнейших </a:t>
            </a:r>
            <a:endParaRPr lang="be-BY" sz="2200" b="1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r>
              <a:rPr lang="be-BY" sz="2200" b="1" dirty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be-BY" sz="2200" b="1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  в </a:t>
            </a:r>
            <a:r>
              <a:rPr lang="be-BY" sz="2200" b="1" dirty="0">
                <a:solidFill>
                  <a:srgbClr val="002060"/>
                </a:solidFill>
                <a:latin typeface="Arial Black" panose="020B0A04020102020204" pitchFamily="34" charset="0"/>
              </a:rPr>
              <a:t>России и в мире?</a:t>
            </a:r>
            <a:endParaRPr lang="be-BY" sz="22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be-BY" sz="2000" dirty="0">
              <a:latin typeface="Arial Black" panose="020B0A040201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07704" y="1340768"/>
            <a:ext cx="5472608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e-BY" sz="2800" dirty="0">
                <a:latin typeface="Arial Black" panose="020B0A04020102020204" pitchFamily="34" charset="0"/>
              </a:rPr>
              <a:t>а) Эрмитаж  </a:t>
            </a:r>
            <a:endParaRPr lang="be-BY" sz="2800" dirty="0" smtClean="0">
              <a:latin typeface="Arial Black" panose="020B0A04020102020204" pitchFamily="34" charset="0"/>
            </a:endParaRPr>
          </a:p>
          <a:p>
            <a:r>
              <a:rPr lang="be-BY" sz="2800" dirty="0" smtClean="0">
                <a:latin typeface="Arial Black" panose="020B0A04020102020204" pitchFamily="34" charset="0"/>
              </a:rPr>
              <a:t>б</a:t>
            </a:r>
            <a:r>
              <a:rPr lang="be-BY" sz="2800" dirty="0">
                <a:latin typeface="Arial Black" panose="020B0A04020102020204" pitchFamily="34" charset="0"/>
              </a:rPr>
              <a:t>) Пинакотека</a:t>
            </a:r>
          </a:p>
          <a:p>
            <a:r>
              <a:rPr lang="be-BY" sz="2800" dirty="0">
                <a:latin typeface="Arial Black" panose="020B0A04020102020204" pitchFamily="34" charset="0"/>
              </a:rPr>
              <a:t>в) Русский музей</a:t>
            </a:r>
          </a:p>
          <a:p>
            <a:r>
              <a:rPr lang="be-BY" sz="2800" dirty="0">
                <a:latin typeface="Arial Black" panose="020B0A04020102020204" pitchFamily="34" charset="0"/>
              </a:rPr>
              <a:t>г) Кунсткамера</a:t>
            </a:r>
          </a:p>
          <a:p>
            <a:endParaRPr lang="be-BY" dirty="0"/>
          </a:p>
        </p:txBody>
      </p:sp>
      <p:sp>
        <p:nvSpPr>
          <p:cNvPr id="4" name="8-конечная звезда 3"/>
          <p:cNvSpPr/>
          <p:nvPr/>
        </p:nvSpPr>
        <p:spPr>
          <a:xfrm>
            <a:off x="827584" y="3501008"/>
            <a:ext cx="1368152" cy="1152128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</a:rPr>
              <a:t>А</a:t>
            </a:r>
            <a:endParaRPr lang="be-BY" sz="4000" dirty="0">
              <a:solidFill>
                <a:schemeClr val="accent3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8-конечная звезда 4"/>
          <p:cNvSpPr/>
          <p:nvPr/>
        </p:nvSpPr>
        <p:spPr>
          <a:xfrm>
            <a:off x="2339752" y="3501008"/>
            <a:ext cx="1368152" cy="1152128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</a:rPr>
              <a:t>Б</a:t>
            </a:r>
            <a:endParaRPr lang="be-BY" sz="4000" dirty="0">
              <a:solidFill>
                <a:schemeClr val="accent3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8-конечная звезда 5"/>
          <p:cNvSpPr/>
          <p:nvPr/>
        </p:nvSpPr>
        <p:spPr>
          <a:xfrm>
            <a:off x="3851920" y="3501008"/>
            <a:ext cx="1368152" cy="1152128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</a:rPr>
              <a:t>В</a:t>
            </a:r>
            <a:endParaRPr lang="be-BY" sz="4000" dirty="0">
              <a:solidFill>
                <a:schemeClr val="accent3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8-конечная звезда 6"/>
          <p:cNvSpPr/>
          <p:nvPr/>
        </p:nvSpPr>
        <p:spPr>
          <a:xfrm>
            <a:off x="5341955" y="3501008"/>
            <a:ext cx="1368152" cy="1152128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</a:rPr>
              <a:t>Г</a:t>
            </a:r>
            <a:endParaRPr lang="be-BY" sz="4000" dirty="0">
              <a:solidFill>
                <a:schemeClr val="accent3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244408" y="6093296"/>
            <a:ext cx="504056" cy="50405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e-BY"/>
          </a:p>
        </p:txBody>
      </p:sp>
      <p:sp>
        <p:nvSpPr>
          <p:cNvPr id="9" name="Управляющая кнопка: назад 8">
            <a:hlinkClick r:id="" action="ppaction://hlinkshowjump?jump=previousslide" highlightClick="1"/>
          </p:cNvPr>
          <p:cNvSpPr/>
          <p:nvPr/>
        </p:nvSpPr>
        <p:spPr>
          <a:xfrm>
            <a:off x="7668344" y="6093296"/>
            <a:ext cx="504056" cy="50405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e-BY"/>
          </a:p>
        </p:txBody>
      </p:sp>
      <p:pic>
        <p:nvPicPr>
          <p:cNvPr id="9218" name="Picture 2" descr="Студентам СПбГЭУ ИНЖЭКОН - БЕЗБАРЬЕРНОЕ ОБРАЗОВАНИЕ - Part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124744"/>
            <a:ext cx="2885255" cy="2160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Группа 9"/>
          <p:cNvGrpSpPr/>
          <p:nvPr/>
        </p:nvGrpSpPr>
        <p:grpSpPr>
          <a:xfrm>
            <a:off x="604275" y="4797160"/>
            <a:ext cx="6632021" cy="1584000"/>
            <a:chOff x="611560" y="4869160"/>
            <a:chExt cx="6029110" cy="1440000"/>
          </a:xfrm>
        </p:grpSpPr>
        <p:pic>
          <p:nvPicPr>
            <p:cNvPr id="9220" name="Picture 4" descr="Я.ру закрыт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1560" y="4869160"/>
              <a:ext cx="1959183" cy="14400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222" name="Picture 6" descr="Бесплатная электронная библиотека Кто поможет Кунсткамере? .…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55776" y="4869160"/>
              <a:ext cx="1920000" cy="14400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224" name="Picture 8" descr="Музеи онлайн: Февраль 2010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83367" y="4869160"/>
              <a:ext cx="2157303" cy="14400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44236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476672"/>
            <a:ext cx="84249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e-BY" sz="2200" b="1" dirty="0">
                <a:solidFill>
                  <a:srgbClr val="002060"/>
                </a:solidFill>
                <a:latin typeface="Arial Black" panose="020B0A04020102020204" pitchFamily="34" charset="0"/>
              </a:rPr>
              <a:t>5. Жанр живописи, в котором изображается </a:t>
            </a:r>
            <a:endParaRPr lang="be-BY" sz="2200" b="1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r>
              <a:rPr lang="be-BY" sz="2200" b="1" dirty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be-BY" sz="2200" b="1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  человек </a:t>
            </a:r>
            <a:r>
              <a:rPr lang="be-BY" sz="2200" b="1" dirty="0">
                <a:solidFill>
                  <a:srgbClr val="002060"/>
                </a:solidFill>
                <a:latin typeface="Arial Black" panose="020B0A04020102020204" pitchFamily="34" charset="0"/>
              </a:rPr>
              <a:t>крупным планом.</a:t>
            </a:r>
            <a:endParaRPr lang="be-BY" sz="22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be-BY" sz="2000" dirty="0">
              <a:latin typeface="Arial Black" panose="020B0A040201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07704" y="1340768"/>
            <a:ext cx="5472608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e-BY" sz="2800" dirty="0">
                <a:latin typeface="Arial Black" panose="020B0A04020102020204" pitchFamily="34" charset="0"/>
              </a:rPr>
              <a:t>а) натюрморт</a:t>
            </a:r>
          </a:p>
          <a:p>
            <a:r>
              <a:rPr lang="be-BY" sz="2800" dirty="0">
                <a:latin typeface="Arial Black" panose="020B0A04020102020204" pitchFamily="34" charset="0"/>
              </a:rPr>
              <a:t>б) пейзаж</a:t>
            </a:r>
          </a:p>
          <a:p>
            <a:r>
              <a:rPr lang="be-BY" sz="2800" dirty="0">
                <a:latin typeface="Arial Black" panose="020B0A04020102020204" pitchFamily="34" charset="0"/>
              </a:rPr>
              <a:t>в) портрет </a:t>
            </a:r>
            <a:endParaRPr lang="be-BY" sz="2800" dirty="0" smtClean="0">
              <a:latin typeface="Arial Black" panose="020B0A04020102020204" pitchFamily="34" charset="0"/>
            </a:endParaRPr>
          </a:p>
          <a:p>
            <a:r>
              <a:rPr lang="be-BY" sz="2800" dirty="0" smtClean="0">
                <a:latin typeface="Arial Black" panose="020B0A04020102020204" pitchFamily="34" charset="0"/>
              </a:rPr>
              <a:t>г</a:t>
            </a:r>
            <a:r>
              <a:rPr lang="be-BY" sz="2800" dirty="0">
                <a:latin typeface="Arial Black" panose="020B0A04020102020204" pitchFamily="34" charset="0"/>
              </a:rPr>
              <a:t>) коллаж</a:t>
            </a:r>
          </a:p>
          <a:p>
            <a:endParaRPr lang="be-BY" dirty="0"/>
          </a:p>
        </p:txBody>
      </p:sp>
      <p:sp>
        <p:nvSpPr>
          <p:cNvPr id="4" name="8-конечная звезда 3"/>
          <p:cNvSpPr/>
          <p:nvPr/>
        </p:nvSpPr>
        <p:spPr>
          <a:xfrm>
            <a:off x="827584" y="3501008"/>
            <a:ext cx="1368152" cy="1152128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</a:rPr>
              <a:t>А</a:t>
            </a:r>
            <a:endParaRPr lang="be-BY" sz="4000" dirty="0">
              <a:solidFill>
                <a:schemeClr val="accent3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8-конечная звезда 4"/>
          <p:cNvSpPr/>
          <p:nvPr/>
        </p:nvSpPr>
        <p:spPr>
          <a:xfrm>
            <a:off x="2339752" y="3501008"/>
            <a:ext cx="1368152" cy="1152128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</a:rPr>
              <a:t>Б</a:t>
            </a:r>
            <a:endParaRPr lang="be-BY" sz="4000" dirty="0">
              <a:solidFill>
                <a:schemeClr val="accent3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8-конечная звезда 5"/>
          <p:cNvSpPr/>
          <p:nvPr/>
        </p:nvSpPr>
        <p:spPr>
          <a:xfrm>
            <a:off x="3851920" y="3501008"/>
            <a:ext cx="1368152" cy="1152128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</a:rPr>
              <a:t>В</a:t>
            </a:r>
            <a:endParaRPr lang="be-BY" sz="4000" dirty="0">
              <a:solidFill>
                <a:schemeClr val="accent3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8-конечная звезда 6"/>
          <p:cNvSpPr/>
          <p:nvPr/>
        </p:nvSpPr>
        <p:spPr>
          <a:xfrm>
            <a:off x="5341955" y="3501008"/>
            <a:ext cx="1368152" cy="1152128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</a:rPr>
              <a:t>Г</a:t>
            </a:r>
            <a:endParaRPr lang="be-BY" sz="4000" dirty="0">
              <a:solidFill>
                <a:schemeClr val="accent3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244408" y="6093296"/>
            <a:ext cx="504056" cy="50405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e-BY"/>
          </a:p>
        </p:txBody>
      </p:sp>
      <p:sp>
        <p:nvSpPr>
          <p:cNvPr id="9" name="Управляющая кнопка: назад 8">
            <a:hlinkClick r:id="" action="ppaction://hlinkshowjump?jump=previousslide" highlightClick="1"/>
          </p:cNvPr>
          <p:cNvSpPr/>
          <p:nvPr/>
        </p:nvSpPr>
        <p:spPr>
          <a:xfrm>
            <a:off x="7668344" y="6093296"/>
            <a:ext cx="504056" cy="50405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e-BY"/>
          </a:p>
        </p:txBody>
      </p:sp>
      <p:pic>
        <p:nvPicPr>
          <p:cNvPr id="8194" name="Picture 2" descr="Обои Eduard Peter - Still Life Classic eduard, peter, still,…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268760"/>
            <a:ext cx="2847870" cy="2160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Группа 9"/>
          <p:cNvGrpSpPr/>
          <p:nvPr/>
        </p:nvGrpSpPr>
        <p:grpSpPr>
          <a:xfrm>
            <a:off x="705170" y="4869168"/>
            <a:ext cx="6099078" cy="1584000"/>
            <a:chOff x="683568" y="4941168"/>
            <a:chExt cx="5040560" cy="1440000"/>
          </a:xfrm>
        </p:grpSpPr>
        <p:pic>
          <p:nvPicPr>
            <p:cNvPr id="8196" name="Picture 4" descr="Пейзажи прованса фото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3568" y="4941168"/>
              <a:ext cx="1918653" cy="14400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198" name="Picture 6" descr="Новости Уральск - Уральск. . В день рождения ПУШКИНА устроят чтение стихов прямо на улице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99792" y="4941168"/>
              <a:ext cx="1440000" cy="14400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200" name="Picture 8" descr="Что такое коллаж? . Как сделать своими руками?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20" t="4514" r="3173" b="3101"/>
            <a:stretch/>
          </p:blipFill>
          <p:spPr bwMode="auto">
            <a:xfrm>
              <a:off x="4204444" y="4941168"/>
              <a:ext cx="1519684" cy="14400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19946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animClr clrSpc="rgb" dir="cw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476672"/>
            <a:ext cx="84249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e-BY" sz="2200" b="1" dirty="0">
                <a:solidFill>
                  <a:srgbClr val="002060"/>
                </a:solidFill>
                <a:latin typeface="Arial Black" panose="020B0A04020102020204" pitchFamily="34" charset="0"/>
              </a:rPr>
              <a:t>6. Кто является автором картины «Грачи </a:t>
            </a:r>
            <a:endParaRPr lang="be-BY" sz="2200" b="1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r>
              <a:rPr lang="be-BY" sz="2200" b="1" dirty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be-BY" sz="2200" b="1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  прилетели</a:t>
            </a:r>
            <a:r>
              <a:rPr lang="be-BY" sz="2200" b="1" dirty="0">
                <a:solidFill>
                  <a:srgbClr val="002060"/>
                </a:solidFill>
                <a:latin typeface="Arial Black" panose="020B0A04020102020204" pitchFamily="34" charset="0"/>
              </a:rPr>
              <a:t>»?</a:t>
            </a:r>
            <a:endParaRPr lang="be-BY" sz="22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be-BY" sz="2000" dirty="0">
              <a:latin typeface="Arial Black" panose="020B0A040201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99592" y="1340768"/>
            <a:ext cx="792088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e-BY" sz="2800" dirty="0">
                <a:latin typeface="Arial Black" panose="020B0A04020102020204" pitchFamily="34" charset="0"/>
              </a:rPr>
              <a:t>а) Василий Иванович Суриков</a:t>
            </a:r>
          </a:p>
          <a:p>
            <a:r>
              <a:rPr lang="be-BY" sz="2800" dirty="0">
                <a:latin typeface="Arial Black" panose="020B0A04020102020204" pitchFamily="34" charset="0"/>
              </a:rPr>
              <a:t>б) Алексей Кондратьевич Саврасов  </a:t>
            </a:r>
          </a:p>
          <a:p>
            <a:r>
              <a:rPr lang="be-BY" sz="2800" dirty="0">
                <a:latin typeface="Arial Black" panose="020B0A04020102020204" pitchFamily="34" charset="0"/>
              </a:rPr>
              <a:t>в) Василий Васильевич Кандинский</a:t>
            </a:r>
          </a:p>
          <a:p>
            <a:r>
              <a:rPr lang="be-BY" sz="2800" dirty="0">
                <a:latin typeface="Arial Black" panose="020B0A04020102020204" pitchFamily="34" charset="0"/>
              </a:rPr>
              <a:t>г) Архип Иванович Куинджи</a:t>
            </a:r>
          </a:p>
          <a:p>
            <a:endParaRPr lang="be-BY" dirty="0"/>
          </a:p>
        </p:txBody>
      </p:sp>
      <p:sp>
        <p:nvSpPr>
          <p:cNvPr id="4" name="8-конечная звезда 3"/>
          <p:cNvSpPr/>
          <p:nvPr/>
        </p:nvSpPr>
        <p:spPr>
          <a:xfrm>
            <a:off x="827584" y="3501008"/>
            <a:ext cx="1368152" cy="1152128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</a:rPr>
              <a:t>А</a:t>
            </a:r>
            <a:endParaRPr lang="be-BY" sz="4000" dirty="0">
              <a:solidFill>
                <a:schemeClr val="accent3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8-конечная звезда 4"/>
          <p:cNvSpPr/>
          <p:nvPr/>
        </p:nvSpPr>
        <p:spPr>
          <a:xfrm>
            <a:off x="2339752" y="3501008"/>
            <a:ext cx="1368152" cy="1152128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</a:rPr>
              <a:t>Б</a:t>
            </a:r>
            <a:endParaRPr lang="be-BY" sz="4000" dirty="0">
              <a:solidFill>
                <a:schemeClr val="accent3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8-конечная звезда 5"/>
          <p:cNvSpPr/>
          <p:nvPr/>
        </p:nvSpPr>
        <p:spPr>
          <a:xfrm>
            <a:off x="3851920" y="3501008"/>
            <a:ext cx="1368152" cy="1152128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</a:rPr>
              <a:t>В</a:t>
            </a:r>
            <a:endParaRPr lang="be-BY" sz="4000" dirty="0">
              <a:solidFill>
                <a:schemeClr val="accent3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8-конечная звезда 6"/>
          <p:cNvSpPr/>
          <p:nvPr/>
        </p:nvSpPr>
        <p:spPr>
          <a:xfrm>
            <a:off x="5341955" y="3501008"/>
            <a:ext cx="1368152" cy="1152128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</a:rPr>
              <a:t>Г</a:t>
            </a:r>
            <a:endParaRPr lang="be-BY" sz="4000" dirty="0">
              <a:solidFill>
                <a:schemeClr val="accent3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244408" y="6093296"/>
            <a:ext cx="504056" cy="50405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e-BY"/>
          </a:p>
        </p:txBody>
      </p:sp>
      <p:sp>
        <p:nvSpPr>
          <p:cNvPr id="9" name="Управляющая кнопка: назад 8">
            <a:hlinkClick r:id="" action="ppaction://hlinkshowjump?jump=previousslide" highlightClick="1"/>
          </p:cNvPr>
          <p:cNvSpPr/>
          <p:nvPr/>
        </p:nvSpPr>
        <p:spPr>
          <a:xfrm>
            <a:off x="7668344" y="6093296"/>
            <a:ext cx="504056" cy="50405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e-BY"/>
          </a:p>
        </p:txBody>
      </p:sp>
      <p:grpSp>
        <p:nvGrpSpPr>
          <p:cNvPr id="11" name="Группа 10"/>
          <p:cNvGrpSpPr/>
          <p:nvPr/>
        </p:nvGrpSpPr>
        <p:grpSpPr>
          <a:xfrm>
            <a:off x="1011696" y="4797160"/>
            <a:ext cx="6043489" cy="1584000"/>
            <a:chOff x="1011696" y="4797160"/>
            <a:chExt cx="6043489" cy="1584000"/>
          </a:xfrm>
        </p:grpSpPr>
        <p:pic>
          <p:nvPicPr>
            <p:cNvPr id="7170" name="Picture 2" descr="Значение слова СУРИКОВ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1696" y="4797160"/>
              <a:ext cx="1184040" cy="15840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72" name="Picture 4" descr="Олексій Саврасов. . (Aleksey Savrasov) - Каталог знаменитых …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47129" y="4797160"/>
              <a:ext cx="1160775" cy="15840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74" name="Picture 6" descr="PersonBio.com - Биографии знаменитых и известных людей Категория: Искусство Страница 5.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08676" y="4797160"/>
              <a:ext cx="1232000" cy="15840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76" name="Picture 8" descr="Старый Мариуполь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93460" y="4797160"/>
              <a:ext cx="1561725" cy="15840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71170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animClr clrSpc="rgb" dir="cw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476672"/>
            <a:ext cx="84249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e-BY" sz="2400" b="1" dirty="0">
                <a:solidFill>
                  <a:srgbClr val="002060"/>
                </a:solidFill>
                <a:latin typeface="Arial Black" panose="020B0A04020102020204" pitchFamily="34" charset="0"/>
              </a:rPr>
              <a:t>7. Пейзаж — это ...</a:t>
            </a:r>
            <a:endParaRPr lang="be-BY" sz="24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be-BY" sz="2000" dirty="0">
              <a:latin typeface="Arial Black" panose="020B0A040201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7544" y="908720"/>
            <a:ext cx="8676456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e-BY" sz="2200" dirty="0">
                <a:latin typeface="Arial Black" panose="020B0A04020102020204" pitchFamily="34" charset="0"/>
              </a:rPr>
              <a:t>а) жанр живописи, в котором изображаются неодушевленные предметы</a:t>
            </a:r>
          </a:p>
          <a:p>
            <a:r>
              <a:rPr lang="be-BY" sz="2200" dirty="0">
                <a:latin typeface="Arial Black" panose="020B0A04020102020204" pitchFamily="34" charset="0"/>
              </a:rPr>
              <a:t>б) жанр живописи, в котором изображается природа </a:t>
            </a:r>
          </a:p>
          <a:p>
            <a:r>
              <a:rPr lang="be-BY" sz="2200" dirty="0">
                <a:latin typeface="Arial Black" panose="020B0A04020102020204" pitchFamily="34" charset="0"/>
              </a:rPr>
              <a:t>в) жанр живописи, в котором изображается один человек</a:t>
            </a:r>
          </a:p>
          <a:p>
            <a:r>
              <a:rPr lang="be-BY" sz="2200" dirty="0">
                <a:latin typeface="Arial Black" panose="020B0A04020102020204" pitchFamily="34" charset="0"/>
              </a:rPr>
              <a:t>г) жанр живописи, в котором изображается несколько людей</a:t>
            </a:r>
          </a:p>
          <a:p>
            <a:endParaRPr lang="be-BY" dirty="0"/>
          </a:p>
        </p:txBody>
      </p:sp>
      <p:sp>
        <p:nvSpPr>
          <p:cNvPr id="4" name="8-конечная звезда 3"/>
          <p:cNvSpPr/>
          <p:nvPr/>
        </p:nvSpPr>
        <p:spPr>
          <a:xfrm>
            <a:off x="827584" y="3501008"/>
            <a:ext cx="1368152" cy="1152128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</a:rPr>
              <a:t>А</a:t>
            </a:r>
            <a:endParaRPr lang="be-BY" sz="4000" dirty="0">
              <a:solidFill>
                <a:schemeClr val="accent3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8-конечная звезда 4"/>
          <p:cNvSpPr/>
          <p:nvPr/>
        </p:nvSpPr>
        <p:spPr>
          <a:xfrm>
            <a:off x="2339752" y="3501008"/>
            <a:ext cx="1368152" cy="1152128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</a:rPr>
              <a:t>Б</a:t>
            </a:r>
            <a:endParaRPr lang="be-BY" sz="4000" dirty="0">
              <a:solidFill>
                <a:schemeClr val="accent3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8-конечная звезда 5"/>
          <p:cNvSpPr/>
          <p:nvPr/>
        </p:nvSpPr>
        <p:spPr>
          <a:xfrm>
            <a:off x="3851920" y="3501008"/>
            <a:ext cx="1368152" cy="1152128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</a:rPr>
              <a:t>В</a:t>
            </a:r>
            <a:endParaRPr lang="be-BY" sz="4000" dirty="0">
              <a:solidFill>
                <a:schemeClr val="accent3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8-конечная звезда 6"/>
          <p:cNvSpPr/>
          <p:nvPr/>
        </p:nvSpPr>
        <p:spPr>
          <a:xfrm>
            <a:off x="5341955" y="3501008"/>
            <a:ext cx="1368152" cy="1152128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</a:rPr>
              <a:t>Г</a:t>
            </a:r>
            <a:endParaRPr lang="be-BY" sz="4000" dirty="0">
              <a:solidFill>
                <a:schemeClr val="accent3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244408" y="6093296"/>
            <a:ext cx="504056" cy="50405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e-BY"/>
          </a:p>
        </p:txBody>
      </p:sp>
      <p:sp>
        <p:nvSpPr>
          <p:cNvPr id="9" name="Управляющая кнопка: назад 8">
            <a:hlinkClick r:id="" action="ppaction://hlinkshowjump?jump=previousslide" highlightClick="1"/>
          </p:cNvPr>
          <p:cNvSpPr/>
          <p:nvPr/>
        </p:nvSpPr>
        <p:spPr>
          <a:xfrm>
            <a:off x="7668344" y="6093296"/>
            <a:ext cx="504056" cy="50405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e-BY"/>
          </a:p>
        </p:txBody>
      </p:sp>
      <p:grpSp>
        <p:nvGrpSpPr>
          <p:cNvPr id="10" name="Группа 9"/>
          <p:cNvGrpSpPr/>
          <p:nvPr/>
        </p:nvGrpSpPr>
        <p:grpSpPr>
          <a:xfrm>
            <a:off x="443852" y="4869336"/>
            <a:ext cx="6936460" cy="1584000"/>
            <a:chOff x="539552" y="4869160"/>
            <a:chExt cx="6305873" cy="1440000"/>
          </a:xfrm>
        </p:grpSpPr>
        <p:pic>
          <p:nvPicPr>
            <p:cNvPr id="6146" name="Picture 2" descr="Пейзажи, фото, свет, облако, облака, природа, утро, горы, widescreen wallpapers 2560x1600, трава, широкоформатные обои для рабоч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4869160"/>
              <a:ext cx="1920000" cy="14400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48" name="Picture 4" descr="Левитан И. И. - Вечерний звон Archives - Репродукции картин в Санкт Петербурге(Спб) Продажа репродукций картин, заказ картин и п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67143" y="4869160"/>
              <a:ext cx="2001702" cy="14400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50" name="Picture 6" descr="Гении русского пейзажа. . Левитан Картины и живопись художников. . Графика и галереи.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928" t="10913" r="8981" b="21546"/>
            <a:stretch/>
          </p:blipFill>
          <p:spPr bwMode="auto">
            <a:xfrm>
              <a:off x="4483367" y="4869160"/>
              <a:ext cx="2362058" cy="14400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53721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animClr clrSpc="rgb" dir="cw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476672"/>
            <a:ext cx="8568952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e-BY" sz="2200" b="1" dirty="0">
                <a:solidFill>
                  <a:srgbClr val="002060"/>
                </a:solidFill>
                <a:latin typeface="Arial Black" panose="020B0A04020102020204" pitchFamily="34" charset="0"/>
              </a:rPr>
              <a:t>8. Как называется вид изобразительного искусства, произведения которого имеют объемную форму и выполняются из твердых материалов?</a:t>
            </a:r>
            <a:endParaRPr lang="be-BY" sz="22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be-BY" sz="2000" dirty="0">
              <a:latin typeface="Arial Black" panose="020B0A040201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07704" y="1624151"/>
            <a:ext cx="5472608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e-BY" sz="2800" dirty="0">
                <a:latin typeface="Arial Black" panose="020B0A04020102020204" pitchFamily="34" charset="0"/>
              </a:rPr>
              <a:t>а) скульптура   </a:t>
            </a:r>
          </a:p>
          <a:p>
            <a:r>
              <a:rPr lang="be-BY" sz="2800" dirty="0" smtClean="0">
                <a:latin typeface="Arial Black" panose="020B0A04020102020204" pitchFamily="34" charset="0"/>
              </a:rPr>
              <a:t>б</a:t>
            </a:r>
            <a:r>
              <a:rPr lang="be-BY" sz="2800" dirty="0">
                <a:latin typeface="Arial Black" panose="020B0A04020102020204" pitchFamily="34" charset="0"/>
              </a:rPr>
              <a:t>) живопись</a:t>
            </a:r>
          </a:p>
          <a:p>
            <a:r>
              <a:rPr lang="be-BY" sz="2800" dirty="0">
                <a:latin typeface="Arial Black" panose="020B0A04020102020204" pitchFamily="34" charset="0"/>
              </a:rPr>
              <a:t>в) натюрморт</a:t>
            </a:r>
          </a:p>
          <a:p>
            <a:r>
              <a:rPr lang="be-BY" sz="2800" dirty="0">
                <a:latin typeface="Arial Black" panose="020B0A04020102020204" pitchFamily="34" charset="0"/>
              </a:rPr>
              <a:t>г) кино</a:t>
            </a:r>
          </a:p>
          <a:p>
            <a:endParaRPr lang="be-BY" dirty="0"/>
          </a:p>
        </p:txBody>
      </p:sp>
      <p:sp>
        <p:nvSpPr>
          <p:cNvPr id="4" name="8-конечная звезда 3"/>
          <p:cNvSpPr/>
          <p:nvPr/>
        </p:nvSpPr>
        <p:spPr>
          <a:xfrm>
            <a:off x="827584" y="3645024"/>
            <a:ext cx="1368152" cy="1152128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</a:rPr>
              <a:t>А</a:t>
            </a:r>
            <a:endParaRPr lang="be-BY" sz="4000" dirty="0">
              <a:solidFill>
                <a:schemeClr val="accent3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8-конечная звезда 4"/>
          <p:cNvSpPr/>
          <p:nvPr/>
        </p:nvSpPr>
        <p:spPr>
          <a:xfrm>
            <a:off x="2339752" y="3645024"/>
            <a:ext cx="1368152" cy="1152128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</a:rPr>
              <a:t>Б</a:t>
            </a:r>
            <a:endParaRPr lang="be-BY" sz="4000" dirty="0">
              <a:solidFill>
                <a:schemeClr val="accent3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8-конечная звезда 5"/>
          <p:cNvSpPr/>
          <p:nvPr/>
        </p:nvSpPr>
        <p:spPr>
          <a:xfrm>
            <a:off x="3851920" y="3645024"/>
            <a:ext cx="1368152" cy="1152128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</a:rPr>
              <a:t>В</a:t>
            </a:r>
            <a:endParaRPr lang="be-BY" sz="4000" dirty="0">
              <a:solidFill>
                <a:schemeClr val="accent3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8-конечная звезда 6"/>
          <p:cNvSpPr/>
          <p:nvPr/>
        </p:nvSpPr>
        <p:spPr>
          <a:xfrm>
            <a:off x="5341955" y="3645024"/>
            <a:ext cx="1368152" cy="1152128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</a:rPr>
              <a:t>Г</a:t>
            </a:r>
            <a:endParaRPr lang="be-BY" sz="4000" dirty="0">
              <a:solidFill>
                <a:schemeClr val="accent3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244408" y="6093296"/>
            <a:ext cx="504056" cy="50405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e-BY"/>
          </a:p>
        </p:txBody>
      </p:sp>
      <p:sp>
        <p:nvSpPr>
          <p:cNvPr id="9" name="Управляющая кнопка: назад 8">
            <a:hlinkClick r:id="" action="ppaction://hlinkshowjump?jump=previousslide" highlightClick="1"/>
          </p:cNvPr>
          <p:cNvSpPr/>
          <p:nvPr/>
        </p:nvSpPr>
        <p:spPr>
          <a:xfrm>
            <a:off x="7668344" y="6093296"/>
            <a:ext cx="504056" cy="50405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e-BY"/>
          </a:p>
        </p:txBody>
      </p:sp>
      <p:pic>
        <p:nvPicPr>
          <p:cNvPr id="5122" name="Picture 2" descr="Античная пластика в садах, парках и на загородных участках. . Влияние скульптуры на эмоциональное состояние человека., Дизайн ин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672222"/>
            <a:ext cx="2462237" cy="17851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Группа 9"/>
          <p:cNvGrpSpPr/>
          <p:nvPr/>
        </p:nvGrpSpPr>
        <p:grpSpPr>
          <a:xfrm>
            <a:off x="774174" y="4941176"/>
            <a:ext cx="6174090" cy="1584000"/>
            <a:chOff x="611560" y="5013176"/>
            <a:chExt cx="5612809" cy="1440000"/>
          </a:xfrm>
        </p:grpSpPr>
        <p:pic>
          <p:nvPicPr>
            <p:cNvPr id="5124" name="Picture 4" descr="Art-каталог: живопись и графика - Клодт фон Юргенсбург Михаил Константинович - Дубовая роща. . 186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1560" y="5013176"/>
              <a:ext cx="1920000" cy="14400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26" name="Picture 6" descr="Фото летний - фотограф Pretty - натюрморт - ФотоФорум.ру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55776" y="5013176"/>
              <a:ext cx="2032258" cy="14400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28" name="Picture 8" descr="HiveMind- женский взгляд на вещи - Part 185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198"/>
            <a:stretch/>
          </p:blipFill>
          <p:spPr bwMode="auto">
            <a:xfrm>
              <a:off x="4638500" y="5013176"/>
              <a:ext cx="1585869" cy="14400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59847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476672"/>
            <a:ext cx="85689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e-BY" sz="2200" b="1" dirty="0">
                <a:solidFill>
                  <a:srgbClr val="002060"/>
                </a:solidFill>
                <a:latin typeface="Arial Black" panose="020B0A04020102020204" pitchFamily="34" charset="0"/>
              </a:rPr>
              <a:t>9. Какую из этих картин написал Виктор </a:t>
            </a:r>
            <a:endParaRPr lang="be-BY" sz="2200" b="1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r>
              <a:rPr lang="be-BY" sz="2200" b="1" dirty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be-BY" sz="2200" b="1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  Михайлович </a:t>
            </a:r>
            <a:r>
              <a:rPr lang="be-BY" sz="2200" b="1" dirty="0">
                <a:solidFill>
                  <a:srgbClr val="002060"/>
                </a:solidFill>
                <a:latin typeface="Arial Black" panose="020B0A04020102020204" pitchFamily="34" charset="0"/>
              </a:rPr>
              <a:t>Васнецов?</a:t>
            </a:r>
            <a:endParaRPr lang="be-BY" sz="22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be-BY" sz="2000" dirty="0">
              <a:latin typeface="Arial Black" panose="020B0A040201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27584" y="1412776"/>
            <a:ext cx="648072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e-BY" sz="2800" dirty="0">
                <a:latin typeface="Arial Black" panose="020B0A04020102020204" pitchFamily="34" charset="0"/>
              </a:rPr>
              <a:t>а) «Девочка с персиками»</a:t>
            </a:r>
          </a:p>
          <a:p>
            <a:r>
              <a:rPr lang="be-BY" sz="2800" dirty="0" smtClean="0">
                <a:latin typeface="Arial Black" panose="020B0A04020102020204" pitchFamily="34" charset="0"/>
              </a:rPr>
              <a:t>б) </a:t>
            </a:r>
            <a:r>
              <a:rPr lang="be-BY" sz="2800" dirty="0">
                <a:latin typeface="Arial Black" panose="020B0A04020102020204" pitchFamily="34" charset="0"/>
              </a:rPr>
              <a:t>«Золотая осень»</a:t>
            </a:r>
          </a:p>
          <a:p>
            <a:r>
              <a:rPr lang="be-BY" sz="2800" dirty="0" smtClean="0">
                <a:latin typeface="Arial Black" panose="020B0A04020102020204" pitchFamily="34" charset="0"/>
              </a:rPr>
              <a:t>в) </a:t>
            </a:r>
            <a:r>
              <a:rPr lang="be-BY" sz="2800" dirty="0">
                <a:latin typeface="Arial Black" panose="020B0A04020102020204" pitchFamily="34" charset="0"/>
              </a:rPr>
              <a:t>«На севере диком</a:t>
            </a:r>
            <a:r>
              <a:rPr lang="be-BY" sz="2800" dirty="0" smtClean="0">
                <a:latin typeface="Arial Black" panose="020B0A04020102020204" pitchFamily="34" charset="0"/>
              </a:rPr>
              <a:t>»</a:t>
            </a:r>
          </a:p>
          <a:p>
            <a:r>
              <a:rPr lang="ru-RU" sz="2800" dirty="0" smtClean="0">
                <a:latin typeface="Arial Black" panose="020B0A04020102020204" pitchFamily="34" charset="0"/>
              </a:rPr>
              <a:t>г) «Богатыри»</a:t>
            </a:r>
            <a:endParaRPr lang="be-BY" sz="2800" dirty="0">
              <a:latin typeface="Arial Black" panose="020B0A04020102020204" pitchFamily="34" charset="0"/>
            </a:endParaRPr>
          </a:p>
          <a:p>
            <a:endParaRPr lang="be-BY" dirty="0"/>
          </a:p>
        </p:txBody>
      </p:sp>
      <p:sp>
        <p:nvSpPr>
          <p:cNvPr id="4" name="8-конечная звезда 3"/>
          <p:cNvSpPr/>
          <p:nvPr/>
        </p:nvSpPr>
        <p:spPr>
          <a:xfrm>
            <a:off x="827584" y="3501008"/>
            <a:ext cx="1368152" cy="1152128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</a:rPr>
              <a:t>А</a:t>
            </a:r>
            <a:endParaRPr lang="be-BY" sz="4000" dirty="0">
              <a:solidFill>
                <a:schemeClr val="accent3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8-конечная звезда 4"/>
          <p:cNvSpPr/>
          <p:nvPr/>
        </p:nvSpPr>
        <p:spPr>
          <a:xfrm>
            <a:off x="2339752" y="3501008"/>
            <a:ext cx="1368152" cy="1152128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</a:rPr>
              <a:t>Б</a:t>
            </a:r>
            <a:endParaRPr lang="be-BY" sz="4000" dirty="0">
              <a:solidFill>
                <a:schemeClr val="accent3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8-конечная звезда 5"/>
          <p:cNvSpPr/>
          <p:nvPr/>
        </p:nvSpPr>
        <p:spPr>
          <a:xfrm>
            <a:off x="3851920" y="3501008"/>
            <a:ext cx="1368152" cy="1152128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</a:rPr>
              <a:t>В</a:t>
            </a:r>
            <a:endParaRPr lang="be-BY" sz="4000" dirty="0">
              <a:solidFill>
                <a:schemeClr val="accent3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8-конечная звезда 6"/>
          <p:cNvSpPr/>
          <p:nvPr/>
        </p:nvSpPr>
        <p:spPr>
          <a:xfrm>
            <a:off x="5341955" y="3501008"/>
            <a:ext cx="1368152" cy="1152128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</a:rPr>
              <a:t>Г</a:t>
            </a:r>
            <a:endParaRPr lang="be-BY" sz="4000" dirty="0">
              <a:solidFill>
                <a:schemeClr val="accent3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244408" y="6093296"/>
            <a:ext cx="504056" cy="50405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e-BY"/>
          </a:p>
        </p:txBody>
      </p:sp>
      <p:sp>
        <p:nvSpPr>
          <p:cNvPr id="9" name="Управляющая кнопка: назад 8">
            <a:hlinkClick r:id="" action="ppaction://hlinkshowjump?jump=previousslide" highlightClick="1"/>
          </p:cNvPr>
          <p:cNvSpPr/>
          <p:nvPr/>
        </p:nvSpPr>
        <p:spPr>
          <a:xfrm>
            <a:off x="7668344" y="6093296"/>
            <a:ext cx="504056" cy="50405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e-BY"/>
          </a:p>
        </p:txBody>
      </p:sp>
      <p:pic>
        <p:nvPicPr>
          <p:cNvPr id="4098" name="Picture 2" descr="Серов Валентин Александрович, Девочка с персиками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5926" y="1576612"/>
            <a:ext cx="2454546" cy="16363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Группа 9"/>
          <p:cNvGrpSpPr/>
          <p:nvPr/>
        </p:nvGrpSpPr>
        <p:grpSpPr>
          <a:xfrm>
            <a:off x="527620" y="4869160"/>
            <a:ext cx="6708676" cy="1584000"/>
            <a:chOff x="683568" y="4941168"/>
            <a:chExt cx="5544360" cy="1440000"/>
          </a:xfrm>
        </p:grpSpPr>
        <p:pic>
          <p:nvPicPr>
            <p:cNvPr id="4100" name="Picture 4" descr="http://vsetke.ru/thumbnails/6fd/7008208e70d8854b757a06b33461154d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25000"/>
                      </a14:imgEffect>
                      <a14:imgEffect>
                        <a14:saturation sat="2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3568" y="4941168"/>
              <a:ext cx="1920000" cy="14400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02" name="Picture 6" descr="На севере диком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99792" y="4941168"/>
              <a:ext cx="1084893" cy="14400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04" name="Picture 8" descr="Обои Живопись ( картина ) картина три богатыря Фото 243404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3928" y="4941168"/>
              <a:ext cx="2304000" cy="14400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8912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animClr clrSpc="rgb" dir="cw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476672"/>
            <a:ext cx="856895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e-BY" sz="2200" b="1" dirty="0">
                <a:solidFill>
                  <a:srgbClr val="002060"/>
                </a:solidFill>
                <a:latin typeface="Arial Black" panose="020B0A04020102020204" pitchFamily="34" charset="0"/>
              </a:rPr>
              <a:t>10. Одна из крупнейших российских картинных </a:t>
            </a:r>
            <a:endParaRPr lang="be-BY" sz="2200" b="1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r>
              <a:rPr lang="be-BY" sz="2200" b="1" dirty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be-BY" sz="2200" b="1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    галерей </a:t>
            </a:r>
            <a:r>
              <a:rPr lang="be-BY" sz="2200" b="1" dirty="0">
                <a:solidFill>
                  <a:srgbClr val="002060"/>
                </a:solidFill>
                <a:latin typeface="Arial Black" panose="020B0A04020102020204" pitchFamily="34" charset="0"/>
              </a:rPr>
              <a:t>основана...</a:t>
            </a:r>
            <a:endParaRPr lang="be-BY" sz="22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be-BY" sz="22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5536" y="1412776"/>
            <a:ext cx="8424936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e-BY" sz="2800" dirty="0">
                <a:latin typeface="Arial Black" panose="020B0A04020102020204" pitchFamily="34" charset="0"/>
              </a:rPr>
              <a:t>а) Сергеем Павловичем Дягилевым</a:t>
            </a:r>
          </a:p>
          <a:p>
            <a:r>
              <a:rPr lang="be-BY" sz="2800" dirty="0" smtClean="0">
                <a:latin typeface="Arial Black" panose="020B0A04020102020204" pitchFamily="34" charset="0"/>
              </a:rPr>
              <a:t>б) Саввой Ивановичем Мамонтовым</a:t>
            </a:r>
          </a:p>
          <a:p>
            <a:r>
              <a:rPr lang="be-BY" sz="2800" dirty="0" smtClean="0">
                <a:latin typeface="Arial Black" panose="020B0A04020102020204" pitchFamily="34" charset="0"/>
              </a:rPr>
              <a:t>в) </a:t>
            </a:r>
            <a:r>
              <a:rPr lang="be-BY" sz="2800" dirty="0">
                <a:latin typeface="Arial Black" panose="020B0A04020102020204" pitchFamily="34" charset="0"/>
              </a:rPr>
              <a:t>Павлом Михайловичем </a:t>
            </a:r>
            <a:r>
              <a:rPr lang="be-BY" sz="2800" dirty="0" smtClean="0">
                <a:latin typeface="Arial Black" panose="020B0A04020102020204" pitchFamily="34" charset="0"/>
              </a:rPr>
              <a:t>Третьяковым</a:t>
            </a:r>
          </a:p>
          <a:p>
            <a:r>
              <a:rPr lang="be-BY" sz="2800" dirty="0" smtClean="0">
                <a:latin typeface="Arial Black" panose="020B0A04020102020204" pitchFamily="34" charset="0"/>
              </a:rPr>
              <a:t>г</a:t>
            </a:r>
            <a:r>
              <a:rPr lang="be-BY" sz="2800" dirty="0">
                <a:latin typeface="Arial Black" panose="020B0A04020102020204" pitchFamily="34" charset="0"/>
              </a:rPr>
              <a:t>) Николаем Борисовичем Юсуповым</a:t>
            </a:r>
          </a:p>
          <a:p>
            <a:endParaRPr lang="be-BY" dirty="0"/>
          </a:p>
        </p:txBody>
      </p:sp>
      <p:sp>
        <p:nvSpPr>
          <p:cNvPr id="4" name="8-конечная звезда 3"/>
          <p:cNvSpPr/>
          <p:nvPr/>
        </p:nvSpPr>
        <p:spPr>
          <a:xfrm>
            <a:off x="827584" y="3501008"/>
            <a:ext cx="1368152" cy="1152128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</a:rPr>
              <a:t>А</a:t>
            </a:r>
            <a:endParaRPr lang="be-BY" sz="4000" dirty="0">
              <a:solidFill>
                <a:schemeClr val="accent3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8-конечная звезда 4"/>
          <p:cNvSpPr/>
          <p:nvPr/>
        </p:nvSpPr>
        <p:spPr>
          <a:xfrm>
            <a:off x="2339752" y="3501008"/>
            <a:ext cx="1368152" cy="1152128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</a:rPr>
              <a:t>Б</a:t>
            </a:r>
            <a:endParaRPr lang="be-BY" sz="4000" dirty="0">
              <a:solidFill>
                <a:schemeClr val="accent3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8-конечная звезда 5"/>
          <p:cNvSpPr/>
          <p:nvPr/>
        </p:nvSpPr>
        <p:spPr>
          <a:xfrm>
            <a:off x="3851920" y="3501008"/>
            <a:ext cx="1368152" cy="1152128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</a:rPr>
              <a:t>В</a:t>
            </a:r>
            <a:endParaRPr lang="be-BY" sz="4000" dirty="0">
              <a:solidFill>
                <a:schemeClr val="accent3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8-конечная звезда 6"/>
          <p:cNvSpPr/>
          <p:nvPr/>
        </p:nvSpPr>
        <p:spPr>
          <a:xfrm>
            <a:off x="5341955" y="3501008"/>
            <a:ext cx="1368152" cy="1152128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</a:rPr>
              <a:t>Г</a:t>
            </a:r>
            <a:endParaRPr lang="be-BY" sz="4000" dirty="0">
              <a:solidFill>
                <a:schemeClr val="accent3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244408" y="6093296"/>
            <a:ext cx="504056" cy="50405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e-BY"/>
          </a:p>
        </p:txBody>
      </p:sp>
      <p:sp>
        <p:nvSpPr>
          <p:cNvPr id="9" name="Управляющая кнопка: назад 8">
            <a:hlinkClick r:id="" action="ppaction://hlinkshowjump?jump=previousslide" highlightClick="1"/>
          </p:cNvPr>
          <p:cNvSpPr/>
          <p:nvPr/>
        </p:nvSpPr>
        <p:spPr>
          <a:xfrm>
            <a:off x="7668344" y="6093296"/>
            <a:ext cx="504056" cy="50405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e-BY"/>
          </a:p>
        </p:txBody>
      </p:sp>
      <p:grpSp>
        <p:nvGrpSpPr>
          <p:cNvPr id="11" name="Группа 10"/>
          <p:cNvGrpSpPr/>
          <p:nvPr/>
        </p:nvGrpSpPr>
        <p:grpSpPr>
          <a:xfrm>
            <a:off x="611560" y="4725144"/>
            <a:ext cx="6408712" cy="1800200"/>
            <a:chOff x="899592" y="4725144"/>
            <a:chExt cx="6408712" cy="1800200"/>
          </a:xfrm>
        </p:grpSpPr>
        <p:pic>
          <p:nvPicPr>
            <p:cNvPr id="3074" name="Picture 2" descr="Актуальные комментарии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29" r="15775"/>
            <a:stretch/>
          </p:blipFill>
          <p:spPr bwMode="auto">
            <a:xfrm>
              <a:off x="899592" y="4725144"/>
              <a:ext cx="1828800" cy="18000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6" name="Picture 4" descr="бизнесмен изречения Афоризмы, цитаты, биографии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50000"/>
                      </a14:imgEffect>
                      <a14:imgEffect>
                        <a14:colorTemperature colorTemp="7200"/>
                      </a14:imgEffect>
                      <a14:imgEffect>
                        <a14:saturation sat="66000"/>
                      </a14:imgEffect>
                      <a14:imgEffect>
                        <a14:brightnessContrast bright="2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82292" y="4725344"/>
              <a:ext cx="1617390" cy="18000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8" name="Picture 6" descr="Третьяков Павел Михайлович (Крамской, 1876) Третьяков Павел Михайлович Русская портретная галерея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25000"/>
                      </a14:imgEffect>
                      <a14:imgEffect>
                        <a14:colorTemperature colorTemp="88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83093" y="4725144"/>
              <a:ext cx="1494397" cy="18000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80" name="Picture 8" descr="Портрет князя Н.Б. Юсупова-старшего. . После 1794. . Иоганн Баптист Лампи-старший - - www.Museum.ru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25000"/>
                      </a14:imgEffect>
                      <a14:imgEffect>
                        <a14:colorTemperature colorTemp="7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5895261" y="4725144"/>
              <a:ext cx="1413043" cy="18000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50809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animClr clrSpc="rgb" dir="cw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Arial Black" panose="020B0A04020102020204" pitchFamily="34" charset="0"/>
              </a:rPr>
              <a:t>Часть вторая</a:t>
            </a:r>
            <a:endParaRPr lang="be-BY" dirty="0">
              <a:latin typeface="Arial Black" panose="020B0A04020102020204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3568" y="3933056"/>
            <a:ext cx="8064896" cy="1500187"/>
          </a:xfrm>
        </p:spPr>
        <p:txBody>
          <a:bodyPr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ru-RU" sz="9000" b="1" dirty="0" smtClean="0">
                <a:ln/>
                <a:solidFill>
                  <a:schemeClr val="accent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«Театр»</a:t>
            </a:r>
            <a:endParaRPr lang="be-BY" sz="9000" b="1" dirty="0">
              <a:ln/>
              <a:solidFill>
                <a:schemeClr val="accent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8172400" y="5877272"/>
            <a:ext cx="504056" cy="504056"/>
          </a:xfrm>
          <a:prstGeom prst="actionButtonForwardNex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e-BY"/>
          </a:p>
        </p:txBody>
      </p:sp>
    </p:spTree>
    <p:extLst>
      <p:ext uri="{BB962C8B-B14F-4D97-AF65-F5344CB8AC3E}">
        <p14:creationId xmlns:p14="http://schemas.microsoft.com/office/powerpoint/2010/main" val="2100738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260648"/>
            <a:ext cx="82089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e-BY" sz="2400" b="1" u="sng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1. </a:t>
            </a:r>
            <a:r>
              <a:rPr lang="be-BY" sz="2400" b="1" u="sng" dirty="0">
                <a:solidFill>
                  <a:srgbClr val="C00000"/>
                </a:solidFill>
                <a:latin typeface="Arial Black" panose="020B0A04020102020204" pitchFamily="34" charset="0"/>
              </a:rPr>
              <a:t>Исполнителя роли в спектакле называют...</a:t>
            </a:r>
            <a:endParaRPr lang="be-BY" sz="2400" dirty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endParaRPr lang="be-BY" sz="240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3568" y="980728"/>
            <a:ext cx="3672408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e-BY" sz="3200" dirty="0">
                <a:latin typeface="Arial Black" panose="020B0A04020102020204" pitchFamily="34" charset="0"/>
              </a:rPr>
              <a:t>а) актером   </a:t>
            </a:r>
          </a:p>
          <a:p>
            <a:r>
              <a:rPr lang="be-BY" sz="3200" dirty="0">
                <a:latin typeface="Arial Black" panose="020B0A04020102020204" pitchFamily="34" charset="0"/>
              </a:rPr>
              <a:t>б) суфлером</a:t>
            </a:r>
          </a:p>
          <a:p>
            <a:r>
              <a:rPr lang="be-BY" sz="3200" dirty="0">
                <a:latin typeface="Arial Black" panose="020B0A04020102020204" pitchFamily="34" charset="0"/>
              </a:rPr>
              <a:t>в) режиссером</a:t>
            </a:r>
          </a:p>
          <a:p>
            <a:r>
              <a:rPr lang="be-BY" sz="3200" dirty="0">
                <a:latin typeface="Arial Black" panose="020B0A04020102020204" pitchFamily="34" charset="0"/>
              </a:rPr>
              <a:t>г) дублером</a:t>
            </a:r>
          </a:p>
          <a:p>
            <a:endParaRPr lang="be-BY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56177" y="3501008"/>
            <a:ext cx="1512168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А</a:t>
            </a:r>
            <a:endParaRPr lang="be-BY" sz="4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356377" y="3501008"/>
            <a:ext cx="1512168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Б</a:t>
            </a:r>
            <a:endParaRPr lang="be-BY" sz="4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11560" y="4725144"/>
            <a:ext cx="1512168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В</a:t>
            </a:r>
            <a:endParaRPr lang="be-BY" sz="4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411760" y="4725144"/>
            <a:ext cx="1512168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Г</a:t>
            </a:r>
            <a:endParaRPr lang="be-BY" sz="4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244408" y="6093296"/>
            <a:ext cx="504056" cy="50405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e-BY"/>
          </a:p>
        </p:txBody>
      </p:sp>
      <p:sp>
        <p:nvSpPr>
          <p:cNvPr id="9" name="Управляющая кнопка: назад 8">
            <a:hlinkClick r:id="" action="ppaction://hlinkshowjump?jump=previousslide" highlightClick="1"/>
          </p:cNvPr>
          <p:cNvSpPr/>
          <p:nvPr/>
        </p:nvSpPr>
        <p:spPr>
          <a:xfrm>
            <a:off x="7668344" y="6093296"/>
            <a:ext cx="504056" cy="50405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e-BY"/>
          </a:p>
        </p:txBody>
      </p:sp>
      <p:grpSp>
        <p:nvGrpSpPr>
          <p:cNvPr id="11" name="Группа 10"/>
          <p:cNvGrpSpPr/>
          <p:nvPr/>
        </p:nvGrpSpPr>
        <p:grpSpPr>
          <a:xfrm>
            <a:off x="5076056" y="980728"/>
            <a:ext cx="3240000" cy="4140257"/>
            <a:chOff x="5076056" y="980728"/>
            <a:chExt cx="3240000" cy="4140257"/>
          </a:xfrm>
        </p:grpSpPr>
        <p:pic>
          <p:nvPicPr>
            <p:cNvPr id="21506" name="Picture 2" descr="Бесплатные фото Актер (Страница 1) - HDStockPhoto.co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056" y="980728"/>
              <a:ext cx="3240000" cy="2153291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510" name="Picture 6" descr="Библиотека изображений &quot;РИА Новости&quot; :: Фото :: Историческое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056" y="3284984"/>
              <a:ext cx="3240000" cy="1836001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45622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33CC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33CC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260648"/>
            <a:ext cx="82089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e-BY" sz="2400" b="1" u="sng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2. </a:t>
            </a:r>
            <a:r>
              <a:rPr lang="be-BY" sz="2400" b="1" u="sng" dirty="0">
                <a:solidFill>
                  <a:srgbClr val="C00000"/>
                </a:solidFill>
                <a:latin typeface="Arial Black" panose="020B0A04020102020204" pitchFamily="34" charset="0"/>
              </a:rPr>
              <a:t>Режиссер — это ...</a:t>
            </a:r>
            <a:endParaRPr lang="be-BY" sz="2400" dirty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endParaRPr lang="be-BY" sz="240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9552" y="1017890"/>
            <a:ext cx="8280920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e-BY" sz="3200" dirty="0">
                <a:latin typeface="Arial Black" panose="020B0A04020102020204" pitchFamily="34" charset="0"/>
              </a:rPr>
              <a:t>а) исполнитель роли в спектакле</a:t>
            </a:r>
          </a:p>
          <a:p>
            <a:r>
              <a:rPr lang="be-BY" sz="3200" dirty="0">
                <a:latin typeface="Arial Black" panose="020B0A04020102020204" pitchFamily="34" charset="0"/>
              </a:rPr>
              <a:t>б) установщик декораций </a:t>
            </a:r>
            <a:endParaRPr lang="be-BY" sz="3200" dirty="0" smtClean="0">
              <a:latin typeface="Arial Black" panose="020B0A04020102020204" pitchFamily="34" charset="0"/>
            </a:endParaRPr>
          </a:p>
          <a:p>
            <a:r>
              <a:rPr lang="be-BY" sz="3200" dirty="0" smtClean="0">
                <a:latin typeface="Arial Black" panose="020B0A04020102020204" pitchFamily="34" charset="0"/>
              </a:rPr>
              <a:t>в</a:t>
            </a:r>
            <a:r>
              <a:rPr lang="be-BY" sz="3200" dirty="0">
                <a:latin typeface="Arial Black" panose="020B0A04020102020204" pitchFamily="34" charset="0"/>
              </a:rPr>
              <a:t>) постановщик </a:t>
            </a:r>
            <a:r>
              <a:rPr lang="be-BY" sz="3200" dirty="0" smtClean="0">
                <a:latin typeface="Arial Black" panose="020B0A04020102020204" pitchFamily="34" charset="0"/>
              </a:rPr>
              <a:t>спектакля</a:t>
            </a:r>
            <a:endParaRPr lang="be-BY" sz="3200" dirty="0">
              <a:latin typeface="Arial Black" panose="020B0A04020102020204" pitchFamily="34" charset="0"/>
            </a:endParaRPr>
          </a:p>
          <a:p>
            <a:r>
              <a:rPr lang="be-BY" sz="3200" dirty="0">
                <a:latin typeface="Arial Black" panose="020B0A04020102020204" pitchFamily="34" charset="0"/>
              </a:rPr>
              <a:t>г) </a:t>
            </a:r>
            <a:r>
              <a:rPr lang="be-BY" sz="3200" dirty="0" smtClean="0">
                <a:latin typeface="Arial Black" panose="020B0A04020102020204" pitchFamily="34" charset="0"/>
              </a:rPr>
              <a:t>продавец билетов </a:t>
            </a:r>
            <a:r>
              <a:rPr lang="be-BY" sz="3200" dirty="0">
                <a:latin typeface="Arial Black" panose="020B0A04020102020204" pitchFamily="34" charset="0"/>
              </a:rPr>
              <a:t>на спектакль</a:t>
            </a:r>
          </a:p>
          <a:p>
            <a:endParaRPr lang="be-BY" dirty="0"/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244408" y="6093296"/>
            <a:ext cx="504056" cy="50405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e-BY"/>
          </a:p>
        </p:txBody>
      </p:sp>
      <p:sp>
        <p:nvSpPr>
          <p:cNvPr id="9" name="Управляющая кнопка: назад 8">
            <a:hlinkClick r:id="" action="ppaction://hlinkshowjump?jump=previousslide" highlightClick="1"/>
          </p:cNvPr>
          <p:cNvSpPr/>
          <p:nvPr/>
        </p:nvSpPr>
        <p:spPr>
          <a:xfrm>
            <a:off x="7668344" y="6093296"/>
            <a:ext cx="504056" cy="50405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e-BY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28185" y="3861048"/>
            <a:ext cx="1512168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А</a:t>
            </a:r>
            <a:endParaRPr lang="be-BY" sz="4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428385" y="3861048"/>
            <a:ext cx="1512168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Б</a:t>
            </a:r>
            <a:endParaRPr lang="be-BY" sz="4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83568" y="5085184"/>
            <a:ext cx="1512168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В</a:t>
            </a:r>
            <a:endParaRPr lang="be-BY" sz="4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483768" y="5085184"/>
            <a:ext cx="1512168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Г</a:t>
            </a:r>
            <a:endParaRPr lang="be-BY" sz="4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20482" name="Picture 2" descr="wingwave Театральные фотографии - репетиция спектакля Дети солнца Малого театра, режиссер Адольф Шапиро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4424" y="3170350"/>
            <a:ext cx="3564000" cy="227487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9691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33CC"/>
                                      </p:to>
                                    </p:animClr>
                                    <p:animClr clrSpc="rgb" dir="cw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33CC"/>
                                      </p:to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260648"/>
            <a:ext cx="86764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e-BY" sz="2400" b="1" u="sng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3. </a:t>
            </a:r>
            <a:r>
              <a:rPr lang="be-BY" sz="2400" b="1" u="sng" dirty="0">
                <a:solidFill>
                  <a:srgbClr val="C00000"/>
                </a:solidFill>
                <a:latin typeface="Arial Black" panose="020B0A04020102020204" pitchFamily="34" charset="0"/>
              </a:rPr>
              <a:t>Один из видов театра в Японии называется...</a:t>
            </a:r>
            <a:endParaRPr lang="be-BY" sz="2400" dirty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endParaRPr lang="be-BY" sz="240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3568" y="980728"/>
            <a:ext cx="3240360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e-BY" sz="3200" dirty="0">
                <a:latin typeface="Arial Black" panose="020B0A04020102020204" pitchFamily="34" charset="0"/>
              </a:rPr>
              <a:t>а) </a:t>
            </a:r>
            <a:r>
              <a:rPr lang="be-BY" sz="3200" dirty="0" smtClean="0">
                <a:latin typeface="Arial Black" panose="020B0A04020102020204" pitchFamily="34" charset="0"/>
              </a:rPr>
              <a:t>хокку</a:t>
            </a:r>
            <a:endParaRPr lang="be-BY" sz="3200" dirty="0">
              <a:latin typeface="Arial Black" panose="020B0A04020102020204" pitchFamily="34" charset="0"/>
            </a:endParaRPr>
          </a:p>
          <a:p>
            <a:r>
              <a:rPr lang="be-BY" sz="3200" dirty="0">
                <a:latin typeface="Arial Black" panose="020B0A04020102020204" pitchFamily="34" charset="0"/>
              </a:rPr>
              <a:t>б) </a:t>
            </a:r>
            <a:r>
              <a:rPr lang="be-BY" sz="3200" dirty="0" smtClean="0">
                <a:latin typeface="Arial Black" panose="020B0A04020102020204" pitchFamily="34" charset="0"/>
              </a:rPr>
              <a:t>кабуки </a:t>
            </a:r>
          </a:p>
          <a:p>
            <a:r>
              <a:rPr lang="be-BY" sz="3200" dirty="0" smtClean="0">
                <a:latin typeface="Arial Black" panose="020B0A04020102020204" pitchFamily="34" charset="0"/>
              </a:rPr>
              <a:t>в</a:t>
            </a:r>
            <a:r>
              <a:rPr lang="be-BY" sz="3200" dirty="0">
                <a:latin typeface="Arial Black" panose="020B0A04020102020204" pitchFamily="34" charset="0"/>
              </a:rPr>
              <a:t>) ти-ба-бо</a:t>
            </a:r>
          </a:p>
          <a:p>
            <a:r>
              <a:rPr lang="be-BY" sz="3200" dirty="0">
                <a:latin typeface="Arial Black" panose="020B0A04020102020204" pitchFamily="34" charset="0"/>
              </a:rPr>
              <a:t>г) пум-пурум</a:t>
            </a:r>
          </a:p>
          <a:p>
            <a:endParaRPr lang="be-BY" dirty="0"/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244408" y="6093296"/>
            <a:ext cx="504056" cy="50405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e-BY"/>
          </a:p>
        </p:txBody>
      </p:sp>
      <p:sp>
        <p:nvSpPr>
          <p:cNvPr id="9" name="Управляющая кнопка: назад 8">
            <a:hlinkClick r:id="" action="ppaction://hlinkshowjump?jump=previousslide" highlightClick="1"/>
          </p:cNvPr>
          <p:cNvSpPr/>
          <p:nvPr/>
        </p:nvSpPr>
        <p:spPr>
          <a:xfrm>
            <a:off x="7668344" y="6093296"/>
            <a:ext cx="504056" cy="50405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e-BY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28185" y="3501008"/>
            <a:ext cx="1512168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А</a:t>
            </a:r>
            <a:endParaRPr lang="be-BY" sz="4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428385" y="3501008"/>
            <a:ext cx="1512168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Б</a:t>
            </a:r>
            <a:endParaRPr lang="be-BY" sz="4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83568" y="4725144"/>
            <a:ext cx="1512168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В</a:t>
            </a:r>
            <a:endParaRPr lang="be-BY" sz="4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483768" y="4725144"/>
            <a:ext cx="1512168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Г</a:t>
            </a:r>
            <a:endParaRPr lang="be-BY" sz="4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5076056" y="908720"/>
            <a:ext cx="3240000" cy="4608512"/>
            <a:chOff x="5076056" y="908720"/>
            <a:chExt cx="3240000" cy="4608512"/>
          </a:xfrm>
        </p:grpSpPr>
        <p:pic>
          <p:nvPicPr>
            <p:cNvPr id="19458" name="Picture 2" descr="Cookie: May 200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056" y="908720"/>
              <a:ext cx="3240000" cy="2255041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460" name="Picture 4" descr="АнИмЕ МиРоК ВКонтакте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056" y="3244603"/>
              <a:ext cx="3240000" cy="2272629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34081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33CC"/>
                                      </p:to>
                                    </p:animClr>
                                    <p:animClr clrSpc="rgb" dir="cw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33CC"/>
                                      </p:to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260648"/>
            <a:ext cx="86764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e-BY" sz="2400" b="1" u="sng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4. </a:t>
            </a:r>
            <a:r>
              <a:rPr lang="be-BY" sz="2400" b="1" u="sng" dirty="0">
                <a:solidFill>
                  <a:srgbClr val="C00000"/>
                </a:solidFill>
                <a:latin typeface="Arial Black" panose="020B0A04020102020204" pitchFamily="34" charset="0"/>
              </a:rPr>
              <a:t>Закончи фразу Станиславского: «Театр </a:t>
            </a:r>
            <a:endParaRPr lang="be-BY" sz="2400" b="1" u="sng" dirty="0" smtClean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r>
              <a:rPr lang="be-BY" sz="2400" b="1" dirty="0">
                <a:solidFill>
                  <a:srgbClr val="C00000"/>
                </a:solidFill>
                <a:latin typeface="Arial Black" panose="020B0A04020102020204" pitchFamily="34" charset="0"/>
              </a:rPr>
              <a:t> </a:t>
            </a:r>
            <a:r>
              <a:rPr lang="be-BY" sz="24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    </a:t>
            </a:r>
            <a:r>
              <a:rPr lang="be-BY" sz="2400" b="1" u="sng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начинается </a:t>
            </a:r>
            <a:r>
              <a:rPr lang="be-BY" sz="2400" b="1" u="sng" dirty="0">
                <a:solidFill>
                  <a:srgbClr val="C00000"/>
                </a:solidFill>
                <a:latin typeface="Arial Black" panose="020B0A04020102020204" pitchFamily="34" charset="0"/>
              </a:rPr>
              <a:t>с ...»</a:t>
            </a:r>
            <a:endParaRPr lang="be-BY" sz="2400" dirty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endParaRPr lang="be-BY" sz="240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3568" y="1233914"/>
            <a:ext cx="3312368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e-BY" sz="3200" dirty="0">
                <a:latin typeface="Arial Black" panose="020B0A04020102020204" pitchFamily="34" charset="0"/>
              </a:rPr>
              <a:t>а) актера</a:t>
            </a:r>
          </a:p>
          <a:p>
            <a:r>
              <a:rPr lang="be-BY" sz="3200" dirty="0">
                <a:latin typeface="Arial Black" panose="020B0A04020102020204" pitchFamily="34" charset="0"/>
              </a:rPr>
              <a:t>б) занавеса</a:t>
            </a:r>
          </a:p>
          <a:p>
            <a:r>
              <a:rPr lang="be-BY" sz="3200" dirty="0">
                <a:latin typeface="Arial Black" panose="020B0A04020102020204" pitchFamily="34" charset="0"/>
              </a:rPr>
              <a:t>в) вешалки   </a:t>
            </a:r>
          </a:p>
          <a:p>
            <a:r>
              <a:rPr lang="be-BY" sz="3200" dirty="0">
                <a:latin typeface="Arial Black" panose="020B0A04020102020204" pitchFamily="34" charset="0"/>
              </a:rPr>
              <a:t>г) буфета</a:t>
            </a:r>
          </a:p>
          <a:p>
            <a:endParaRPr lang="be-BY" dirty="0"/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244408" y="6093296"/>
            <a:ext cx="504056" cy="50405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e-BY"/>
          </a:p>
        </p:txBody>
      </p:sp>
      <p:sp>
        <p:nvSpPr>
          <p:cNvPr id="9" name="Управляющая кнопка: назад 8">
            <a:hlinkClick r:id="" action="ppaction://hlinkshowjump?jump=previousslide" highlightClick="1"/>
          </p:cNvPr>
          <p:cNvSpPr/>
          <p:nvPr/>
        </p:nvSpPr>
        <p:spPr>
          <a:xfrm>
            <a:off x="7668344" y="6093296"/>
            <a:ext cx="504056" cy="50405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e-BY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28185" y="3717032"/>
            <a:ext cx="1512168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А</a:t>
            </a:r>
            <a:endParaRPr lang="be-BY" sz="4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428385" y="3717032"/>
            <a:ext cx="1512168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Б</a:t>
            </a:r>
            <a:endParaRPr lang="be-BY" sz="4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83568" y="4941168"/>
            <a:ext cx="1512168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В</a:t>
            </a:r>
            <a:endParaRPr lang="be-BY" sz="4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483768" y="4941168"/>
            <a:ext cx="1512168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Г</a:t>
            </a:r>
            <a:endParaRPr lang="be-BY" sz="4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4932040" y="980728"/>
            <a:ext cx="3240000" cy="4248232"/>
            <a:chOff x="4932040" y="980728"/>
            <a:chExt cx="3240000" cy="4248232"/>
          </a:xfrm>
        </p:grpSpPr>
        <p:pic>
          <p:nvPicPr>
            <p:cNvPr id="18434" name="Picture 2" descr="Интерьер Новой сцены Большого театра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7270"/>
            <a:stretch/>
          </p:blipFill>
          <p:spPr bwMode="auto">
            <a:xfrm>
              <a:off x="4932040" y="980728"/>
              <a:ext cx="3240000" cy="2011253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436" name="Picture 4" descr="страница номер три: Я вам не скажу за всю Одессу 2б: Одесский оперный театр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2040" y="3068960"/>
              <a:ext cx="3240000" cy="21600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53659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33CC"/>
                                      </p:to>
                                    </p:animClr>
                                    <p:animClr clrSpc="rgb" dir="cw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33CC"/>
                                      </p:to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260648"/>
            <a:ext cx="86764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e-BY" sz="2400" b="1" u="sng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5. </a:t>
            </a:r>
            <a:r>
              <a:rPr lang="be-BY" sz="2400" b="1" u="sng" dirty="0">
                <a:solidFill>
                  <a:srgbClr val="C00000"/>
                </a:solidFill>
                <a:latin typeface="Arial Black" panose="020B0A04020102020204" pitchFamily="34" charset="0"/>
              </a:rPr>
              <a:t>Как называется театральная кукла, которую </a:t>
            </a:r>
            <a:endParaRPr lang="be-BY" sz="2400" b="1" u="sng" dirty="0" smtClean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r>
              <a:rPr lang="be-BY" sz="2400" b="1" dirty="0">
                <a:solidFill>
                  <a:srgbClr val="C00000"/>
                </a:solidFill>
                <a:latin typeface="Arial Black" panose="020B0A04020102020204" pitchFamily="34" charset="0"/>
              </a:rPr>
              <a:t> </a:t>
            </a:r>
            <a:r>
              <a:rPr lang="be-BY" sz="24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   </a:t>
            </a:r>
            <a:r>
              <a:rPr lang="be-BY" sz="2400" b="1" u="sng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кукловод </a:t>
            </a:r>
            <a:r>
              <a:rPr lang="be-BY" sz="2400" b="1" u="sng" dirty="0">
                <a:solidFill>
                  <a:srgbClr val="C00000"/>
                </a:solidFill>
                <a:latin typeface="Arial Black" panose="020B0A04020102020204" pitchFamily="34" charset="0"/>
              </a:rPr>
              <a:t>приводит в движение при помощи </a:t>
            </a:r>
            <a:endParaRPr lang="be-BY" sz="2400" b="1" u="sng" dirty="0" smtClean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r>
              <a:rPr lang="be-BY" sz="2400" b="1" dirty="0">
                <a:solidFill>
                  <a:srgbClr val="C00000"/>
                </a:solidFill>
                <a:latin typeface="Arial Black" panose="020B0A04020102020204" pitchFamily="34" charset="0"/>
              </a:rPr>
              <a:t> </a:t>
            </a:r>
            <a:r>
              <a:rPr lang="be-BY" sz="24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   </a:t>
            </a:r>
            <a:r>
              <a:rPr lang="be-BY" sz="2400" b="1" u="sng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нитей</a:t>
            </a:r>
            <a:r>
              <a:rPr lang="be-BY" sz="2400" b="1" u="sng" dirty="0">
                <a:solidFill>
                  <a:srgbClr val="C00000"/>
                </a:solidFill>
                <a:latin typeface="Arial Black" panose="020B0A04020102020204" pitchFamily="34" charset="0"/>
              </a:rPr>
              <a:t>?</a:t>
            </a:r>
            <a:endParaRPr lang="be-BY" sz="2400" dirty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endParaRPr lang="be-BY" sz="240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3568" y="1521946"/>
            <a:ext cx="5184576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e-BY" sz="3200" dirty="0">
                <a:latin typeface="Arial Black" panose="020B0A04020102020204" pitchFamily="34" charset="0"/>
              </a:rPr>
              <a:t>а) Буратино</a:t>
            </a:r>
          </a:p>
          <a:p>
            <a:r>
              <a:rPr lang="be-BY" sz="3200" dirty="0">
                <a:latin typeface="Arial Black" panose="020B0A04020102020204" pitchFamily="34" charset="0"/>
              </a:rPr>
              <a:t>б) марионетка  </a:t>
            </a:r>
          </a:p>
          <a:p>
            <a:r>
              <a:rPr lang="be-BY" sz="3200" dirty="0">
                <a:latin typeface="Arial Black" panose="020B0A04020102020204" pitchFamily="34" charset="0"/>
              </a:rPr>
              <a:t>в) Пульчинелла</a:t>
            </a:r>
          </a:p>
          <a:p>
            <a:r>
              <a:rPr lang="be-BY" sz="3200" dirty="0">
                <a:latin typeface="Arial Black" panose="020B0A04020102020204" pitchFamily="34" charset="0"/>
              </a:rPr>
              <a:t>г) Петрушка</a:t>
            </a:r>
          </a:p>
          <a:p>
            <a:endParaRPr lang="be-BY" dirty="0"/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244408" y="6093296"/>
            <a:ext cx="504056" cy="50405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e-BY"/>
          </a:p>
        </p:txBody>
      </p:sp>
      <p:sp>
        <p:nvSpPr>
          <p:cNvPr id="9" name="Управляющая кнопка: назад 8">
            <a:hlinkClick r:id="" action="ppaction://hlinkshowjump?jump=previousslide" highlightClick="1"/>
          </p:cNvPr>
          <p:cNvSpPr/>
          <p:nvPr/>
        </p:nvSpPr>
        <p:spPr>
          <a:xfrm>
            <a:off x="7668344" y="6093296"/>
            <a:ext cx="504056" cy="50405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e-BY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28185" y="3861048"/>
            <a:ext cx="1512168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А</a:t>
            </a:r>
            <a:endParaRPr lang="be-BY" sz="4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428385" y="3861048"/>
            <a:ext cx="1512168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Б</a:t>
            </a:r>
            <a:endParaRPr lang="be-BY" sz="4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83568" y="5085184"/>
            <a:ext cx="1512168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В</a:t>
            </a:r>
            <a:endParaRPr lang="be-BY" sz="4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483768" y="5085184"/>
            <a:ext cx="1512168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Г</a:t>
            </a:r>
            <a:endParaRPr lang="be-BY" sz="4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5004048" y="1196752"/>
            <a:ext cx="3240000" cy="4590240"/>
            <a:chOff x="5004048" y="1340768"/>
            <a:chExt cx="3240000" cy="4590240"/>
          </a:xfrm>
        </p:grpSpPr>
        <p:pic>
          <p:nvPicPr>
            <p:cNvPr id="17410" name="Picture 2" descr="Театр марионеток, или Вновь британский след - новость из рубрики Политика, актуальная информация, обсуждение новости, дискуссии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25000"/>
                      </a14:imgEffect>
                      <a14:imgEffect>
                        <a14:brightnessContrast bright="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04048" y="1340768"/>
              <a:ext cx="3240000" cy="20655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412" name="Picture 4" descr="Спектакли &quot;ТБН-Россия&quot;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04048" y="3501008"/>
              <a:ext cx="3240000" cy="24300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77233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33CC"/>
                                      </p:to>
                                    </p:animClr>
                                    <p:animClr clrSpc="rgb" dir="cw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33CC"/>
                                      </p:to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260648"/>
            <a:ext cx="86764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e-BY" sz="2400" b="1" u="sng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6. </a:t>
            </a:r>
            <a:r>
              <a:rPr lang="be-BY" sz="2400" b="1" u="sng" dirty="0">
                <a:solidFill>
                  <a:srgbClr val="C00000"/>
                </a:solidFill>
                <a:latin typeface="Arial Black" panose="020B0A04020102020204" pitchFamily="34" charset="0"/>
              </a:rPr>
              <a:t>Как называется вид театрального искусства, </a:t>
            </a:r>
            <a:r>
              <a:rPr lang="be-BY" sz="2400" b="1" u="sng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 </a:t>
            </a:r>
          </a:p>
          <a:p>
            <a:r>
              <a:rPr lang="be-BY" sz="2400" b="1" dirty="0">
                <a:solidFill>
                  <a:srgbClr val="C00000"/>
                </a:solidFill>
                <a:latin typeface="Arial Black" panose="020B0A04020102020204" pitchFamily="34" charset="0"/>
              </a:rPr>
              <a:t> </a:t>
            </a:r>
            <a:r>
              <a:rPr lang="be-BY" sz="24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    </a:t>
            </a:r>
            <a:r>
              <a:rPr lang="be-BY" sz="2400" b="1" u="sng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в </a:t>
            </a:r>
            <a:r>
              <a:rPr lang="be-BY" sz="2400" b="1" u="sng" dirty="0">
                <a:solidFill>
                  <a:srgbClr val="C00000"/>
                </a:solidFill>
                <a:latin typeface="Arial Black" panose="020B0A04020102020204" pitchFamily="34" charset="0"/>
              </a:rPr>
              <a:t>котором выразительными средствами </a:t>
            </a:r>
            <a:endParaRPr lang="be-BY" sz="2400" b="1" u="sng" dirty="0" smtClean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r>
              <a:rPr lang="be-BY" sz="2400" b="1" dirty="0">
                <a:solidFill>
                  <a:srgbClr val="C00000"/>
                </a:solidFill>
                <a:latin typeface="Arial Black" panose="020B0A04020102020204" pitchFamily="34" charset="0"/>
              </a:rPr>
              <a:t> </a:t>
            </a:r>
            <a:r>
              <a:rPr lang="be-BY" sz="24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    </a:t>
            </a:r>
            <a:r>
              <a:rPr lang="be-BY" sz="2400" b="1" u="sng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являются </a:t>
            </a:r>
            <a:r>
              <a:rPr lang="be-BY" sz="2400" b="1" u="sng" dirty="0">
                <a:solidFill>
                  <a:srgbClr val="C00000"/>
                </a:solidFill>
                <a:latin typeface="Arial Black" panose="020B0A04020102020204" pitchFamily="34" charset="0"/>
              </a:rPr>
              <a:t>музыка и танец?</a:t>
            </a:r>
            <a:endParaRPr lang="be-BY" sz="240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3568" y="1521946"/>
            <a:ext cx="5184576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e-BY" sz="3200" dirty="0">
                <a:latin typeface="Arial Black" panose="020B0A04020102020204" pitchFamily="34" charset="0"/>
              </a:rPr>
              <a:t>а) балет   </a:t>
            </a:r>
          </a:p>
          <a:p>
            <a:r>
              <a:rPr lang="be-BY" sz="3200" dirty="0">
                <a:latin typeface="Arial Black" panose="020B0A04020102020204" pitchFamily="34" charset="0"/>
              </a:rPr>
              <a:t>б) опера</a:t>
            </a:r>
          </a:p>
          <a:p>
            <a:r>
              <a:rPr lang="be-BY" sz="3200" dirty="0">
                <a:latin typeface="Arial Black" panose="020B0A04020102020204" pitchFamily="34" charset="0"/>
              </a:rPr>
              <a:t>в) драма</a:t>
            </a:r>
          </a:p>
          <a:p>
            <a:r>
              <a:rPr lang="be-BY" sz="3200" dirty="0">
                <a:latin typeface="Arial Black" panose="020B0A04020102020204" pitchFamily="34" charset="0"/>
              </a:rPr>
              <a:t>г) фарс</a:t>
            </a:r>
          </a:p>
          <a:p>
            <a:endParaRPr lang="be-BY" dirty="0"/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244408" y="6093296"/>
            <a:ext cx="504056" cy="50405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e-BY"/>
          </a:p>
        </p:txBody>
      </p:sp>
      <p:sp>
        <p:nvSpPr>
          <p:cNvPr id="9" name="Управляющая кнопка: назад 8">
            <a:hlinkClick r:id="" action="ppaction://hlinkshowjump?jump=previousslide" highlightClick="1"/>
          </p:cNvPr>
          <p:cNvSpPr/>
          <p:nvPr/>
        </p:nvSpPr>
        <p:spPr>
          <a:xfrm>
            <a:off x="7668344" y="6093296"/>
            <a:ext cx="504056" cy="50405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e-BY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28185" y="3861048"/>
            <a:ext cx="1512168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А</a:t>
            </a:r>
            <a:endParaRPr lang="be-BY" sz="4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428385" y="3861048"/>
            <a:ext cx="1512168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Б</a:t>
            </a:r>
            <a:endParaRPr lang="be-BY" sz="4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83568" y="5085184"/>
            <a:ext cx="1512168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В</a:t>
            </a:r>
            <a:endParaRPr lang="be-BY" sz="4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483768" y="5085184"/>
            <a:ext cx="1512168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Г</a:t>
            </a:r>
            <a:endParaRPr lang="be-BY" sz="4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5076056" y="1556792"/>
            <a:ext cx="3240000" cy="3927866"/>
            <a:chOff x="5076056" y="1556792"/>
            <a:chExt cx="3240000" cy="3927866"/>
          </a:xfrm>
        </p:grpSpPr>
        <p:pic>
          <p:nvPicPr>
            <p:cNvPr id="16386" name="Picture 2" descr="Ягоды годжи картинки для презентации балет Худеем вместе!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056" y="1556792"/>
              <a:ext cx="3240000" cy="2275583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388" name="Picture 4" descr="Балет - это мир выразительных движений. От 1000 р. за билет на балет &quot;Лебединое озеро&quot; и гала-концерт звезд балета. - Санкт-Пете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624" b="10261"/>
            <a:stretch/>
          </p:blipFill>
          <p:spPr bwMode="auto">
            <a:xfrm>
              <a:off x="5076056" y="3933056"/>
              <a:ext cx="3240000" cy="155160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65251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33CC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33CC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260648"/>
            <a:ext cx="86764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e-BY" sz="2400" b="1" u="sng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7. </a:t>
            </a:r>
            <a:r>
              <a:rPr lang="be-BY" sz="2400" b="1" u="sng" dirty="0">
                <a:solidFill>
                  <a:srgbClr val="C00000"/>
                </a:solidFill>
                <a:latin typeface="Arial Black" panose="020B0A04020102020204" pitchFamily="34" charset="0"/>
              </a:rPr>
              <a:t>Актеру текст роли подсказывает...</a:t>
            </a:r>
            <a:endParaRPr lang="be-BY" sz="2400" dirty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endParaRPr lang="be-BY" sz="240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244408" y="6093296"/>
            <a:ext cx="504056" cy="50405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e-BY"/>
          </a:p>
        </p:txBody>
      </p:sp>
      <p:sp>
        <p:nvSpPr>
          <p:cNvPr id="9" name="Управляющая кнопка: назад 8">
            <a:hlinkClick r:id="" action="ppaction://hlinkshowjump?jump=previousslide" highlightClick="1"/>
          </p:cNvPr>
          <p:cNvSpPr/>
          <p:nvPr/>
        </p:nvSpPr>
        <p:spPr>
          <a:xfrm>
            <a:off x="7668344" y="6093296"/>
            <a:ext cx="504056" cy="50405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e-BY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28185" y="3861048"/>
            <a:ext cx="1512168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А</a:t>
            </a:r>
            <a:endParaRPr lang="be-BY" sz="4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428385" y="3861048"/>
            <a:ext cx="1512168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Б</a:t>
            </a:r>
            <a:endParaRPr lang="be-BY" sz="4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83568" y="5085184"/>
            <a:ext cx="1512168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В</a:t>
            </a:r>
            <a:endParaRPr lang="be-BY" sz="4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483768" y="5085184"/>
            <a:ext cx="1512168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Г</a:t>
            </a:r>
            <a:endParaRPr lang="be-BY" sz="4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7544" y="1124744"/>
            <a:ext cx="5184576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e-BY" sz="3200" dirty="0">
                <a:latin typeface="Arial Black" panose="020B0A04020102020204" pitchFamily="34" charset="0"/>
              </a:rPr>
              <a:t>а) жонглер</a:t>
            </a:r>
          </a:p>
          <a:p>
            <a:r>
              <a:rPr lang="be-BY" sz="3200" dirty="0">
                <a:latin typeface="Arial Black" panose="020B0A04020102020204" pitchFamily="34" charset="0"/>
              </a:rPr>
              <a:t>б) режиссер</a:t>
            </a:r>
          </a:p>
          <a:p>
            <a:r>
              <a:rPr lang="be-BY" sz="3200" dirty="0">
                <a:latin typeface="Arial Black" panose="020B0A04020102020204" pitchFamily="34" charset="0"/>
              </a:rPr>
              <a:t>в) суфлер  </a:t>
            </a:r>
          </a:p>
          <a:p>
            <a:r>
              <a:rPr lang="be-BY" sz="3200" dirty="0">
                <a:latin typeface="Arial Black" panose="020B0A04020102020204" pitchFamily="34" charset="0"/>
              </a:rPr>
              <a:t>г) контролер</a:t>
            </a:r>
          </a:p>
          <a:p>
            <a:endParaRPr lang="be-BY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4932040" y="980728"/>
            <a:ext cx="3240000" cy="4520392"/>
            <a:chOff x="4932040" y="980728"/>
            <a:chExt cx="3240000" cy="4520392"/>
          </a:xfrm>
        </p:grpSpPr>
        <p:pic>
          <p:nvPicPr>
            <p:cNvPr id="15362" name="Picture 2" descr="Суфлерская будка - Звук и слух - Занимательные загадки на зн…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583"/>
            <a:stretch/>
          </p:blipFill>
          <p:spPr bwMode="auto">
            <a:xfrm>
              <a:off x="4932040" y="980728"/>
              <a:ext cx="3240000" cy="200275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364" name="Picture 4" descr="Александр Сашин-Никольский - фотографии - советские актеры - Кино-Театр.РУ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25000"/>
                      </a14:imgEffect>
                      <a14:imgEffect>
                        <a14:colorTemperature colorTemp="7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2040" y="3068960"/>
              <a:ext cx="3240000" cy="243216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74747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33CC"/>
                                      </p:to>
                                    </p:animClr>
                                    <p:animClr clrSpc="rgb" dir="cw">
                                      <p:cBhvr>
                                        <p:cTn id="17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33CC"/>
                                      </p:to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260648"/>
            <a:ext cx="86764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e-BY" sz="2400" b="1" u="sng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8. </a:t>
            </a:r>
            <a:r>
              <a:rPr lang="be-BY" sz="2400" b="1" u="sng" dirty="0">
                <a:solidFill>
                  <a:srgbClr val="C00000"/>
                </a:solidFill>
                <a:latin typeface="Arial Black" panose="020B0A04020102020204" pitchFamily="34" charset="0"/>
              </a:rPr>
              <a:t>Создателя и руководителя известного театра </a:t>
            </a:r>
            <a:endParaRPr lang="be-BY" sz="2400" b="1" dirty="0" smtClean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r>
              <a:rPr lang="be-BY" sz="2400" b="1" dirty="0">
                <a:solidFill>
                  <a:srgbClr val="C00000"/>
                </a:solidFill>
                <a:latin typeface="Arial Black" panose="020B0A04020102020204" pitchFamily="34" charset="0"/>
              </a:rPr>
              <a:t> </a:t>
            </a:r>
            <a:r>
              <a:rPr lang="be-BY" sz="24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   </a:t>
            </a:r>
            <a:r>
              <a:rPr lang="be-BY" sz="2400" b="1" u="sng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кукол </a:t>
            </a:r>
            <a:r>
              <a:rPr lang="be-BY" sz="2400" b="1" u="sng" dirty="0">
                <a:solidFill>
                  <a:srgbClr val="C00000"/>
                </a:solidFill>
                <a:latin typeface="Arial Black" panose="020B0A04020102020204" pitchFamily="34" charset="0"/>
              </a:rPr>
              <a:t>звали...</a:t>
            </a:r>
            <a:endParaRPr lang="be-BY" sz="2400" dirty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endParaRPr lang="be-BY" sz="240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244408" y="6093296"/>
            <a:ext cx="504056" cy="50405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e-BY"/>
          </a:p>
        </p:txBody>
      </p:sp>
      <p:sp>
        <p:nvSpPr>
          <p:cNvPr id="9" name="Управляющая кнопка: назад 8">
            <a:hlinkClick r:id="" action="ppaction://hlinkshowjump?jump=previousslide" highlightClick="1"/>
          </p:cNvPr>
          <p:cNvSpPr/>
          <p:nvPr/>
        </p:nvSpPr>
        <p:spPr>
          <a:xfrm>
            <a:off x="7668344" y="6093296"/>
            <a:ext cx="504056" cy="50405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e-BY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28185" y="3861048"/>
            <a:ext cx="1512168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А</a:t>
            </a:r>
            <a:endParaRPr lang="be-BY" sz="4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428385" y="3861048"/>
            <a:ext cx="1512168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Б</a:t>
            </a:r>
            <a:endParaRPr lang="be-BY" sz="4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83568" y="5085184"/>
            <a:ext cx="1512168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В</a:t>
            </a:r>
            <a:endParaRPr lang="be-BY" sz="4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483768" y="5085184"/>
            <a:ext cx="1512168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Г</a:t>
            </a:r>
            <a:endParaRPr lang="be-BY" sz="4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7544" y="1233914"/>
            <a:ext cx="856895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e-BY" sz="3000" dirty="0">
                <a:latin typeface="Arial Black" panose="020B0A04020102020204" pitchFamily="34" charset="0"/>
              </a:rPr>
              <a:t>а) Сергей Владимирович Михалков</a:t>
            </a:r>
          </a:p>
          <a:p>
            <a:r>
              <a:rPr lang="be-BY" sz="3000" dirty="0">
                <a:latin typeface="Arial Black" panose="020B0A04020102020204" pitchFamily="34" charset="0"/>
              </a:rPr>
              <a:t>б) Петр Ильич Чайковский</a:t>
            </a:r>
          </a:p>
          <a:p>
            <a:r>
              <a:rPr lang="be-BY" sz="3000" dirty="0">
                <a:latin typeface="Arial Black" panose="020B0A04020102020204" pitchFamily="34" charset="0"/>
              </a:rPr>
              <a:t>в) Сергей Владимирович Образцов </a:t>
            </a:r>
          </a:p>
          <a:p>
            <a:r>
              <a:rPr lang="be-BY" sz="3000" dirty="0">
                <a:latin typeface="Arial Black" panose="020B0A04020102020204" pitchFamily="34" charset="0"/>
              </a:rPr>
              <a:t>г) Юрий Дмитриевич Куклачев</a:t>
            </a:r>
          </a:p>
          <a:p>
            <a:endParaRPr lang="be-BY" dirty="0"/>
          </a:p>
        </p:txBody>
      </p:sp>
      <p:pic>
        <p:nvPicPr>
          <p:cNvPr id="14338" name="Picture 2" descr="Кукольный театр Мангистауской област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212976"/>
            <a:ext cx="2527009" cy="322596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625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33CC"/>
                                      </p:to>
                                    </p:animClr>
                                    <p:animClr clrSpc="rgb" dir="cw">
                                      <p:cBhvr>
                                        <p:cTn id="22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33CC"/>
                                      </p:to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260648"/>
            <a:ext cx="86764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e-BY" sz="2400" b="1" u="sng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9. Бобруйский драматический театр носит имя… </a:t>
            </a:r>
            <a:endParaRPr lang="be-BY" sz="240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244408" y="6093296"/>
            <a:ext cx="504056" cy="50405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e-BY"/>
          </a:p>
        </p:txBody>
      </p:sp>
      <p:sp>
        <p:nvSpPr>
          <p:cNvPr id="9" name="Управляющая кнопка: назад 8">
            <a:hlinkClick r:id="" action="ppaction://hlinkshowjump?jump=previousslide" highlightClick="1"/>
          </p:cNvPr>
          <p:cNvSpPr/>
          <p:nvPr/>
        </p:nvSpPr>
        <p:spPr>
          <a:xfrm>
            <a:off x="7668344" y="6093296"/>
            <a:ext cx="504056" cy="50405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e-BY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28185" y="3861048"/>
            <a:ext cx="1512168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А</a:t>
            </a:r>
            <a:endParaRPr lang="be-BY" sz="4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428385" y="3861048"/>
            <a:ext cx="1512168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Б</a:t>
            </a:r>
            <a:endParaRPr lang="be-BY" sz="4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83568" y="5085184"/>
            <a:ext cx="1512168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В</a:t>
            </a:r>
            <a:endParaRPr lang="be-BY" sz="4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483768" y="5085184"/>
            <a:ext cx="1512168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Г</a:t>
            </a:r>
            <a:endParaRPr lang="be-BY" sz="4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7544" y="1124744"/>
            <a:ext cx="8568952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e-BY" sz="3200" dirty="0">
                <a:latin typeface="Arial Black" panose="020B0A04020102020204" pitchFamily="34" charset="0"/>
              </a:rPr>
              <a:t>а) </a:t>
            </a:r>
            <a:r>
              <a:rPr lang="be-BY" sz="3200" dirty="0" smtClean="0">
                <a:latin typeface="Arial Black" panose="020B0A04020102020204" pitchFamily="34" charset="0"/>
              </a:rPr>
              <a:t>Максима Горького</a:t>
            </a:r>
            <a:endParaRPr lang="be-BY" sz="3200" dirty="0">
              <a:latin typeface="Arial Black" panose="020B0A04020102020204" pitchFamily="34" charset="0"/>
            </a:endParaRPr>
          </a:p>
          <a:p>
            <a:r>
              <a:rPr lang="be-BY" sz="3200" dirty="0">
                <a:latin typeface="Arial Black" panose="020B0A04020102020204" pitchFamily="34" charset="0"/>
              </a:rPr>
              <a:t>б) </a:t>
            </a:r>
            <a:r>
              <a:rPr lang="be-BY" sz="3200" dirty="0" smtClean="0">
                <a:latin typeface="Arial Black" panose="020B0A04020102020204" pitchFamily="34" charset="0"/>
              </a:rPr>
              <a:t>Дунина-Марцинкевича</a:t>
            </a:r>
            <a:endParaRPr lang="be-BY" sz="3200" dirty="0">
              <a:latin typeface="Arial Black" panose="020B0A04020102020204" pitchFamily="34" charset="0"/>
            </a:endParaRPr>
          </a:p>
          <a:p>
            <a:r>
              <a:rPr lang="be-BY" sz="3200" dirty="0">
                <a:latin typeface="Arial Black" panose="020B0A04020102020204" pitchFamily="34" charset="0"/>
              </a:rPr>
              <a:t>в) </a:t>
            </a:r>
            <a:r>
              <a:rPr lang="be-BY" sz="3200" dirty="0" smtClean="0">
                <a:latin typeface="Arial Black" panose="020B0A04020102020204" pitchFamily="34" charset="0"/>
              </a:rPr>
              <a:t>Янки Купалы</a:t>
            </a:r>
            <a:r>
              <a:rPr lang="be-BY" sz="3200" dirty="0">
                <a:latin typeface="Arial Black" panose="020B0A04020102020204" pitchFamily="34" charset="0"/>
              </a:rPr>
              <a:t> </a:t>
            </a:r>
          </a:p>
          <a:p>
            <a:r>
              <a:rPr lang="be-BY" sz="3200" dirty="0">
                <a:latin typeface="Arial Black" panose="020B0A04020102020204" pitchFamily="34" charset="0"/>
              </a:rPr>
              <a:t>г) </a:t>
            </a:r>
            <a:r>
              <a:rPr lang="be-BY" sz="3200" dirty="0" smtClean="0">
                <a:latin typeface="Arial Black" panose="020B0A04020102020204" pitchFamily="34" charset="0"/>
              </a:rPr>
              <a:t>Якуба Коласа</a:t>
            </a:r>
            <a:endParaRPr lang="be-BY" sz="3200" dirty="0">
              <a:latin typeface="Arial Black" panose="020B0A04020102020204" pitchFamily="34" charset="0"/>
            </a:endParaRPr>
          </a:p>
          <a:p>
            <a:endParaRPr lang="be-BY" dirty="0"/>
          </a:p>
        </p:txBody>
      </p:sp>
      <p:pic>
        <p:nvPicPr>
          <p:cNvPr id="13314" name="Picture 2" descr="Могилевский областной театр драмы и комедии им. В.И. Дунина-Марцинкевича Могилёвский областной исполнительный комите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7433" y="2294683"/>
            <a:ext cx="4293765" cy="286250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4478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33CC"/>
                                      </p:to>
                                    </p:animClr>
                                    <p:animClr clrSpc="rgb" dir="cw">
                                      <p:cBhvr>
                                        <p:cTn id="12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33CC"/>
                                      </p:to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260648"/>
            <a:ext cx="86764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e-BY" sz="2400" b="1" u="sng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10. «Родоначальником» белорусского театра </a:t>
            </a:r>
          </a:p>
          <a:p>
            <a:r>
              <a:rPr lang="be-BY" sz="2400" b="1" dirty="0">
                <a:solidFill>
                  <a:srgbClr val="C00000"/>
                </a:solidFill>
                <a:latin typeface="Arial Black" panose="020B0A04020102020204" pitchFamily="34" charset="0"/>
              </a:rPr>
              <a:t> </a:t>
            </a:r>
            <a:r>
              <a:rPr lang="be-BY" sz="24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     </a:t>
            </a:r>
            <a:r>
              <a:rPr lang="be-BY" sz="2400" b="1" u="sng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считается…</a:t>
            </a:r>
            <a:endParaRPr lang="be-BY" sz="240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244408" y="6093296"/>
            <a:ext cx="504056" cy="50405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e-BY"/>
          </a:p>
        </p:txBody>
      </p:sp>
      <p:sp>
        <p:nvSpPr>
          <p:cNvPr id="9" name="Управляющая кнопка: назад 8">
            <a:hlinkClick r:id="" action="ppaction://hlinkshowjump?jump=previousslide" highlightClick="1"/>
          </p:cNvPr>
          <p:cNvSpPr/>
          <p:nvPr/>
        </p:nvSpPr>
        <p:spPr>
          <a:xfrm>
            <a:off x="7668344" y="6093296"/>
            <a:ext cx="504056" cy="50405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e-BY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28185" y="3861048"/>
            <a:ext cx="1512168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А</a:t>
            </a:r>
            <a:endParaRPr lang="be-BY" sz="4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428385" y="3861048"/>
            <a:ext cx="1512168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Б</a:t>
            </a:r>
            <a:endParaRPr lang="be-BY" sz="4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83568" y="5085184"/>
            <a:ext cx="1512168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В</a:t>
            </a:r>
            <a:endParaRPr lang="be-BY" sz="4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483768" y="5085184"/>
            <a:ext cx="1512168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Г</a:t>
            </a:r>
            <a:endParaRPr lang="be-BY" sz="4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9552" y="1233914"/>
            <a:ext cx="8568952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e-BY" sz="3200" dirty="0">
                <a:latin typeface="Arial Black" panose="020B0A04020102020204" pitchFamily="34" charset="0"/>
              </a:rPr>
              <a:t>а) </a:t>
            </a:r>
            <a:r>
              <a:rPr lang="be-BY" sz="3200" dirty="0" smtClean="0">
                <a:latin typeface="Arial Black" panose="020B0A04020102020204" pitchFamily="34" charset="0"/>
              </a:rPr>
              <a:t>Игнат Буйницкий</a:t>
            </a:r>
            <a:r>
              <a:rPr lang="be-BY" sz="3200" dirty="0">
                <a:latin typeface="Arial Black" panose="020B0A04020102020204" pitchFamily="34" charset="0"/>
              </a:rPr>
              <a:t>  </a:t>
            </a:r>
          </a:p>
          <a:p>
            <a:r>
              <a:rPr lang="be-BY" sz="3200" dirty="0">
                <a:latin typeface="Arial Black" panose="020B0A04020102020204" pitchFamily="34" charset="0"/>
              </a:rPr>
              <a:t>б) </a:t>
            </a:r>
            <a:r>
              <a:rPr lang="be-BY" sz="3200" dirty="0" smtClean="0">
                <a:latin typeface="Arial Black" panose="020B0A04020102020204" pitchFamily="34" charset="0"/>
              </a:rPr>
              <a:t>Михась Метлицкий</a:t>
            </a:r>
            <a:endParaRPr lang="be-BY" sz="3200" dirty="0">
              <a:latin typeface="Arial Black" panose="020B0A04020102020204" pitchFamily="34" charset="0"/>
            </a:endParaRPr>
          </a:p>
          <a:p>
            <a:r>
              <a:rPr lang="be-BY" sz="3200" dirty="0">
                <a:latin typeface="Arial Black" panose="020B0A04020102020204" pitchFamily="34" charset="0"/>
              </a:rPr>
              <a:t>в) </a:t>
            </a:r>
            <a:r>
              <a:rPr lang="be-BY" sz="3200" dirty="0" smtClean="0">
                <a:latin typeface="Arial Black" panose="020B0A04020102020204" pitchFamily="34" charset="0"/>
              </a:rPr>
              <a:t>Винцент Дунин-Марцинкевич</a:t>
            </a:r>
            <a:endParaRPr lang="be-BY" sz="3200" dirty="0">
              <a:latin typeface="Arial Black" panose="020B0A04020102020204" pitchFamily="34" charset="0"/>
            </a:endParaRPr>
          </a:p>
          <a:p>
            <a:r>
              <a:rPr lang="be-BY" sz="3200" dirty="0">
                <a:latin typeface="Arial Black" panose="020B0A04020102020204" pitchFamily="34" charset="0"/>
              </a:rPr>
              <a:t>г) </a:t>
            </a:r>
            <a:r>
              <a:rPr lang="be-BY" sz="3200" dirty="0" smtClean="0">
                <a:latin typeface="Arial Black" panose="020B0A04020102020204" pitchFamily="34" charset="0"/>
              </a:rPr>
              <a:t>Франциск Богушевич</a:t>
            </a:r>
            <a:endParaRPr lang="be-BY" sz="3200" dirty="0">
              <a:latin typeface="Arial Black" panose="020B0A04020102020204" pitchFamily="34" charset="0"/>
            </a:endParaRPr>
          </a:p>
          <a:p>
            <a:endParaRPr lang="be-BY" dirty="0"/>
          </a:p>
        </p:txBody>
      </p:sp>
      <p:pic>
        <p:nvPicPr>
          <p:cNvPr id="12290" name="Picture 2" descr="Буйницкий, Игнат Терентьевич QuickiWiki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72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91" t="2048" r="20403" b="33500"/>
          <a:stretch/>
        </p:blipFill>
        <p:spPr bwMode="auto">
          <a:xfrm>
            <a:off x="4762173" y="3257507"/>
            <a:ext cx="3554243" cy="22597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2835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33CC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33CC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Arial Black" panose="020B0A04020102020204" pitchFamily="34" charset="0"/>
              </a:rPr>
              <a:t>Часть третья</a:t>
            </a:r>
            <a:endParaRPr lang="be-BY" dirty="0">
              <a:latin typeface="Arial Black" panose="020B0A04020102020204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3568" y="3933056"/>
            <a:ext cx="8064896" cy="1500187"/>
          </a:xfrm>
        </p:spPr>
        <p:txBody>
          <a:bodyPr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ru-RU" sz="9000" b="1" dirty="0" smtClean="0">
                <a:ln/>
                <a:solidFill>
                  <a:schemeClr val="accent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«Музыка»</a:t>
            </a:r>
            <a:endParaRPr lang="be-BY" sz="9000" b="1" dirty="0">
              <a:ln/>
              <a:solidFill>
                <a:schemeClr val="accent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8172400" y="5877272"/>
            <a:ext cx="504056" cy="504056"/>
          </a:xfrm>
          <a:prstGeom prst="actionButtonForwardNex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e-BY"/>
          </a:p>
        </p:txBody>
      </p:sp>
    </p:spTree>
    <p:extLst>
      <p:ext uri="{BB962C8B-B14F-4D97-AF65-F5344CB8AC3E}">
        <p14:creationId xmlns:p14="http://schemas.microsoft.com/office/powerpoint/2010/main" val="3858291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244408" y="6093296"/>
            <a:ext cx="504056" cy="50405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e-BY"/>
          </a:p>
        </p:txBody>
      </p:sp>
      <p:sp>
        <p:nvSpPr>
          <p:cNvPr id="9" name="Управляющая кнопка: назад 8">
            <a:hlinkClick r:id="" action="ppaction://hlinkshowjump?jump=previousslide" highlightClick="1"/>
          </p:cNvPr>
          <p:cNvSpPr/>
          <p:nvPr/>
        </p:nvSpPr>
        <p:spPr>
          <a:xfrm>
            <a:off x="7668344" y="6093296"/>
            <a:ext cx="504056" cy="50405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e-BY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28185" y="3861048"/>
            <a:ext cx="1512168" cy="936104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А</a:t>
            </a:r>
            <a:endParaRPr lang="be-BY" sz="4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428385" y="3861048"/>
            <a:ext cx="1512168" cy="936104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Б</a:t>
            </a:r>
            <a:endParaRPr lang="be-BY" sz="4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83568" y="5085184"/>
            <a:ext cx="1512168" cy="936104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В</a:t>
            </a:r>
            <a:endParaRPr lang="be-BY" sz="4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483768" y="5085184"/>
            <a:ext cx="1512168" cy="936104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Г</a:t>
            </a:r>
            <a:endParaRPr lang="be-BY" sz="4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9552" y="1233914"/>
            <a:ext cx="3600400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e-BY" sz="3200" dirty="0">
                <a:latin typeface="Arial Black" panose="020B0A04020102020204" pitchFamily="34" charset="0"/>
              </a:rPr>
              <a:t>а) дирижер  </a:t>
            </a:r>
          </a:p>
          <a:p>
            <a:r>
              <a:rPr lang="be-BY" sz="3200" dirty="0">
                <a:latin typeface="Arial Black" panose="020B0A04020102020204" pitchFamily="34" charset="0"/>
              </a:rPr>
              <a:t>б) контролер</a:t>
            </a:r>
          </a:p>
          <a:p>
            <a:r>
              <a:rPr lang="be-BY" sz="3200" dirty="0">
                <a:latin typeface="Arial Black" panose="020B0A04020102020204" pitchFamily="34" charset="0"/>
              </a:rPr>
              <a:t>в) режиссер</a:t>
            </a:r>
          </a:p>
          <a:p>
            <a:r>
              <a:rPr lang="be-BY" sz="3200" dirty="0">
                <a:latin typeface="Arial Black" panose="020B0A04020102020204" pitchFamily="34" charset="0"/>
              </a:rPr>
              <a:t>г) билетер</a:t>
            </a:r>
          </a:p>
          <a:p>
            <a:endParaRPr lang="be-BY" dirty="0"/>
          </a:p>
        </p:txBody>
      </p:sp>
      <p:sp>
        <p:nvSpPr>
          <p:cNvPr id="3" name="TextBox 2"/>
          <p:cNvSpPr txBox="1"/>
          <p:nvPr/>
        </p:nvSpPr>
        <p:spPr>
          <a:xfrm>
            <a:off x="395536" y="260648"/>
            <a:ext cx="84969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be-BY" sz="2400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Как </a:t>
            </a:r>
            <a:r>
              <a:rPr lang="be-BY" sz="2400" dirty="0">
                <a:solidFill>
                  <a:srgbClr val="0070C0"/>
                </a:solidFill>
                <a:latin typeface="Arial Black" panose="020B0A04020102020204" pitchFamily="34" charset="0"/>
              </a:rPr>
              <a:t>называют человека, управляющего </a:t>
            </a:r>
            <a:endParaRPr lang="be-BY" sz="2400" dirty="0" smtClean="0">
              <a:solidFill>
                <a:srgbClr val="0070C0"/>
              </a:solidFill>
              <a:latin typeface="Arial Black" panose="020B0A04020102020204" pitchFamily="34" charset="0"/>
            </a:endParaRPr>
          </a:p>
          <a:p>
            <a:r>
              <a:rPr lang="be-BY" sz="2400" dirty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be-BY" sz="2400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   игрой </a:t>
            </a:r>
            <a:r>
              <a:rPr lang="be-BY" sz="2400" dirty="0">
                <a:solidFill>
                  <a:srgbClr val="0070C0"/>
                </a:solidFill>
                <a:latin typeface="Arial Black" panose="020B0A04020102020204" pitchFamily="34" charset="0"/>
              </a:rPr>
              <a:t>симфонического оркестра?</a:t>
            </a:r>
          </a:p>
          <a:p>
            <a:endParaRPr lang="be-BY" sz="2400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4932040" y="1207529"/>
            <a:ext cx="3600400" cy="4518741"/>
            <a:chOff x="4932040" y="1207529"/>
            <a:chExt cx="3600400" cy="4518741"/>
          </a:xfrm>
        </p:grpSpPr>
        <p:pic>
          <p:nvPicPr>
            <p:cNvPr id="32770" name="Picture 2" descr="Павлодарский симфонический оркестр открыл музыкальный сезон …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934"/>
            <a:stretch/>
          </p:blipFill>
          <p:spPr bwMode="auto">
            <a:xfrm>
              <a:off x="4932440" y="1207529"/>
              <a:ext cx="3600000" cy="2509503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772" name="Picture 4" descr="Твоя Йога. . Эзотерическая практика &quot;Дирижёр своей Вселенной&quot;.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2040" y="3717032"/>
              <a:ext cx="3600000" cy="200923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94836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244408" y="6093296"/>
            <a:ext cx="504056" cy="50405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e-BY"/>
          </a:p>
        </p:txBody>
      </p:sp>
      <p:sp>
        <p:nvSpPr>
          <p:cNvPr id="9" name="Управляющая кнопка: назад 8">
            <a:hlinkClick r:id="" action="ppaction://hlinkshowjump?jump=previousslide" highlightClick="1"/>
          </p:cNvPr>
          <p:cNvSpPr/>
          <p:nvPr/>
        </p:nvSpPr>
        <p:spPr>
          <a:xfrm>
            <a:off x="7668344" y="6093296"/>
            <a:ext cx="504056" cy="50405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e-BY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28185" y="3861048"/>
            <a:ext cx="1512168" cy="936104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А</a:t>
            </a:r>
            <a:endParaRPr lang="be-BY" sz="4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428385" y="3861048"/>
            <a:ext cx="1512168" cy="936104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Б</a:t>
            </a:r>
            <a:endParaRPr lang="be-BY" sz="4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83568" y="5085184"/>
            <a:ext cx="1512168" cy="936104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В</a:t>
            </a:r>
            <a:endParaRPr lang="be-BY" sz="4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483768" y="5085184"/>
            <a:ext cx="1512168" cy="936104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Г</a:t>
            </a:r>
            <a:endParaRPr lang="be-BY" sz="4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9552" y="1233914"/>
            <a:ext cx="8424936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e-BY" sz="3200" dirty="0">
                <a:latin typeface="Arial Black" panose="020B0A04020102020204" pitchFamily="34" charset="0"/>
              </a:rPr>
              <a:t>а) к группе струнных смычковых</a:t>
            </a:r>
          </a:p>
          <a:p>
            <a:r>
              <a:rPr lang="be-BY" sz="3200" dirty="0">
                <a:latin typeface="Arial Black" panose="020B0A04020102020204" pitchFamily="34" charset="0"/>
              </a:rPr>
              <a:t>б) к группе духовых   </a:t>
            </a:r>
            <a:endParaRPr lang="be-BY" sz="3200" dirty="0" smtClean="0">
              <a:latin typeface="Arial Black" panose="020B0A04020102020204" pitchFamily="34" charset="0"/>
            </a:endParaRPr>
          </a:p>
          <a:p>
            <a:r>
              <a:rPr lang="be-BY" sz="3200" dirty="0" smtClean="0">
                <a:latin typeface="Arial Black" panose="020B0A04020102020204" pitchFamily="34" charset="0"/>
              </a:rPr>
              <a:t>в</a:t>
            </a:r>
            <a:r>
              <a:rPr lang="be-BY" sz="3200" dirty="0">
                <a:latin typeface="Arial Black" panose="020B0A04020102020204" pitchFamily="34" charset="0"/>
              </a:rPr>
              <a:t>) к группе ударных</a:t>
            </a:r>
          </a:p>
          <a:p>
            <a:r>
              <a:rPr lang="be-BY" sz="3200" dirty="0">
                <a:latin typeface="Arial Black" panose="020B0A04020102020204" pitchFamily="34" charset="0"/>
              </a:rPr>
              <a:t>г) к группе электромузыкальных</a:t>
            </a:r>
          </a:p>
          <a:p>
            <a:endParaRPr lang="be-BY" dirty="0"/>
          </a:p>
        </p:txBody>
      </p:sp>
      <p:sp>
        <p:nvSpPr>
          <p:cNvPr id="3" name="TextBox 2"/>
          <p:cNvSpPr txBox="1"/>
          <p:nvPr/>
        </p:nvSpPr>
        <p:spPr>
          <a:xfrm>
            <a:off x="395536" y="260648"/>
            <a:ext cx="84969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2. </a:t>
            </a:r>
            <a:r>
              <a:rPr lang="be-BY" sz="2400" dirty="0">
                <a:solidFill>
                  <a:srgbClr val="0070C0"/>
                </a:solidFill>
                <a:latin typeface="Arial Black" panose="020B0A04020102020204" pitchFamily="34" charset="0"/>
              </a:rPr>
              <a:t>К какой группе музыкальных инструментов </a:t>
            </a:r>
            <a:endParaRPr lang="be-BY" sz="2400" dirty="0" smtClean="0">
              <a:solidFill>
                <a:srgbClr val="0070C0"/>
              </a:solidFill>
              <a:latin typeface="Arial Black" panose="020B0A04020102020204" pitchFamily="34" charset="0"/>
            </a:endParaRPr>
          </a:p>
          <a:p>
            <a:r>
              <a:rPr lang="be-BY" sz="2400" dirty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be-BY" sz="2400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  относится </a:t>
            </a:r>
            <a:r>
              <a:rPr lang="be-BY" sz="2400" dirty="0">
                <a:solidFill>
                  <a:srgbClr val="0070C0"/>
                </a:solidFill>
                <a:latin typeface="Arial Black" panose="020B0A04020102020204" pitchFamily="34" charset="0"/>
              </a:rPr>
              <a:t>труба?</a:t>
            </a:r>
          </a:p>
        </p:txBody>
      </p:sp>
      <p:pic>
        <p:nvPicPr>
          <p:cNvPr id="31746" name="Picture 2" descr="Духовая труба ATR 314IS-O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356992"/>
            <a:ext cx="3600000" cy="221143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933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2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244408" y="6093296"/>
            <a:ext cx="504056" cy="50405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e-BY"/>
          </a:p>
        </p:txBody>
      </p:sp>
      <p:sp>
        <p:nvSpPr>
          <p:cNvPr id="9" name="Управляющая кнопка: назад 8">
            <a:hlinkClick r:id="" action="ppaction://hlinkshowjump?jump=previousslide" highlightClick="1"/>
          </p:cNvPr>
          <p:cNvSpPr/>
          <p:nvPr/>
        </p:nvSpPr>
        <p:spPr>
          <a:xfrm>
            <a:off x="7668344" y="6093296"/>
            <a:ext cx="504056" cy="50405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e-BY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28185" y="3861048"/>
            <a:ext cx="1512168" cy="936104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А</a:t>
            </a:r>
            <a:endParaRPr lang="be-BY" sz="4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428385" y="3861048"/>
            <a:ext cx="1512168" cy="936104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Б</a:t>
            </a:r>
            <a:endParaRPr lang="be-BY" sz="4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83568" y="5085184"/>
            <a:ext cx="1512168" cy="936104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В</a:t>
            </a:r>
            <a:endParaRPr lang="be-BY" sz="4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483768" y="5085184"/>
            <a:ext cx="1512168" cy="936104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Г</a:t>
            </a:r>
            <a:endParaRPr lang="be-BY" sz="4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27584" y="980728"/>
            <a:ext cx="3888432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e-BY" sz="3200" dirty="0">
                <a:latin typeface="Arial Black" panose="020B0A04020102020204" pitchFamily="34" charset="0"/>
              </a:rPr>
              <a:t>а) на скрипке </a:t>
            </a:r>
            <a:endParaRPr lang="be-BY" sz="3200" dirty="0" smtClean="0">
              <a:latin typeface="Arial Black" panose="020B0A04020102020204" pitchFamily="34" charset="0"/>
            </a:endParaRPr>
          </a:p>
          <a:p>
            <a:r>
              <a:rPr lang="be-BY" sz="3200" dirty="0" smtClean="0">
                <a:latin typeface="Arial Black" panose="020B0A04020102020204" pitchFamily="34" charset="0"/>
              </a:rPr>
              <a:t>б</a:t>
            </a:r>
            <a:r>
              <a:rPr lang="be-BY" sz="3200" dirty="0">
                <a:latin typeface="Arial Black" panose="020B0A04020102020204" pitchFamily="34" charset="0"/>
              </a:rPr>
              <a:t>) на литаврах</a:t>
            </a:r>
          </a:p>
          <a:p>
            <a:r>
              <a:rPr lang="be-BY" sz="3200" dirty="0">
                <a:latin typeface="Arial Black" panose="020B0A04020102020204" pitchFamily="34" charset="0"/>
              </a:rPr>
              <a:t>в) на арфе</a:t>
            </a:r>
          </a:p>
          <a:p>
            <a:r>
              <a:rPr lang="be-BY" sz="3200" dirty="0">
                <a:latin typeface="Arial Black" panose="020B0A04020102020204" pitchFamily="34" charset="0"/>
              </a:rPr>
              <a:t>г) на органе</a:t>
            </a:r>
          </a:p>
          <a:p>
            <a:endParaRPr lang="be-BY" dirty="0"/>
          </a:p>
        </p:txBody>
      </p:sp>
      <p:sp>
        <p:nvSpPr>
          <p:cNvPr id="3" name="TextBox 2"/>
          <p:cNvSpPr txBox="1"/>
          <p:nvPr/>
        </p:nvSpPr>
        <p:spPr>
          <a:xfrm>
            <a:off x="395536" y="260648"/>
            <a:ext cx="849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3. </a:t>
            </a:r>
            <a:r>
              <a:rPr lang="be-BY" sz="2400" dirty="0">
                <a:solidFill>
                  <a:srgbClr val="0070C0"/>
                </a:solidFill>
                <a:latin typeface="Arial Black" panose="020B0A04020102020204" pitchFamily="34" charset="0"/>
              </a:rPr>
              <a:t>Смычком играют...</a:t>
            </a:r>
          </a:p>
        </p:txBody>
      </p:sp>
      <p:grpSp>
        <p:nvGrpSpPr>
          <p:cNvPr id="2" name="Группа 1"/>
          <p:cNvGrpSpPr/>
          <p:nvPr/>
        </p:nvGrpSpPr>
        <p:grpSpPr>
          <a:xfrm>
            <a:off x="4932040" y="656993"/>
            <a:ext cx="3600000" cy="5148271"/>
            <a:chOff x="4932040" y="764704"/>
            <a:chExt cx="3600000" cy="5148271"/>
          </a:xfrm>
        </p:grpSpPr>
        <p:pic>
          <p:nvPicPr>
            <p:cNvPr id="30722" name="Picture 2" descr="2013 Сентябрь Новостной интернет-портал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2040" y="764704"/>
              <a:ext cx="3600000" cy="2409551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24" name="Picture 4" descr="Виолончель Страдивари из коллекции Паганини продается 'в хорошие руки'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2040" y="3212976"/>
              <a:ext cx="3600000" cy="2699999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30461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244408" y="6093296"/>
            <a:ext cx="504056" cy="50405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e-BY"/>
          </a:p>
        </p:txBody>
      </p:sp>
      <p:sp>
        <p:nvSpPr>
          <p:cNvPr id="9" name="Управляющая кнопка: назад 8">
            <a:hlinkClick r:id="" action="ppaction://hlinkshowjump?jump=previousslide" highlightClick="1"/>
          </p:cNvPr>
          <p:cNvSpPr/>
          <p:nvPr/>
        </p:nvSpPr>
        <p:spPr>
          <a:xfrm>
            <a:off x="7668344" y="6093296"/>
            <a:ext cx="504056" cy="50405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e-BY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28185" y="3861048"/>
            <a:ext cx="1512168" cy="936104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А</a:t>
            </a:r>
            <a:endParaRPr lang="be-BY" sz="4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428385" y="3861048"/>
            <a:ext cx="1512168" cy="936104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Б</a:t>
            </a:r>
            <a:endParaRPr lang="be-BY" sz="4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83568" y="5085184"/>
            <a:ext cx="1512168" cy="936104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В</a:t>
            </a:r>
            <a:endParaRPr lang="be-BY" sz="4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483768" y="5085184"/>
            <a:ext cx="1512168" cy="936104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Г</a:t>
            </a:r>
            <a:endParaRPr lang="be-BY" sz="4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9552" y="980728"/>
            <a:ext cx="8604448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e-BY" sz="3200" dirty="0">
                <a:latin typeface="Arial Black" panose="020B0A04020102020204" pitchFamily="34" charset="0"/>
              </a:rPr>
              <a:t>а) ансамбль из </a:t>
            </a:r>
            <a:r>
              <a:rPr lang="be-BY" sz="3200" dirty="0" smtClean="0">
                <a:latin typeface="Arial Black" panose="020B0A04020102020204" pitchFamily="34" charset="0"/>
              </a:rPr>
              <a:t>2-х </a:t>
            </a:r>
            <a:r>
              <a:rPr lang="be-BY" sz="3200" dirty="0">
                <a:latin typeface="Arial Black" panose="020B0A04020102020204" pitchFamily="34" charset="0"/>
              </a:rPr>
              <a:t>исполнителей</a:t>
            </a:r>
          </a:p>
          <a:p>
            <a:r>
              <a:rPr lang="be-BY" sz="3200" dirty="0">
                <a:latin typeface="Arial Black" panose="020B0A04020102020204" pitchFamily="34" charset="0"/>
              </a:rPr>
              <a:t>б) ансамбль из </a:t>
            </a:r>
            <a:r>
              <a:rPr lang="be-BY" sz="3200" dirty="0" smtClean="0">
                <a:latin typeface="Arial Black" panose="020B0A04020102020204" pitchFamily="34" charset="0"/>
              </a:rPr>
              <a:t>4-х исполнителей</a:t>
            </a:r>
            <a:r>
              <a:rPr lang="be-BY" sz="3200" dirty="0">
                <a:latin typeface="Arial Black" panose="020B0A04020102020204" pitchFamily="34" charset="0"/>
              </a:rPr>
              <a:t>  </a:t>
            </a:r>
          </a:p>
          <a:p>
            <a:r>
              <a:rPr lang="be-BY" sz="3200" dirty="0">
                <a:latin typeface="Arial Black" panose="020B0A04020102020204" pitchFamily="34" charset="0"/>
              </a:rPr>
              <a:t>в) ансамбль из </a:t>
            </a:r>
            <a:r>
              <a:rPr lang="be-BY" sz="3200" dirty="0" smtClean="0">
                <a:latin typeface="Arial Black" panose="020B0A04020102020204" pitchFamily="34" charset="0"/>
              </a:rPr>
              <a:t>6-и </a:t>
            </a:r>
            <a:r>
              <a:rPr lang="be-BY" sz="3200" dirty="0">
                <a:latin typeface="Arial Black" panose="020B0A04020102020204" pitchFamily="34" charset="0"/>
              </a:rPr>
              <a:t>исполнителей</a:t>
            </a:r>
          </a:p>
          <a:p>
            <a:r>
              <a:rPr lang="be-BY" sz="3200" dirty="0">
                <a:latin typeface="Arial Black" panose="020B0A04020102020204" pitchFamily="34" charset="0"/>
              </a:rPr>
              <a:t>г) ансамбль из </a:t>
            </a:r>
            <a:r>
              <a:rPr lang="be-BY" sz="3200" dirty="0" smtClean="0">
                <a:latin typeface="Arial Black" panose="020B0A04020102020204" pitchFamily="34" charset="0"/>
              </a:rPr>
              <a:t>8-и </a:t>
            </a:r>
            <a:r>
              <a:rPr lang="be-BY" sz="3200" dirty="0">
                <a:latin typeface="Arial Black" panose="020B0A04020102020204" pitchFamily="34" charset="0"/>
              </a:rPr>
              <a:t>исполнителей</a:t>
            </a:r>
          </a:p>
          <a:p>
            <a:endParaRPr lang="be-BY" dirty="0"/>
          </a:p>
        </p:txBody>
      </p:sp>
      <p:sp>
        <p:nvSpPr>
          <p:cNvPr id="3" name="TextBox 2"/>
          <p:cNvSpPr txBox="1"/>
          <p:nvPr/>
        </p:nvSpPr>
        <p:spPr>
          <a:xfrm>
            <a:off x="395536" y="260648"/>
            <a:ext cx="84969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4. </a:t>
            </a:r>
            <a:r>
              <a:rPr lang="be-BY" sz="2400" dirty="0">
                <a:solidFill>
                  <a:srgbClr val="0070C0"/>
                </a:solidFill>
                <a:latin typeface="Arial Black" panose="020B0A04020102020204" pitchFamily="34" charset="0"/>
              </a:rPr>
              <a:t>Квартет — это ...</a:t>
            </a:r>
          </a:p>
          <a:p>
            <a:endParaRPr lang="be-BY" sz="2400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pic>
        <p:nvPicPr>
          <p:cNvPr id="29698" name="Picture 2" descr="Квартет саксофонистов Amstel Quartet (Нидерланды), Концерты Тюмени, артисты, описание, места проведен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140968"/>
            <a:ext cx="3763631" cy="25001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4727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2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244408" y="6093296"/>
            <a:ext cx="504056" cy="50405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e-BY"/>
          </a:p>
        </p:txBody>
      </p:sp>
      <p:sp>
        <p:nvSpPr>
          <p:cNvPr id="9" name="Управляющая кнопка: назад 8">
            <a:hlinkClick r:id="" action="ppaction://hlinkshowjump?jump=previousslide" highlightClick="1"/>
          </p:cNvPr>
          <p:cNvSpPr/>
          <p:nvPr/>
        </p:nvSpPr>
        <p:spPr>
          <a:xfrm>
            <a:off x="7668344" y="6093296"/>
            <a:ext cx="504056" cy="50405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e-BY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28185" y="3861048"/>
            <a:ext cx="1512168" cy="936104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А</a:t>
            </a:r>
            <a:endParaRPr lang="be-BY" sz="4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428385" y="3861048"/>
            <a:ext cx="1512168" cy="936104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Б</a:t>
            </a:r>
            <a:endParaRPr lang="be-BY" sz="4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83568" y="5085184"/>
            <a:ext cx="1512168" cy="936104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В</a:t>
            </a:r>
            <a:endParaRPr lang="be-BY" sz="4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483768" y="5085184"/>
            <a:ext cx="1512168" cy="936104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Г</a:t>
            </a:r>
            <a:endParaRPr lang="be-BY" sz="4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9552" y="980728"/>
            <a:ext cx="3888432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e-BY" sz="3200" dirty="0">
                <a:latin typeface="Arial Black" panose="020B0A04020102020204" pitchFamily="34" charset="0"/>
              </a:rPr>
              <a:t>а) соль, си, ля</a:t>
            </a:r>
          </a:p>
          <a:p>
            <a:r>
              <a:rPr lang="be-BY" sz="3200" dirty="0">
                <a:latin typeface="Arial Black" panose="020B0A04020102020204" pitchFamily="34" charset="0"/>
              </a:rPr>
              <a:t>б) ля, соль, си</a:t>
            </a:r>
          </a:p>
          <a:p>
            <a:r>
              <a:rPr lang="be-BY" sz="3200" dirty="0">
                <a:latin typeface="Arial Black" panose="020B0A04020102020204" pitchFamily="34" charset="0"/>
              </a:rPr>
              <a:t>в) соль, ля, си  </a:t>
            </a:r>
          </a:p>
          <a:p>
            <a:r>
              <a:rPr lang="be-BY" sz="3200" dirty="0">
                <a:latin typeface="Arial Black" panose="020B0A04020102020204" pitchFamily="34" charset="0"/>
              </a:rPr>
              <a:t>г) си, ля, соль</a:t>
            </a:r>
          </a:p>
          <a:p>
            <a:endParaRPr lang="be-BY" dirty="0"/>
          </a:p>
        </p:txBody>
      </p:sp>
      <p:sp>
        <p:nvSpPr>
          <p:cNvPr id="3" name="TextBox 2"/>
          <p:cNvSpPr txBox="1"/>
          <p:nvPr/>
        </p:nvSpPr>
        <p:spPr>
          <a:xfrm>
            <a:off x="395536" y="260648"/>
            <a:ext cx="84969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5. </a:t>
            </a:r>
            <a:r>
              <a:rPr lang="be-BY" sz="2400" dirty="0">
                <a:solidFill>
                  <a:srgbClr val="0070C0"/>
                </a:solidFill>
                <a:latin typeface="Arial Black" panose="020B0A04020102020204" pitchFamily="34" charset="0"/>
              </a:rPr>
              <a:t>Продолжите гамму: до, ре, ми, фа...</a:t>
            </a:r>
          </a:p>
          <a:p>
            <a:endParaRPr lang="be-BY" sz="2400" dirty="0">
              <a:solidFill>
                <a:srgbClr val="0070C0"/>
              </a:solidFill>
              <a:latin typeface="Arial Black" panose="020B0A04020102020204" pitchFamily="34" charset="0"/>
            </a:endParaRPr>
          </a:p>
          <a:p>
            <a:endParaRPr lang="be-BY" sz="2400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4565297" y="908720"/>
            <a:ext cx="4183167" cy="4032448"/>
            <a:chOff x="4565297" y="908720"/>
            <a:chExt cx="4183167" cy="4032448"/>
          </a:xfrm>
        </p:grpSpPr>
        <p:pic>
          <p:nvPicPr>
            <p:cNvPr id="28674" name="Picture 2" descr="Справочник по музыкальной грамоте и сольфеджио. стр.7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507"/>
            <a:stretch/>
          </p:blipFill>
          <p:spPr bwMode="auto">
            <a:xfrm>
              <a:off x="4565297" y="908720"/>
              <a:ext cx="4183167" cy="3081389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676" name="Picture 4" descr="Учимся строить лады Первый в рунете музыкальный онлайн колледж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51572" y="4056915"/>
              <a:ext cx="4096892" cy="884253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2883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22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244408" y="6093296"/>
            <a:ext cx="504056" cy="50405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e-BY"/>
          </a:p>
        </p:txBody>
      </p:sp>
      <p:sp>
        <p:nvSpPr>
          <p:cNvPr id="9" name="Управляющая кнопка: назад 8">
            <a:hlinkClick r:id="" action="ppaction://hlinkshowjump?jump=previousslide" highlightClick="1"/>
          </p:cNvPr>
          <p:cNvSpPr/>
          <p:nvPr/>
        </p:nvSpPr>
        <p:spPr>
          <a:xfrm>
            <a:off x="7668344" y="6093296"/>
            <a:ext cx="504056" cy="50405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e-BY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28185" y="3861048"/>
            <a:ext cx="1512168" cy="936104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А</a:t>
            </a:r>
            <a:endParaRPr lang="be-BY" sz="4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428385" y="3861048"/>
            <a:ext cx="1512168" cy="936104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Б</a:t>
            </a:r>
            <a:endParaRPr lang="be-BY" sz="4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83568" y="5085184"/>
            <a:ext cx="1512168" cy="936104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В</a:t>
            </a:r>
            <a:endParaRPr lang="be-BY" sz="4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483768" y="5085184"/>
            <a:ext cx="1512168" cy="936104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Г</a:t>
            </a:r>
            <a:endParaRPr lang="be-BY" sz="4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9552" y="1233914"/>
            <a:ext cx="8424936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e-BY" sz="3200" dirty="0">
                <a:latin typeface="Arial Black" panose="020B0A04020102020204" pitchFamily="34" charset="0"/>
              </a:rPr>
              <a:t>а) Петр Ильич Чайковский  </a:t>
            </a:r>
          </a:p>
          <a:p>
            <a:r>
              <a:rPr lang="be-BY" sz="3200" dirty="0">
                <a:latin typeface="Arial Black" panose="020B0A04020102020204" pitchFamily="34" charset="0"/>
              </a:rPr>
              <a:t>б) Вольфганг Амадей Моцарт</a:t>
            </a:r>
          </a:p>
          <a:p>
            <a:r>
              <a:rPr lang="be-BY" sz="3200" dirty="0">
                <a:latin typeface="Arial Black" panose="020B0A04020102020204" pitchFamily="34" charset="0"/>
              </a:rPr>
              <a:t>в) Михаил Иванович Глинка</a:t>
            </a:r>
          </a:p>
          <a:p>
            <a:r>
              <a:rPr lang="be-BY" sz="3200" dirty="0">
                <a:latin typeface="Arial Black" panose="020B0A04020102020204" pitchFamily="34" charset="0"/>
              </a:rPr>
              <a:t>г) Фредерик Шопен</a:t>
            </a:r>
          </a:p>
          <a:p>
            <a:endParaRPr lang="be-BY" dirty="0"/>
          </a:p>
        </p:txBody>
      </p:sp>
      <p:sp>
        <p:nvSpPr>
          <p:cNvPr id="3" name="TextBox 2"/>
          <p:cNvSpPr txBox="1"/>
          <p:nvPr/>
        </p:nvSpPr>
        <p:spPr>
          <a:xfrm>
            <a:off x="395536" y="260648"/>
            <a:ext cx="84969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6. </a:t>
            </a:r>
            <a:r>
              <a:rPr lang="be-BY" sz="2400" dirty="0">
                <a:solidFill>
                  <a:srgbClr val="0070C0"/>
                </a:solidFill>
                <a:latin typeface="Arial Black" panose="020B0A04020102020204" pitchFamily="34" charset="0"/>
              </a:rPr>
              <a:t>Композитором балета «Щелкунчик» </a:t>
            </a:r>
            <a:endParaRPr lang="be-BY" sz="2400" dirty="0" smtClean="0">
              <a:solidFill>
                <a:srgbClr val="0070C0"/>
              </a:solidFill>
              <a:latin typeface="Arial Black" panose="020B0A04020102020204" pitchFamily="34" charset="0"/>
            </a:endParaRPr>
          </a:p>
          <a:p>
            <a:r>
              <a:rPr lang="be-BY" sz="2400" dirty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be-BY" sz="2400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  является...</a:t>
            </a:r>
            <a:endParaRPr lang="be-BY" sz="2400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pic>
        <p:nvPicPr>
          <p:cNvPr id="27652" name="Picture 4" descr="Фотография Петр Чайковский (Photo of Petr Chaikovskiy)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2795319"/>
            <a:ext cx="2419476" cy="322596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5478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244408" y="6093296"/>
            <a:ext cx="504056" cy="50405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e-BY"/>
          </a:p>
        </p:txBody>
      </p:sp>
      <p:sp>
        <p:nvSpPr>
          <p:cNvPr id="9" name="Управляющая кнопка: назад 8">
            <a:hlinkClick r:id="" action="ppaction://hlinkshowjump?jump=previousslide" highlightClick="1"/>
          </p:cNvPr>
          <p:cNvSpPr/>
          <p:nvPr/>
        </p:nvSpPr>
        <p:spPr>
          <a:xfrm>
            <a:off x="7668344" y="6093296"/>
            <a:ext cx="504056" cy="50405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e-BY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28185" y="3861048"/>
            <a:ext cx="1512168" cy="936104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А</a:t>
            </a:r>
            <a:endParaRPr lang="be-BY" sz="4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428385" y="3861048"/>
            <a:ext cx="1512168" cy="936104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Б</a:t>
            </a:r>
            <a:endParaRPr lang="be-BY" sz="4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83568" y="5085184"/>
            <a:ext cx="1512168" cy="936104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В</a:t>
            </a:r>
            <a:endParaRPr lang="be-BY" sz="4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483768" y="5085184"/>
            <a:ext cx="1512168" cy="936104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Г</a:t>
            </a:r>
            <a:endParaRPr lang="be-BY" sz="4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9552" y="1233914"/>
            <a:ext cx="3888432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e-BY" sz="3200" dirty="0">
                <a:latin typeface="Arial Black" panose="020B0A04020102020204" pitchFamily="34" charset="0"/>
              </a:rPr>
              <a:t>а) о скрипке</a:t>
            </a:r>
          </a:p>
          <a:p>
            <a:r>
              <a:rPr lang="be-BY" sz="3200" dirty="0">
                <a:latin typeface="Arial Black" panose="020B0A04020102020204" pitchFamily="34" charset="0"/>
              </a:rPr>
              <a:t>б) о трубе</a:t>
            </a:r>
          </a:p>
          <a:p>
            <a:r>
              <a:rPr lang="be-BY" sz="3200" dirty="0">
                <a:latin typeface="Arial Black" panose="020B0A04020102020204" pitchFamily="34" charset="0"/>
              </a:rPr>
              <a:t>в) о рояле   </a:t>
            </a:r>
          </a:p>
          <a:p>
            <a:r>
              <a:rPr lang="be-BY" sz="3200" dirty="0">
                <a:latin typeface="Arial Black" panose="020B0A04020102020204" pitchFamily="34" charset="0"/>
              </a:rPr>
              <a:t>г) о флейте</a:t>
            </a:r>
          </a:p>
          <a:p>
            <a:endParaRPr lang="be-BY" dirty="0"/>
          </a:p>
        </p:txBody>
      </p:sp>
      <p:sp>
        <p:nvSpPr>
          <p:cNvPr id="3" name="TextBox 2"/>
          <p:cNvSpPr txBox="1"/>
          <p:nvPr/>
        </p:nvSpPr>
        <p:spPr>
          <a:xfrm>
            <a:off x="395536" y="260648"/>
            <a:ext cx="84969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7. </a:t>
            </a:r>
            <a:r>
              <a:rPr lang="be-BY" sz="2400" dirty="0">
                <a:solidFill>
                  <a:srgbClr val="0070C0"/>
                </a:solidFill>
                <a:latin typeface="Arial Black" panose="020B0A04020102020204" pitchFamily="34" charset="0"/>
              </a:rPr>
              <a:t>О каком музыкальном инструменте говорят, </a:t>
            </a:r>
            <a:endParaRPr lang="be-BY" sz="2400" dirty="0" smtClean="0">
              <a:solidFill>
                <a:srgbClr val="0070C0"/>
              </a:solidFill>
              <a:latin typeface="Arial Black" panose="020B0A04020102020204" pitchFamily="34" charset="0"/>
            </a:endParaRPr>
          </a:p>
          <a:p>
            <a:r>
              <a:rPr lang="be-BY" sz="2400" dirty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be-BY" sz="2400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  что </a:t>
            </a:r>
            <a:r>
              <a:rPr lang="be-BY" sz="2400" dirty="0">
                <a:solidFill>
                  <a:srgbClr val="0070C0"/>
                </a:solidFill>
                <a:latin typeface="Arial Black" panose="020B0A04020102020204" pitchFamily="34" charset="0"/>
              </a:rPr>
              <a:t>он подобен целому оркестру</a:t>
            </a:r>
            <a:r>
              <a:rPr lang="be-BY" sz="2400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?</a:t>
            </a:r>
            <a:endParaRPr lang="be-BY" sz="2400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4464448" y="1196759"/>
            <a:ext cx="3995544" cy="4595736"/>
            <a:chOff x="4464448" y="1196759"/>
            <a:chExt cx="3995544" cy="4595736"/>
          </a:xfrm>
        </p:grpSpPr>
        <p:pic>
          <p:nvPicPr>
            <p:cNvPr id="26626" name="Picture 2" descr="Прогулки по Нью-Йорку 27. . Midtown and Music - Elegant New …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64448" y="1196759"/>
              <a:ext cx="3960000" cy="1465805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628" name="Picture 4" descr="Духовой оркестр военный оркестр.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9992" y="2708920"/>
              <a:ext cx="3960000" cy="3083575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26663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2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244408" y="6093296"/>
            <a:ext cx="504056" cy="50405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e-BY"/>
          </a:p>
        </p:txBody>
      </p:sp>
      <p:sp>
        <p:nvSpPr>
          <p:cNvPr id="9" name="Управляющая кнопка: назад 8">
            <a:hlinkClick r:id="" action="ppaction://hlinkshowjump?jump=previousslide" highlightClick="1"/>
          </p:cNvPr>
          <p:cNvSpPr/>
          <p:nvPr/>
        </p:nvSpPr>
        <p:spPr>
          <a:xfrm>
            <a:off x="7668344" y="6093296"/>
            <a:ext cx="504056" cy="50405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e-BY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28185" y="3861048"/>
            <a:ext cx="1512168" cy="936104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А</a:t>
            </a:r>
            <a:endParaRPr lang="be-BY" sz="4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428385" y="3861048"/>
            <a:ext cx="1512168" cy="936104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Б</a:t>
            </a:r>
            <a:endParaRPr lang="be-BY" sz="4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83568" y="5085184"/>
            <a:ext cx="1512168" cy="936104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В</a:t>
            </a:r>
            <a:endParaRPr lang="be-BY" sz="4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483768" y="5085184"/>
            <a:ext cx="1512168" cy="936104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Г</a:t>
            </a:r>
            <a:endParaRPr lang="be-BY" sz="4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9552" y="1233914"/>
            <a:ext cx="7992888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e-BY" sz="3200" dirty="0">
                <a:latin typeface="Arial Black" panose="020B0A04020102020204" pitchFamily="34" charset="0"/>
              </a:rPr>
              <a:t>а) на скрипке</a:t>
            </a:r>
          </a:p>
          <a:p>
            <a:r>
              <a:rPr lang="be-BY" sz="3200" dirty="0">
                <a:latin typeface="Arial Black" panose="020B0A04020102020204" pitchFamily="34" charset="0"/>
              </a:rPr>
              <a:t>б) на гуслях</a:t>
            </a:r>
          </a:p>
          <a:p>
            <a:r>
              <a:rPr lang="be-BY" sz="3200" dirty="0">
                <a:latin typeface="Arial Black" panose="020B0A04020102020204" pitchFamily="34" charset="0"/>
              </a:rPr>
              <a:t>в) на балалайке  </a:t>
            </a:r>
          </a:p>
          <a:p>
            <a:r>
              <a:rPr lang="be-BY" sz="3200" dirty="0">
                <a:latin typeface="Arial Black" panose="020B0A04020102020204" pitchFamily="34" charset="0"/>
              </a:rPr>
              <a:t>г) на виолончели</a:t>
            </a:r>
          </a:p>
          <a:p>
            <a:endParaRPr lang="be-BY" dirty="0"/>
          </a:p>
        </p:txBody>
      </p:sp>
      <p:sp>
        <p:nvSpPr>
          <p:cNvPr id="3" name="TextBox 2"/>
          <p:cNvSpPr txBox="1"/>
          <p:nvPr/>
        </p:nvSpPr>
        <p:spPr>
          <a:xfrm>
            <a:off x="395536" y="260648"/>
            <a:ext cx="84969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8. </a:t>
            </a:r>
            <a:r>
              <a:rPr lang="be-BY" sz="2400" dirty="0">
                <a:solidFill>
                  <a:srgbClr val="0070C0"/>
                </a:solidFill>
                <a:latin typeface="Arial Black" panose="020B0A04020102020204" pitchFamily="34" charset="0"/>
              </a:rPr>
              <a:t>На каком музыкальном инструменте три </a:t>
            </a:r>
            <a:endParaRPr lang="be-BY" sz="2400" dirty="0" smtClean="0">
              <a:solidFill>
                <a:srgbClr val="0070C0"/>
              </a:solidFill>
              <a:latin typeface="Arial Black" panose="020B0A04020102020204" pitchFamily="34" charset="0"/>
            </a:endParaRPr>
          </a:p>
          <a:p>
            <a:r>
              <a:rPr lang="be-BY" sz="2400" dirty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be-BY" sz="2400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  струны</a:t>
            </a:r>
            <a:r>
              <a:rPr lang="be-BY" sz="2400" dirty="0">
                <a:solidFill>
                  <a:srgbClr val="0070C0"/>
                </a:solidFill>
                <a:latin typeface="Arial Black" panose="020B0A04020102020204" pitchFamily="34" charset="0"/>
              </a:rPr>
              <a:t>?</a:t>
            </a:r>
          </a:p>
        </p:txBody>
      </p:sp>
      <p:pic>
        <p:nvPicPr>
          <p:cNvPr id="25602" name="Picture 2" descr="Русские народные музыкальные инструменты - Стоковое векторное изображение Valentinash #75806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764704"/>
            <a:ext cx="4286250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9295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2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244408" y="6093296"/>
            <a:ext cx="504056" cy="50405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e-BY"/>
          </a:p>
        </p:txBody>
      </p:sp>
      <p:sp>
        <p:nvSpPr>
          <p:cNvPr id="9" name="Управляющая кнопка: назад 8">
            <a:hlinkClick r:id="" action="ppaction://hlinkshowjump?jump=previousslide" highlightClick="1"/>
          </p:cNvPr>
          <p:cNvSpPr/>
          <p:nvPr/>
        </p:nvSpPr>
        <p:spPr>
          <a:xfrm>
            <a:off x="7668344" y="6093296"/>
            <a:ext cx="504056" cy="50405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e-BY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28185" y="3861048"/>
            <a:ext cx="1512168" cy="936104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А</a:t>
            </a:r>
            <a:endParaRPr lang="be-BY" sz="4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428385" y="3861048"/>
            <a:ext cx="1512168" cy="936104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Б</a:t>
            </a:r>
            <a:endParaRPr lang="be-BY" sz="4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83568" y="5085184"/>
            <a:ext cx="1512168" cy="936104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В</a:t>
            </a:r>
            <a:endParaRPr lang="be-BY" sz="4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483768" y="5085184"/>
            <a:ext cx="1512168" cy="936104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Г</a:t>
            </a:r>
            <a:endParaRPr lang="be-BY" sz="4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9552" y="1377930"/>
            <a:ext cx="7992888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e-BY" sz="3200" dirty="0">
                <a:latin typeface="Arial Black" panose="020B0A04020102020204" pitchFamily="34" charset="0"/>
              </a:rPr>
              <a:t>а) гример</a:t>
            </a:r>
          </a:p>
          <a:p>
            <a:r>
              <a:rPr lang="be-BY" sz="3200" dirty="0">
                <a:latin typeface="Arial Black" panose="020B0A04020102020204" pitchFamily="34" charset="0"/>
              </a:rPr>
              <a:t>б) настройщик</a:t>
            </a:r>
          </a:p>
          <a:p>
            <a:r>
              <a:rPr lang="be-BY" sz="3200" dirty="0">
                <a:latin typeface="Arial Black" panose="020B0A04020102020204" pitchFamily="34" charset="0"/>
              </a:rPr>
              <a:t>в) вокалист</a:t>
            </a:r>
          </a:p>
          <a:p>
            <a:r>
              <a:rPr lang="be-BY" sz="3200" dirty="0">
                <a:latin typeface="Arial Black" panose="020B0A04020102020204" pitchFamily="34" charset="0"/>
              </a:rPr>
              <a:t>г) композитор   </a:t>
            </a:r>
          </a:p>
          <a:p>
            <a:endParaRPr lang="be-BY" dirty="0"/>
          </a:p>
        </p:txBody>
      </p:sp>
      <p:sp>
        <p:nvSpPr>
          <p:cNvPr id="3" name="TextBox 2"/>
          <p:cNvSpPr txBox="1"/>
          <p:nvPr/>
        </p:nvSpPr>
        <p:spPr>
          <a:xfrm>
            <a:off x="395536" y="260648"/>
            <a:ext cx="84969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9. </a:t>
            </a:r>
            <a:r>
              <a:rPr lang="be-BY" sz="2400" dirty="0">
                <a:solidFill>
                  <a:srgbClr val="0070C0"/>
                </a:solidFill>
                <a:latin typeface="Arial Black" panose="020B0A04020102020204" pitchFamily="34" charset="0"/>
              </a:rPr>
              <a:t>Автора музыкального произведения </a:t>
            </a:r>
            <a:endParaRPr lang="be-BY" sz="2400" dirty="0" smtClean="0">
              <a:solidFill>
                <a:srgbClr val="0070C0"/>
              </a:solidFill>
              <a:latin typeface="Arial Black" panose="020B0A04020102020204" pitchFamily="34" charset="0"/>
            </a:endParaRPr>
          </a:p>
          <a:p>
            <a:r>
              <a:rPr lang="be-BY" sz="2400" dirty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be-BY" sz="2400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  называют</a:t>
            </a:r>
            <a:r>
              <a:rPr lang="be-BY" sz="2400" dirty="0">
                <a:solidFill>
                  <a:srgbClr val="0070C0"/>
                </a:solidFill>
                <a:latin typeface="Arial Black" panose="020B0A04020102020204" pitchFamily="34" charset="0"/>
              </a:rPr>
              <a:t>...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5148064" y="764704"/>
            <a:ext cx="3600000" cy="5184576"/>
            <a:chOff x="5148064" y="764704"/>
            <a:chExt cx="3600000" cy="5184576"/>
          </a:xfrm>
        </p:grpSpPr>
        <p:pic>
          <p:nvPicPr>
            <p:cNvPr id="24578" name="Picture 2" descr="31 марта родился Йозеф Гайдн - австрийский композитор, предс…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7051"/>
            <a:stretch/>
          </p:blipFill>
          <p:spPr bwMode="auto">
            <a:xfrm>
              <a:off x="5148064" y="764704"/>
              <a:ext cx="3600000" cy="277651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580" name="Picture 4" descr="Творческая встреча с островецким композитором Александром Як…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48064" y="3581137"/>
              <a:ext cx="3600000" cy="2368143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76981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2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244408" y="6093296"/>
            <a:ext cx="504056" cy="50405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e-BY"/>
          </a:p>
        </p:txBody>
      </p:sp>
      <p:sp>
        <p:nvSpPr>
          <p:cNvPr id="9" name="Управляющая кнопка: назад 8">
            <a:hlinkClick r:id="" action="ppaction://hlinkshowjump?jump=previousslide" highlightClick="1"/>
          </p:cNvPr>
          <p:cNvSpPr/>
          <p:nvPr/>
        </p:nvSpPr>
        <p:spPr>
          <a:xfrm>
            <a:off x="7668344" y="6093296"/>
            <a:ext cx="504056" cy="50405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e-BY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28185" y="3861048"/>
            <a:ext cx="1512168" cy="936104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А</a:t>
            </a:r>
            <a:endParaRPr lang="be-BY" sz="4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428385" y="3861048"/>
            <a:ext cx="1512168" cy="936104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Б</a:t>
            </a:r>
            <a:endParaRPr lang="be-BY" sz="4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83568" y="5085184"/>
            <a:ext cx="1512168" cy="936104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В</a:t>
            </a:r>
            <a:endParaRPr lang="be-BY" sz="4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483768" y="5085184"/>
            <a:ext cx="1512168" cy="936104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Г</a:t>
            </a:r>
            <a:endParaRPr lang="be-BY" sz="4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9552" y="1377930"/>
            <a:ext cx="7992888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e-BY" sz="3200" dirty="0">
                <a:latin typeface="Arial Black" panose="020B0A04020102020204" pitchFamily="34" charset="0"/>
              </a:rPr>
              <a:t>а) альт</a:t>
            </a:r>
          </a:p>
          <a:p>
            <a:r>
              <a:rPr lang="be-BY" sz="3200" dirty="0">
                <a:latin typeface="Arial Black" panose="020B0A04020102020204" pitchFamily="34" charset="0"/>
              </a:rPr>
              <a:t>б) контральто</a:t>
            </a:r>
          </a:p>
          <a:p>
            <a:r>
              <a:rPr lang="be-BY" sz="3200" dirty="0">
                <a:latin typeface="Arial Black" panose="020B0A04020102020204" pitchFamily="34" charset="0"/>
              </a:rPr>
              <a:t>в) меццо-сопрано</a:t>
            </a:r>
          </a:p>
          <a:p>
            <a:r>
              <a:rPr lang="be-BY" sz="3200" dirty="0">
                <a:latin typeface="Arial Black" panose="020B0A04020102020204" pitchFamily="34" charset="0"/>
              </a:rPr>
              <a:t>г) сопрано     </a:t>
            </a:r>
          </a:p>
          <a:p>
            <a:endParaRPr lang="be-BY" dirty="0"/>
          </a:p>
        </p:txBody>
      </p:sp>
      <p:sp>
        <p:nvSpPr>
          <p:cNvPr id="3" name="TextBox 2"/>
          <p:cNvSpPr txBox="1"/>
          <p:nvPr/>
        </p:nvSpPr>
        <p:spPr>
          <a:xfrm>
            <a:off x="395536" y="260648"/>
            <a:ext cx="84969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10. </a:t>
            </a:r>
            <a:r>
              <a:rPr lang="be-BY" sz="2400" dirty="0">
                <a:solidFill>
                  <a:srgbClr val="0070C0"/>
                </a:solidFill>
                <a:latin typeface="Arial Black" panose="020B0A04020102020204" pitchFamily="34" charset="0"/>
              </a:rPr>
              <a:t>Самым высоким из женских голосов </a:t>
            </a:r>
            <a:endParaRPr lang="be-BY" sz="2400" dirty="0" smtClean="0">
              <a:solidFill>
                <a:srgbClr val="0070C0"/>
              </a:solidFill>
              <a:latin typeface="Arial Black" panose="020B0A04020102020204" pitchFamily="34" charset="0"/>
            </a:endParaRPr>
          </a:p>
          <a:p>
            <a:r>
              <a:rPr lang="be-BY" sz="2400" dirty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be-BY" sz="2400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    является</a:t>
            </a:r>
            <a:r>
              <a:rPr lang="be-BY" sz="2400" dirty="0">
                <a:solidFill>
                  <a:srgbClr val="0070C0"/>
                </a:solidFill>
                <a:latin typeface="Arial Black" panose="020B0A04020102020204" pitchFamily="34" charset="0"/>
              </a:rPr>
              <a:t>...</a:t>
            </a:r>
          </a:p>
        </p:txBody>
      </p:sp>
      <p:grpSp>
        <p:nvGrpSpPr>
          <p:cNvPr id="2" name="Группа 1"/>
          <p:cNvGrpSpPr/>
          <p:nvPr/>
        </p:nvGrpSpPr>
        <p:grpSpPr>
          <a:xfrm>
            <a:off x="5148064" y="908720"/>
            <a:ext cx="3600000" cy="4554199"/>
            <a:chOff x="5148064" y="908720"/>
            <a:chExt cx="3600000" cy="4554199"/>
          </a:xfrm>
        </p:grpSpPr>
        <p:pic>
          <p:nvPicPr>
            <p:cNvPr id="23554" name="Picture 2" descr="Не стало знаменитой оперной певицы Елены Образцовой - Anews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48064" y="908720"/>
              <a:ext cx="3600000" cy="24000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556" name="Picture 4" descr="Примадонна Монсеррат Кабалье Фотоленты Weekend РИА Новости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213" b="13043"/>
            <a:stretch/>
          </p:blipFill>
          <p:spPr bwMode="auto">
            <a:xfrm>
              <a:off x="5148064" y="3284984"/>
              <a:ext cx="3600000" cy="2177935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4110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2">
                    <a:lumMod val="2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anose="020B0A04020102020204" pitchFamily="34" charset="0"/>
              </a:rPr>
              <a:t>Викторине – конец,</a:t>
            </a:r>
            <a:endParaRPr lang="be-BY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bg2">
                  <a:lumMod val="25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83568" y="3861048"/>
            <a:ext cx="7754713" cy="10466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5400" b="0" kern="1200" cap="none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2">
                    <a:lumMod val="2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anose="020B0A04020102020204" pitchFamily="34" charset="0"/>
              </a:rPr>
              <a:t>А ты – молодец!</a:t>
            </a:r>
            <a:endParaRPr lang="be-BY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bg2">
                  <a:lumMod val="25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7700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вердый переплет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Твердый переплет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564</TotalTime>
  <Words>797</Words>
  <Application>Microsoft Office PowerPoint</Application>
  <PresentationFormat>Экран (4:3)</PresentationFormat>
  <Paragraphs>302</Paragraphs>
  <Slides>35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6" baseType="lpstr">
      <vt:lpstr>Твердый переплет</vt:lpstr>
      <vt:lpstr>ВИКТОРИНА</vt:lpstr>
      <vt:lpstr>Часть первая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Часть вторая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Часть третья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Викторине – конец,</vt:lpstr>
    </vt:vector>
  </TitlesOfParts>
  <Company>SPecialiST RePack &amp; SanBuild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ВИКТОРИНА</dc:title>
  <dc:creator>1968</dc:creator>
  <cp:lastModifiedBy>1968</cp:lastModifiedBy>
  <cp:revision>35</cp:revision>
  <dcterms:created xsi:type="dcterms:W3CDTF">2015-05-23T04:35:32Z</dcterms:created>
  <dcterms:modified xsi:type="dcterms:W3CDTF">2015-08-15T18:58:30Z</dcterms:modified>
</cp:coreProperties>
</file>