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5" r:id="rId3"/>
    <p:sldId id="262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3A420A-E6EC-4DF5-AE75-58A10571703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4BDCC-AD18-4448-9907-6FADC68368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3A420A-E6EC-4DF5-AE75-58A10571703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4BDCC-AD18-4448-9907-6FADC6836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3A420A-E6EC-4DF5-AE75-58A10571703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4BDCC-AD18-4448-9907-6FADC68368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3A420A-E6EC-4DF5-AE75-58A10571703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4BDCC-AD18-4448-9907-6FADC6836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3A420A-E6EC-4DF5-AE75-58A10571703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4BDCC-AD18-4448-9907-6FADC6836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3A420A-E6EC-4DF5-AE75-58A10571703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4BDCC-AD18-4448-9907-6FADC6836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3A420A-E6EC-4DF5-AE75-58A10571703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4BDCC-AD18-4448-9907-6FADC68368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3A420A-E6EC-4DF5-AE75-58A10571703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4BDCC-AD18-4448-9907-6FADC6836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3A420A-E6EC-4DF5-AE75-58A10571703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4BDCC-AD18-4448-9907-6FADC68368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3A420A-E6EC-4DF5-AE75-58A10571703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4BDCC-AD18-4448-9907-6FADC6836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3A420A-E6EC-4DF5-AE75-58A10571703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94BDCC-AD18-4448-9907-6FADC6836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63A420A-E6EC-4DF5-AE75-58A105717030}" type="datetimeFigureOut">
              <a:rPr lang="ru-RU" smtClean="0"/>
              <a:pPr/>
              <a:t>23.02.2016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E94BDCC-AD18-4448-9907-6FADC68368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2692908"/>
            <a:ext cx="7406640" cy="1472184"/>
          </a:xfrm>
        </p:spPr>
        <p:txBody>
          <a:bodyPr>
            <a:noAutofit/>
          </a:bodyPr>
          <a:lstStyle/>
          <a:p>
            <a:pPr algn="ctr"/>
            <a:r>
              <a:rPr lang="ru-RU" sz="9600" dirty="0" smtClean="0"/>
              <a:t>ПРИЗМА</a:t>
            </a:r>
            <a:endParaRPr lang="ru-RU" sz="96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339752" y="5589240"/>
            <a:ext cx="6592776" cy="11430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275612" y="116632"/>
            <a:ext cx="6592776" cy="360040"/>
          </a:xfrm>
          <a:prstGeom prst="rect">
            <a:avLst/>
          </a:prstGeom>
        </p:spPr>
        <p:txBody>
          <a:bodyPr anchor="b"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урока: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/>
              <a:t>в</a:t>
            </a:r>
            <a:r>
              <a:rPr lang="ru-RU" sz="4000" dirty="0" smtClean="0"/>
              <a:t>вести понятие призмы;</a:t>
            </a:r>
          </a:p>
          <a:p>
            <a:r>
              <a:rPr lang="ru-RU" sz="4000" dirty="0" smtClean="0"/>
              <a:t>рассмотреть элементы, свойства, виды призмы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986561038"/>
      </p:ext>
    </p:extLst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6592776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Изложение нового материала по плану: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3688" y="1484784"/>
            <a:ext cx="6160728" cy="480060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hlinkClick r:id="rId2" action="ppaction://hlinksldjump"/>
              </a:rPr>
              <a:t>Определение</a:t>
            </a:r>
            <a:endParaRPr lang="ru-RU" b="1" u="sng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hlinkClick r:id="rId3" action="ppaction://hlinksldjump"/>
              </a:rPr>
              <a:t>Элементы призмы</a:t>
            </a:r>
            <a:endParaRPr lang="ru-RU" b="1" u="sng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hlinkClick r:id="rId4" action="ppaction://hlinksldjump"/>
              </a:rPr>
              <a:t>Свойства призмы</a:t>
            </a:r>
            <a:endParaRPr lang="ru-RU" b="1" u="sng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hlinkClick r:id="rId5" action="ppaction://hlinksldjump"/>
              </a:rPr>
              <a:t>Виды призм</a:t>
            </a:r>
            <a:endParaRPr lang="ru-RU" b="1" u="sng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hlinkClick r:id="rId6" action="ppaction://hlinksldjump"/>
              </a:rPr>
              <a:t>Призмы в сооружениях</a:t>
            </a:r>
            <a:endParaRPr lang="ru-RU" b="1" u="sng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endParaRPr lang="ru-RU" dirty="0" smtClean="0"/>
          </a:p>
          <a:p>
            <a:pPr>
              <a:buFont typeface="Wingdings" pitchFamily="2" charset="2"/>
              <a:buChar char="v"/>
            </a:pPr>
            <a:endParaRPr lang="ru-RU" dirty="0" smtClean="0"/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6880808" cy="1143000"/>
          </a:xfrm>
        </p:spPr>
        <p:txBody>
          <a:bodyPr/>
          <a:lstStyle/>
          <a:p>
            <a:pPr algn="ctr"/>
            <a:r>
              <a:rPr lang="ru-RU" dirty="0" smtClean="0"/>
              <a:t>Определение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Призма</a:t>
            </a:r>
            <a:r>
              <a:rPr lang="ru-RU" sz="2400" dirty="0" smtClean="0"/>
              <a:t> -многогранник, две грани которого</a:t>
            </a:r>
          </a:p>
          <a:p>
            <a:pPr>
              <a:buNone/>
            </a:pPr>
            <a:r>
              <a:rPr lang="ru-RU" sz="2400" dirty="0" smtClean="0"/>
              <a:t>являются равными многоугольниками, </a:t>
            </a:r>
          </a:p>
          <a:p>
            <a:pPr>
              <a:buNone/>
            </a:pPr>
            <a:r>
              <a:rPr lang="ru-RU" sz="2400" dirty="0" smtClean="0"/>
              <a:t>лежащими в параллельных плоскостях, а остальные </a:t>
            </a:r>
          </a:p>
          <a:p>
            <a:pPr>
              <a:buNone/>
            </a:pPr>
            <a:r>
              <a:rPr lang="ru-RU" sz="2400" dirty="0" smtClean="0"/>
              <a:t>грани - параллелограммами, имеющими общие </a:t>
            </a:r>
          </a:p>
          <a:p>
            <a:pPr>
              <a:buNone/>
            </a:pPr>
            <a:r>
              <a:rPr lang="ru-RU" sz="2400" dirty="0" smtClean="0"/>
              <a:t>стороны с этими многоугольниками.</a:t>
            </a:r>
          </a:p>
          <a:p>
            <a:pPr>
              <a:buNone/>
            </a:pPr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9254" y="3861048"/>
            <a:ext cx="2785492" cy="2785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возврат 4">
            <a:hlinkClick r:id="rId3" action="ppaction://hlinksldjump" highlightClick="1"/>
          </p:cNvPr>
          <p:cNvSpPr/>
          <p:nvPr/>
        </p:nvSpPr>
        <p:spPr>
          <a:xfrm>
            <a:off x="8639944" y="6381328"/>
            <a:ext cx="504056" cy="476672"/>
          </a:xfrm>
          <a:prstGeom prst="actionButtonReturn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Элементы призмы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484784"/>
            <a:ext cx="7632848" cy="4800600"/>
          </a:xfrm>
        </p:spPr>
        <p:txBody>
          <a:bodyPr>
            <a:normAutofit fontScale="92500" lnSpcReduction="20000"/>
          </a:bodyPr>
          <a:lstStyle/>
          <a:p>
            <a:pPr marL="539496" indent="-457200">
              <a:buFont typeface="Wingdings" pitchFamily="2" charset="2"/>
              <a:buChar char="v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</a:rPr>
              <a:t>Основания</a:t>
            </a:r>
            <a:r>
              <a:rPr lang="ru-RU" sz="2000" dirty="0" smtClean="0"/>
              <a:t> - две грани, являющиеся конгруэнтными многоугольниками, лежащими в параллельных плоскостях (</a:t>
            </a:r>
            <a:r>
              <a:rPr lang="en-US" sz="2000" dirty="0" smtClean="0">
                <a:latin typeface="Corbel" pitchFamily="34" charset="0"/>
              </a:rPr>
              <a:t>ABCDE, KLMNP</a:t>
            </a:r>
            <a:r>
              <a:rPr lang="ru-RU" sz="2000" dirty="0" smtClean="0">
                <a:latin typeface="Corbel" pitchFamily="34" charset="0"/>
              </a:rPr>
              <a:t>).</a:t>
            </a:r>
          </a:p>
          <a:p>
            <a:pPr marL="539496" indent="-457200">
              <a:buFont typeface="Wingdings" pitchFamily="2" charset="2"/>
              <a:buChar char="v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</a:rPr>
              <a:t>Боковые грани </a:t>
            </a:r>
            <a:r>
              <a:rPr lang="ru-RU" sz="2000" dirty="0" smtClean="0"/>
              <a:t>- все грани, кроме оснований. Каждая боковая грань обязательно является параллелограммом (</a:t>
            </a:r>
            <a:r>
              <a:rPr lang="en-US" sz="2000" dirty="0" smtClean="0">
                <a:latin typeface="Corbel" pitchFamily="34" charset="0"/>
              </a:rPr>
              <a:t>ABLK, BCML, CDNM, DEPN, EAKP</a:t>
            </a:r>
            <a:r>
              <a:rPr lang="ru-RU" sz="2000" dirty="0" smtClean="0"/>
              <a:t>).</a:t>
            </a:r>
          </a:p>
          <a:p>
            <a:pPr marL="539496" indent="-457200">
              <a:buFont typeface="Wingdings" pitchFamily="2" charset="2"/>
              <a:buChar char="v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</a:rPr>
              <a:t>Боковая поверхность </a:t>
            </a:r>
            <a:r>
              <a:rPr lang="ru-RU" sz="2000" dirty="0" smtClean="0"/>
              <a:t>- объединение боковых граней.</a:t>
            </a:r>
          </a:p>
          <a:p>
            <a:pPr marL="539496" indent="-457200">
              <a:buFont typeface="Wingdings" pitchFamily="2" charset="2"/>
              <a:buChar char="v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</a:rPr>
              <a:t>Полная поверхность </a:t>
            </a:r>
            <a:r>
              <a:rPr lang="ru-RU" sz="2000" dirty="0" smtClean="0"/>
              <a:t>- объединение оснований и боковой поверхности.</a:t>
            </a:r>
          </a:p>
          <a:p>
            <a:pPr marL="539496" indent="-457200">
              <a:buFont typeface="Wingdings" pitchFamily="2" charset="2"/>
              <a:buChar char="v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</a:rPr>
              <a:t>Боковые ребра </a:t>
            </a:r>
            <a:r>
              <a:rPr lang="ru-RU" sz="2000" dirty="0" smtClean="0"/>
              <a:t>- общие стороны боковых граней (</a:t>
            </a:r>
            <a:r>
              <a:rPr lang="en-US" sz="2000" dirty="0" smtClean="0">
                <a:latin typeface="Corbel" pitchFamily="34" charset="0"/>
              </a:rPr>
              <a:t>AK, BL, CM, DN, EP</a:t>
            </a:r>
            <a:r>
              <a:rPr lang="ru-RU" sz="2000" dirty="0" smtClean="0">
                <a:latin typeface="Corbel" pitchFamily="34" charset="0"/>
              </a:rPr>
              <a:t>).</a:t>
            </a:r>
          </a:p>
          <a:p>
            <a:pPr marL="539496" indent="-457200">
              <a:buFont typeface="Wingdings" pitchFamily="2" charset="2"/>
              <a:buChar char="v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</a:rPr>
              <a:t>Высота</a:t>
            </a:r>
            <a:r>
              <a:rPr lang="ru-RU" sz="2000" dirty="0" smtClean="0"/>
              <a:t> - отрезок, соединяющий основания призмы и перпендикулярный им (</a:t>
            </a:r>
            <a:r>
              <a:rPr lang="en-US" sz="2000" dirty="0" smtClean="0">
                <a:latin typeface="Corbel" pitchFamily="34" charset="0"/>
              </a:rPr>
              <a:t>KR</a:t>
            </a:r>
            <a:r>
              <a:rPr lang="ru-RU" sz="2000" dirty="0" smtClean="0">
                <a:latin typeface="Corbel" pitchFamily="34" charset="0"/>
              </a:rPr>
              <a:t>)</a:t>
            </a:r>
            <a:r>
              <a:rPr lang="ru-RU" sz="2000" dirty="0" smtClean="0"/>
              <a:t>.</a:t>
            </a:r>
          </a:p>
          <a:p>
            <a:pPr marL="539496" indent="-457200">
              <a:buFont typeface="Wingdings" pitchFamily="2" charset="2"/>
              <a:buChar char="v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</a:rPr>
              <a:t>Диагональ </a:t>
            </a:r>
            <a:r>
              <a:rPr lang="ru-RU" sz="2000" dirty="0" smtClean="0"/>
              <a:t>- отрезок, соединяющий две вершины призмы, не принадлежащие одной грани (</a:t>
            </a:r>
            <a:r>
              <a:rPr lang="en-US" sz="2000" dirty="0" smtClean="0">
                <a:latin typeface="Corbel" pitchFamily="34" charset="0"/>
              </a:rPr>
              <a:t>BP</a:t>
            </a:r>
            <a:r>
              <a:rPr lang="ru-RU" sz="2000" dirty="0" smtClean="0">
                <a:latin typeface="Corbel" pitchFamily="34" charset="0"/>
              </a:rPr>
              <a:t>)</a:t>
            </a:r>
            <a:r>
              <a:rPr lang="ru-RU" sz="2000" dirty="0" smtClean="0"/>
              <a:t>.</a:t>
            </a:r>
          </a:p>
          <a:p>
            <a:pPr marL="539496" indent="-457200">
              <a:buFont typeface="Wingdings" pitchFamily="2" charset="2"/>
              <a:buChar char="v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</a:rPr>
              <a:t>Диагональная плоскость </a:t>
            </a:r>
            <a:r>
              <a:rPr lang="ru-RU" sz="2000" dirty="0" smtClean="0"/>
              <a:t>- </a:t>
            </a:r>
            <a:r>
              <a:rPr lang="ru-RU" sz="2000" dirty="0" err="1" smtClean="0"/>
              <a:t>плоскость</a:t>
            </a:r>
            <a:r>
              <a:rPr lang="ru-RU" sz="2000" dirty="0" smtClean="0"/>
              <a:t>, проходящая через боковое ребро призмы и диагональ основания.</a:t>
            </a:r>
            <a:endParaRPr lang="ru-RU" sz="2000" dirty="0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604448" y="6237312"/>
            <a:ext cx="539552" cy="620688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404664"/>
            <a:ext cx="7498080" cy="61206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</a:rPr>
              <a:t>Диагональное сечение </a:t>
            </a:r>
            <a:r>
              <a:rPr lang="ru-RU" sz="2000" dirty="0" smtClean="0"/>
              <a:t>- пересечение призмы и диагональной плоскости. В сечении образуется параллелограмм, в том числе его частные случаи — ромб, прямоугольник, квадрат (</a:t>
            </a:r>
            <a:r>
              <a:rPr lang="en-US" sz="2000" dirty="0" smtClean="0">
                <a:latin typeface="Corbel" pitchFamily="34" charset="0"/>
              </a:rPr>
              <a:t>EBLP</a:t>
            </a:r>
            <a:r>
              <a:rPr lang="ru-RU" sz="2000" dirty="0" smtClean="0">
                <a:latin typeface="Corbel" pitchFamily="34" charset="0"/>
              </a:rPr>
              <a:t>)</a:t>
            </a:r>
            <a:r>
              <a:rPr lang="ru-RU" sz="2000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</a:rPr>
              <a:t>Перпендикулярное сечение </a:t>
            </a:r>
            <a:r>
              <a:rPr lang="ru-RU" sz="2000" dirty="0" smtClean="0"/>
              <a:t>- пересечение призмы и плоскости, перпендикулярной ее боковому ребру.</a:t>
            </a:r>
            <a:endParaRPr lang="ru-RU" sz="2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5795" y="2636912"/>
            <a:ext cx="4092410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озврат 5">
            <a:hlinkClick r:id="rId3" action="ppaction://hlinksldjump" highlightClick="1"/>
          </p:cNvPr>
          <p:cNvSpPr/>
          <p:nvPr/>
        </p:nvSpPr>
        <p:spPr>
          <a:xfrm>
            <a:off x="8567936" y="6309320"/>
            <a:ext cx="576064" cy="548680"/>
          </a:xfrm>
          <a:prstGeom prst="actionButtonReturn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498080" cy="1143000"/>
          </a:xfrm>
        </p:spPr>
        <p:txBody>
          <a:bodyPr/>
          <a:lstStyle/>
          <a:p>
            <a:pPr algn="ctr"/>
            <a:r>
              <a:rPr lang="ru-RU" dirty="0" smtClean="0"/>
              <a:t>Свойства призмы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1447800"/>
            <a:ext cx="7674056" cy="522156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800" dirty="0" smtClean="0"/>
              <a:t>Основания призмы являются равными многоугольниками.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Боковые грани призмы являются параллелограммами.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Боковые ребра призмы параллельны и равны.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Объём призмы равен произведению её высоты на площадь основания:  </a:t>
            </a:r>
            <a:r>
              <a:rPr lang="en-US" sz="1800" dirty="0" smtClean="0"/>
              <a:t> </a:t>
            </a:r>
          </a:p>
          <a:p>
            <a:pPr>
              <a:buNone/>
            </a:pPr>
            <a:r>
              <a:rPr lang="en-US" sz="2000" dirty="0" smtClean="0">
                <a:latin typeface="Lucida Calligraphy" pitchFamily="66" charset="0"/>
              </a:rPr>
              <a:t> V = S ∙ h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Площадь полной поверхности призмы равна сумме площади её боковой поверхности и удвоенной площади основания.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Площадь боковой поверхности произвольной призмы</a:t>
            </a:r>
            <a:r>
              <a:rPr lang="en-US" sz="1800" dirty="0" smtClean="0"/>
              <a:t> </a:t>
            </a:r>
            <a:r>
              <a:rPr lang="en-US" sz="1800" dirty="0" smtClean="0">
                <a:latin typeface="Lucida Calligraphy" pitchFamily="66" charset="0"/>
              </a:rPr>
              <a:t>S = P ∙ l</a:t>
            </a:r>
            <a:r>
              <a:rPr lang="ru-RU" sz="1800" dirty="0" smtClean="0">
                <a:latin typeface="Corbel" pitchFamily="34" charset="0"/>
              </a:rPr>
              <a:t> </a:t>
            </a:r>
            <a:r>
              <a:rPr lang="ru-RU" sz="1800" dirty="0" smtClean="0"/>
              <a:t>, где</a:t>
            </a:r>
            <a:r>
              <a:rPr lang="en-US" sz="1800" dirty="0" smtClean="0"/>
              <a:t> </a:t>
            </a:r>
            <a:r>
              <a:rPr lang="en-US" sz="1800" dirty="0" smtClean="0">
                <a:latin typeface="Lucida Calligraphy" pitchFamily="66" charset="0"/>
              </a:rPr>
              <a:t>P</a:t>
            </a:r>
            <a:r>
              <a:rPr lang="ru-RU" sz="1800" dirty="0" smtClean="0"/>
              <a:t> - периметр перпендикулярного сечения,</a:t>
            </a:r>
            <a:r>
              <a:rPr lang="en-US" sz="1800" dirty="0" smtClean="0"/>
              <a:t> </a:t>
            </a:r>
            <a:r>
              <a:rPr lang="en-US" sz="1800" dirty="0" smtClean="0">
                <a:latin typeface="Lucida Calligraphy" pitchFamily="66" charset="0"/>
              </a:rPr>
              <a:t>l</a:t>
            </a:r>
            <a:r>
              <a:rPr lang="ru-RU" sz="1800" dirty="0" smtClean="0"/>
              <a:t> - длина бокового ребра.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Перпендикулярное сечение перпендикулярно ко всем боковым рёбрам призмы.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Углы перпендикулярного сечения — это линейные углы двугранных углов при соответствующих боковых рёбрах.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Перпендикулярное сечение перпендикулярно ко всем боковым граням.</a:t>
            </a:r>
            <a:endParaRPr lang="ru-RU" sz="1800" dirty="0"/>
          </a:p>
        </p:txBody>
      </p:sp>
      <p:sp>
        <p:nvSpPr>
          <p:cNvPr id="4" name="Управляющая кнопка: возврат 3">
            <a:hlinkClick r:id="rId2" action="ppaction://hlinksldjump" highlightClick="1"/>
          </p:cNvPr>
          <p:cNvSpPr/>
          <p:nvPr/>
        </p:nvSpPr>
        <p:spPr>
          <a:xfrm>
            <a:off x="8532440" y="6381328"/>
            <a:ext cx="611560" cy="476672"/>
          </a:xfrm>
          <a:prstGeom prst="actionButtonReturn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призм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447800"/>
            <a:ext cx="7530040" cy="298931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</a:rPr>
              <a:t>Прямая призма </a:t>
            </a:r>
            <a:r>
              <a:rPr lang="ru-RU" sz="2000" dirty="0" smtClean="0"/>
              <a:t>- это призма, у которой все боковые</a:t>
            </a:r>
          </a:p>
          <a:p>
            <a:pPr>
              <a:buNone/>
            </a:pPr>
            <a:r>
              <a:rPr lang="ru-RU" sz="2000" dirty="0" smtClean="0"/>
              <a:t>ребра перпендикулярны основанию, в противном </a:t>
            </a:r>
          </a:p>
          <a:p>
            <a:pPr>
              <a:buNone/>
            </a:pPr>
            <a:r>
              <a:rPr lang="ru-RU" sz="2000" dirty="0" smtClean="0"/>
              <a:t>случае призма называется наклонной. 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/>
              <a:t>Площадь боковой поверхности прямой призмы равна произведению периметра основания на длину бокового ребра (или высоту).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/>
              <a:t>В прямой призме боковые ребра являются высотами.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/>
              <a:t>Площадь боковой поверхности наклонной призмы равна произведению периметра перпендикулярного сечения на длину бокового ребра.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/>
              <a:t>Объем наклонной призмы равен произведению площади перпендикулярного сечения на боковое ребро.</a:t>
            </a:r>
          </a:p>
        </p:txBody>
      </p:sp>
      <p:pic>
        <p:nvPicPr>
          <p:cNvPr id="4098" name="Picture 2" descr="C:\Users\expert\Desktop\prizm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293096"/>
            <a:ext cx="4019550" cy="2314575"/>
          </a:xfrm>
          <a:prstGeom prst="rect">
            <a:avLst/>
          </a:prstGeom>
          <a:noFill/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567936" y="6309320"/>
            <a:ext cx="576064" cy="548680"/>
          </a:xfrm>
          <a:prstGeom prst="actionButtonForwardNext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188640"/>
            <a:ext cx="7498080" cy="6048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u="sng" dirty="0" smtClean="0">
                <a:solidFill>
                  <a:schemeClr val="accent2">
                    <a:lumMod val="50000"/>
                  </a:schemeClr>
                </a:solidFill>
              </a:rPr>
              <a:t>Правильная призма</a:t>
            </a: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1800" dirty="0" smtClean="0"/>
              <a:t>- это призма в основании которой лежит</a:t>
            </a:r>
          </a:p>
          <a:p>
            <a:pPr>
              <a:buNone/>
            </a:pPr>
            <a:r>
              <a:rPr lang="ru-RU" sz="1800" dirty="0" smtClean="0"/>
              <a:t>правильный многоугольник, а боковые ребра перпендикулярны </a:t>
            </a:r>
          </a:p>
          <a:p>
            <a:pPr>
              <a:buNone/>
            </a:pPr>
            <a:r>
              <a:rPr lang="ru-RU" sz="1800" dirty="0" smtClean="0"/>
              <a:t>плоскостям основания.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Основания правильной призмы являются правильными многоугольниками.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Боковые грани правильной призмы являются равными прямоугольниками.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Боковые ребра правильной призмы равны.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Правильная призма является прямой.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Правильная призма, боковые грани которой являются квадратами (высота которой равна стороне основания), является полуправильным многогранником.</a:t>
            </a:r>
            <a:endParaRPr lang="ru-RU" sz="1800" dirty="0"/>
          </a:p>
        </p:txBody>
      </p:sp>
      <p:sp>
        <p:nvSpPr>
          <p:cNvPr id="6" name="Управляющая кнопка: возврат 5">
            <a:hlinkClick r:id="rId3" action="ppaction://hlinksldjump" highlightClick="1"/>
          </p:cNvPr>
          <p:cNvSpPr/>
          <p:nvPr/>
        </p:nvSpPr>
        <p:spPr>
          <a:xfrm>
            <a:off x="8495928" y="6381328"/>
            <a:ext cx="648072" cy="476672"/>
          </a:xfrm>
          <a:prstGeom prst="actionButtonReturn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259632" y="4365104"/>
            <a:ext cx="2100262" cy="2205037"/>
            <a:chOff x="1617" y="1358"/>
            <a:chExt cx="3307" cy="3472"/>
          </a:xfrm>
        </p:grpSpPr>
        <p:grpSp>
          <p:nvGrpSpPr>
            <p:cNvPr id="1027" name="Group 3"/>
            <p:cNvGrpSpPr>
              <a:grpSpLocks/>
            </p:cNvGrpSpPr>
            <p:nvPr/>
          </p:nvGrpSpPr>
          <p:grpSpPr bwMode="auto">
            <a:xfrm>
              <a:off x="1617" y="1358"/>
              <a:ext cx="3307" cy="3472"/>
              <a:chOff x="1617" y="1358"/>
              <a:chExt cx="3307" cy="3472"/>
            </a:xfrm>
          </p:grpSpPr>
          <p:grpSp>
            <p:nvGrpSpPr>
              <p:cNvPr id="1028" name="Group 4"/>
              <p:cNvGrpSpPr>
                <a:grpSpLocks/>
              </p:cNvGrpSpPr>
              <p:nvPr/>
            </p:nvGrpSpPr>
            <p:grpSpPr bwMode="auto">
              <a:xfrm>
                <a:off x="1617" y="1358"/>
                <a:ext cx="3307" cy="3472"/>
                <a:chOff x="1617" y="1358"/>
                <a:chExt cx="3307" cy="3472"/>
              </a:xfrm>
            </p:grpSpPr>
            <p:sp>
              <p:nvSpPr>
                <p:cNvPr id="1029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3409" y="4326"/>
                  <a:ext cx="357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B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30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1757" y="3402"/>
                  <a:ext cx="357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A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31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4389" y="3402"/>
                  <a:ext cx="357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C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32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1617" y="1442"/>
                  <a:ext cx="619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A</a:t>
                  </a:r>
                  <a:r>
                    <a:rPr kumimoji="0" lang="en-US" sz="1200" b="0" i="1" u="none" strike="noStrike" cap="none" normalizeH="0" baseline="-25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1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33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4305" y="1358"/>
                  <a:ext cx="619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C</a:t>
                  </a:r>
                  <a:r>
                    <a:rPr kumimoji="0" lang="en-US" sz="1200" b="0" i="1" u="none" strike="noStrike" cap="none" normalizeH="0" baseline="-25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1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</p:grpSp>
          <p:grpSp>
            <p:nvGrpSpPr>
              <p:cNvPr id="1034" name="Group 10"/>
              <p:cNvGrpSpPr>
                <a:grpSpLocks/>
              </p:cNvGrpSpPr>
              <p:nvPr/>
            </p:nvGrpSpPr>
            <p:grpSpPr bwMode="auto">
              <a:xfrm>
                <a:off x="2040" y="1699"/>
                <a:ext cx="2486" cy="2712"/>
                <a:chOff x="2040" y="1699"/>
                <a:chExt cx="2486" cy="2712"/>
              </a:xfrm>
            </p:grpSpPr>
            <p:sp>
              <p:nvSpPr>
                <p:cNvPr id="1035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3546" y="2450"/>
                  <a:ext cx="619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B</a:t>
                  </a:r>
                  <a:r>
                    <a:rPr kumimoji="0" lang="en-US" sz="1200" b="0" i="1" u="none" strike="noStrike" cap="none" normalizeH="0" baseline="-25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1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grpSp>
              <p:nvGrpSpPr>
                <p:cNvPr id="1036" name="Group 12"/>
                <p:cNvGrpSpPr>
                  <a:grpSpLocks/>
                </p:cNvGrpSpPr>
                <p:nvPr/>
              </p:nvGrpSpPr>
              <p:grpSpPr bwMode="auto">
                <a:xfrm>
                  <a:off x="2040" y="1699"/>
                  <a:ext cx="2486" cy="2712"/>
                  <a:chOff x="2040" y="1699"/>
                  <a:chExt cx="2486" cy="2712"/>
                </a:xfrm>
              </p:grpSpPr>
              <p:cxnSp>
                <p:nvCxnSpPr>
                  <p:cNvPr id="1037" name="AutoShape 1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2040" y="3507"/>
                    <a:ext cx="1582" cy="904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038" name="AutoShape 14"/>
                  <p:cNvCxnSpPr>
                    <a:cxnSpLocks noChangeShapeType="1"/>
                  </p:cNvCxnSpPr>
                  <p:nvPr/>
                </p:nvCxnSpPr>
                <p:spPr bwMode="auto">
                  <a:xfrm flipV="1">
                    <a:off x="3622" y="3507"/>
                    <a:ext cx="904" cy="904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039" name="AutoShape 15"/>
                  <p:cNvCxnSpPr>
                    <a:cxnSpLocks noChangeShapeType="1"/>
                  </p:cNvCxnSpPr>
                  <p:nvPr/>
                </p:nvCxnSpPr>
                <p:spPr bwMode="auto">
                  <a:xfrm flipV="1">
                    <a:off x="2040" y="3508"/>
                    <a:ext cx="2486" cy="2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prstDash val="dash"/>
                    <a:round/>
                    <a:headEnd/>
                    <a:tailEnd/>
                  </a:ln>
                </p:spPr>
              </p:cxnSp>
              <p:cxnSp>
                <p:nvCxnSpPr>
                  <p:cNvPr id="1040" name="AutoShape 16"/>
                  <p:cNvCxnSpPr>
                    <a:cxnSpLocks noChangeShapeType="1"/>
                  </p:cNvCxnSpPr>
                  <p:nvPr/>
                </p:nvCxnSpPr>
                <p:spPr bwMode="auto">
                  <a:xfrm flipH="1">
                    <a:off x="2831" y="1702"/>
                    <a:ext cx="1695" cy="452"/>
                  </a:xfrm>
                  <a:prstGeom prst="straightConnector1">
                    <a:avLst/>
                  </a:prstGeom>
                  <a:noFill/>
                  <a:ln w="317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041" name="AutoShape 17"/>
                  <p:cNvCxnSpPr>
                    <a:cxnSpLocks noChangeShapeType="1"/>
                  </p:cNvCxnSpPr>
                  <p:nvPr/>
                </p:nvCxnSpPr>
                <p:spPr bwMode="auto">
                  <a:xfrm flipH="1" flipV="1">
                    <a:off x="2040" y="1702"/>
                    <a:ext cx="2034" cy="455"/>
                  </a:xfrm>
                  <a:prstGeom prst="straightConnector1">
                    <a:avLst/>
                  </a:prstGeom>
                  <a:noFill/>
                  <a:ln w="317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042" name="AutoShape 1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2040" y="1699"/>
                    <a:ext cx="0" cy="1808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043" name="AutoShape 1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3622" y="2603"/>
                    <a:ext cx="0" cy="1808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044" name="AutoShape 2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4526" y="1702"/>
                    <a:ext cx="0" cy="1808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045" name="AutoShape 2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2040" y="1699"/>
                    <a:ext cx="1582" cy="904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046" name="AutoShape 22"/>
                  <p:cNvCxnSpPr>
                    <a:cxnSpLocks noChangeShapeType="1"/>
                  </p:cNvCxnSpPr>
                  <p:nvPr/>
                </p:nvCxnSpPr>
                <p:spPr bwMode="auto">
                  <a:xfrm flipV="1">
                    <a:off x="3622" y="1699"/>
                    <a:ext cx="904" cy="904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047" name="AutoShape 23"/>
                  <p:cNvCxnSpPr>
                    <a:cxnSpLocks noChangeShapeType="1"/>
                  </p:cNvCxnSpPr>
                  <p:nvPr/>
                </p:nvCxnSpPr>
                <p:spPr bwMode="auto">
                  <a:xfrm flipV="1">
                    <a:off x="2040" y="1700"/>
                    <a:ext cx="2486" cy="2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sp>
                <p:nvSpPr>
                  <p:cNvPr id="1048" name="Freeform 24"/>
                  <p:cNvSpPr>
                    <a:spLocks/>
                  </p:cNvSpPr>
                  <p:nvPr/>
                </p:nvSpPr>
                <p:spPr bwMode="auto">
                  <a:xfrm>
                    <a:off x="2961" y="2114"/>
                    <a:ext cx="168" cy="112"/>
                  </a:xfrm>
                  <a:custGeom>
                    <a:avLst/>
                    <a:gdLst/>
                    <a:ahLst/>
                    <a:cxnLst>
                      <a:cxn ang="0">
                        <a:pos x="56" y="0"/>
                      </a:cxn>
                      <a:cxn ang="0">
                        <a:pos x="168" y="43"/>
                      </a:cxn>
                      <a:cxn ang="0">
                        <a:pos x="0" y="84"/>
                      </a:cxn>
                    </a:cxnLst>
                    <a:rect l="0" t="0" r="r" b="b"/>
                    <a:pathLst>
                      <a:path w="168" h="84">
                        <a:moveTo>
                          <a:pt x="56" y="0"/>
                        </a:moveTo>
                        <a:lnTo>
                          <a:pt x="168" y="43"/>
                        </a:lnTo>
                        <a:lnTo>
                          <a:pt x="0" y="84"/>
                        </a:lnTo>
                      </a:path>
                    </a:pathLst>
                  </a:custGeom>
                  <a:noFill/>
                  <a:ln w="317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049" name="Text Box 2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48" y="2030"/>
                    <a:ext cx="357" cy="50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2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M</a:t>
                    </a:r>
                    <a:endParaRPr kumimoji="0" lang="ru-RU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</p:grpSp>
            <p:sp>
              <p:nvSpPr>
                <p:cNvPr id="1050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2569" y="2099"/>
                  <a:ext cx="357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N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</p:grpSp>
        </p:grpSp>
        <p:sp>
          <p:nvSpPr>
            <p:cNvPr id="1051" name="Freeform 27"/>
            <p:cNvSpPr>
              <a:spLocks/>
            </p:cNvSpPr>
            <p:nvPr/>
          </p:nvSpPr>
          <p:spPr bwMode="auto">
            <a:xfrm>
              <a:off x="3913" y="2030"/>
              <a:ext cx="252" cy="84"/>
            </a:xfrm>
            <a:custGeom>
              <a:avLst/>
              <a:gdLst/>
              <a:ahLst/>
              <a:cxnLst>
                <a:cxn ang="0">
                  <a:pos x="0" y="112"/>
                </a:cxn>
                <a:cxn ang="0">
                  <a:pos x="112" y="0"/>
                </a:cxn>
                <a:cxn ang="0">
                  <a:pos x="308" y="56"/>
                </a:cxn>
              </a:cxnLst>
              <a:rect l="0" t="0" r="r" b="b"/>
              <a:pathLst>
                <a:path w="308" h="112">
                  <a:moveTo>
                    <a:pt x="0" y="112"/>
                  </a:moveTo>
                  <a:lnTo>
                    <a:pt x="112" y="0"/>
                  </a:lnTo>
                  <a:lnTo>
                    <a:pt x="308" y="56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grpSp>
        <p:nvGrpSpPr>
          <p:cNvPr id="1052" name="Group 28"/>
          <p:cNvGrpSpPr>
            <a:grpSpLocks/>
          </p:cNvGrpSpPr>
          <p:nvPr/>
        </p:nvGrpSpPr>
        <p:grpSpPr bwMode="auto">
          <a:xfrm>
            <a:off x="3563888" y="4221088"/>
            <a:ext cx="2311400" cy="2276475"/>
            <a:chOff x="5691" y="1358"/>
            <a:chExt cx="3640" cy="3586"/>
          </a:xfrm>
        </p:grpSpPr>
        <p:grpSp>
          <p:nvGrpSpPr>
            <p:cNvPr id="1053" name="Group 29"/>
            <p:cNvGrpSpPr>
              <a:grpSpLocks/>
            </p:cNvGrpSpPr>
            <p:nvPr/>
          </p:nvGrpSpPr>
          <p:grpSpPr bwMode="auto">
            <a:xfrm>
              <a:off x="5691" y="1358"/>
              <a:ext cx="3640" cy="3586"/>
              <a:chOff x="5691" y="1358"/>
              <a:chExt cx="3640" cy="3586"/>
            </a:xfrm>
          </p:grpSpPr>
          <p:cxnSp>
            <p:nvCxnSpPr>
              <p:cNvPr id="1054" name="AutoShape 30"/>
              <p:cNvCxnSpPr>
                <a:cxnSpLocks noChangeShapeType="1"/>
              </p:cNvCxnSpPr>
              <p:nvPr/>
            </p:nvCxnSpPr>
            <p:spPr bwMode="auto">
              <a:xfrm>
                <a:off x="8029" y="2377"/>
                <a:ext cx="1" cy="214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grpSp>
            <p:nvGrpSpPr>
              <p:cNvPr id="1055" name="Group 31"/>
              <p:cNvGrpSpPr>
                <a:grpSpLocks/>
              </p:cNvGrpSpPr>
              <p:nvPr/>
            </p:nvGrpSpPr>
            <p:grpSpPr bwMode="auto">
              <a:xfrm>
                <a:off x="5691" y="1358"/>
                <a:ext cx="3640" cy="3586"/>
                <a:chOff x="5691" y="1358"/>
                <a:chExt cx="3640" cy="3586"/>
              </a:xfrm>
            </p:grpSpPr>
            <p:grpSp>
              <p:nvGrpSpPr>
                <p:cNvPr id="1056" name="Group 32"/>
                <p:cNvGrpSpPr>
                  <a:grpSpLocks/>
                </p:cNvGrpSpPr>
                <p:nvPr/>
              </p:nvGrpSpPr>
              <p:grpSpPr bwMode="auto">
                <a:xfrm>
                  <a:off x="6108" y="1702"/>
                  <a:ext cx="2831" cy="2822"/>
                  <a:chOff x="6108" y="1702"/>
                  <a:chExt cx="2831" cy="2822"/>
                </a:xfrm>
              </p:grpSpPr>
              <p:sp>
                <p:nvSpPr>
                  <p:cNvPr id="1057" name="Freeform 33"/>
                  <p:cNvSpPr>
                    <a:spLocks/>
                  </p:cNvSpPr>
                  <p:nvPr/>
                </p:nvSpPr>
                <p:spPr bwMode="auto">
                  <a:xfrm>
                    <a:off x="6108" y="3846"/>
                    <a:ext cx="2831" cy="678"/>
                  </a:xfrm>
                  <a:custGeom>
                    <a:avLst/>
                    <a:gdLst/>
                    <a:ahLst/>
                    <a:cxnLst>
                      <a:cxn ang="0">
                        <a:pos x="0" y="565"/>
                      </a:cxn>
                      <a:cxn ang="0">
                        <a:pos x="1921" y="565"/>
                      </a:cxn>
                      <a:cxn ang="0">
                        <a:pos x="2831" y="0"/>
                      </a:cxn>
                    </a:cxnLst>
                    <a:rect l="0" t="0" r="r" b="b"/>
                    <a:pathLst>
                      <a:path w="2831" h="565">
                        <a:moveTo>
                          <a:pt x="0" y="565"/>
                        </a:moveTo>
                        <a:lnTo>
                          <a:pt x="1921" y="565"/>
                        </a:lnTo>
                        <a:lnTo>
                          <a:pt x="2831" y="0"/>
                        </a:ln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058" name="Freeform 34"/>
                  <p:cNvSpPr>
                    <a:spLocks/>
                  </p:cNvSpPr>
                  <p:nvPr/>
                </p:nvSpPr>
                <p:spPr bwMode="auto">
                  <a:xfrm>
                    <a:off x="6108" y="3846"/>
                    <a:ext cx="2831" cy="678"/>
                  </a:xfrm>
                  <a:custGeom>
                    <a:avLst/>
                    <a:gdLst/>
                    <a:ahLst/>
                    <a:cxnLst>
                      <a:cxn ang="0">
                        <a:pos x="0" y="565"/>
                      </a:cxn>
                      <a:cxn ang="0">
                        <a:pos x="1017" y="0"/>
                      </a:cxn>
                      <a:cxn ang="0">
                        <a:pos x="2831" y="0"/>
                      </a:cxn>
                    </a:cxnLst>
                    <a:rect l="0" t="0" r="r" b="b"/>
                    <a:pathLst>
                      <a:path w="2831" h="565">
                        <a:moveTo>
                          <a:pt x="0" y="565"/>
                        </a:moveTo>
                        <a:lnTo>
                          <a:pt x="1017" y="0"/>
                        </a:lnTo>
                        <a:lnTo>
                          <a:pt x="2831" y="0"/>
                        </a:ln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prstDash val="dash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059" name="Freeform 35"/>
                  <p:cNvSpPr>
                    <a:spLocks/>
                  </p:cNvSpPr>
                  <p:nvPr/>
                </p:nvSpPr>
                <p:spPr bwMode="auto">
                  <a:xfrm>
                    <a:off x="6108" y="1702"/>
                    <a:ext cx="2831" cy="675"/>
                  </a:xfrm>
                  <a:custGeom>
                    <a:avLst/>
                    <a:gdLst/>
                    <a:ahLst/>
                    <a:cxnLst>
                      <a:cxn ang="0">
                        <a:pos x="0" y="565"/>
                      </a:cxn>
                      <a:cxn ang="0">
                        <a:pos x="1921" y="565"/>
                      </a:cxn>
                      <a:cxn ang="0">
                        <a:pos x="2831" y="0"/>
                      </a:cxn>
                    </a:cxnLst>
                    <a:rect l="0" t="0" r="r" b="b"/>
                    <a:pathLst>
                      <a:path w="2831" h="565">
                        <a:moveTo>
                          <a:pt x="0" y="565"/>
                        </a:moveTo>
                        <a:lnTo>
                          <a:pt x="1921" y="565"/>
                        </a:lnTo>
                        <a:lnTo>
                          <a:pt x="2831" y="0"/>
                        </a:ln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060" name="Freeform 36"/>
                  <p:cNvSpPr>
                    <a:spLocks/>
                  </p:cNvSpPr>
                  <p:nvPr/>
                </p:nvSpPr>
                <p:spPr bwMode="auto">
                  <a:xfrm>
                    <a:off x="6108" y="1702"/>
                    <a:ext cx="2831" cy="675"/>
                  </a:xfrm>
                  <a:custGeom>
                    <a:avLst/>
                    <a:gdLst/>
                    <a:ahLst/>
                    <a:cxnLst>
                      <a:cxn ang="0">
                        <a:pos x="0" y="565"/>
                      </a:cxn>
                      <a:cxn ang="0">
                        <a:pos x="1017" y="0"/>
                      </a:cxn>
                      <a:cxn ang="0">
                        <a:pos x="2831" y="0"/>
                      </a:cxn>
                    </a:cxnLst>
                    <a:rect l="0" t="0" r="r" b="b"/>
                    <a:pathLst>
                      <a:path w="2831" h="565">
                        <a:moveTo>
                          <a:pt x="0" y="565"/>
                        </a:moveTo>
                        <a:lnTo>
                          <a:pt x="1017" y="0"/>
                        </a:lnTo>
                        <a:lnTo>
                          <a:pt x="2831" y="0"/>
                        </a:lnTo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cxnSp>
                <p:nvCxnSpPr>
                  <p:cNvPr id="1061" name="AutoShape 3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6108" y="2377"/>
                    <a:ext cx="1" cy="2147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062" name="AutoShape 3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7125" y="1710"/>
                    <a:ext cx="0" cy="2144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prstDash val="dash"/>
                    <a:round/>
                    <a:headEnd/>
                    <a:tailEnd/>
                  </a:ln>
                </p:spPr>
              </p:cxnSp>
              <p:cxnSp>
                <p:nvCxnSpPr>
                  <p:cNvPr id="1063" name="AutoShape 3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8939" y="1702"/>
                    <a:ext cx="0" cy="2144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064" name="AutoShape 40"/>
                  <p:cNvCxnSpPr>
                    <a:cxnSpLocks noChangeShapeType="1"/>
                  </p:cNvCxnSpPr>
                  <p:nvPr/>
                </p:nvCxnSpPr>
                <p:spPr bwMode="auto">
                  <a:xfrm flipH="1">
                    <a:off x="6109" y="1710"/>
                    <a:ext cx="2830" cy="667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065" name="AutoShape 41"/>
                  <p:cNvCxnSpPr>
                    <a:cxnSpLocks noChangeShapeType="1"/>
                  </p:cNvCxnSpPr>
                  <p:nvPr/>
                </p:nvCxnSpPr>
                <p:spPr bwMode="auto">
                  <a:xfrm flipH="1" flipV="1">
                    <a:off x="7125" y="1710"/>
                    <a:ext cx="904" cy="667"/>
                  </a:xfrm>
                  <a:prstGeom prst="straightConnector1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grpSp>
              <p:nvGrpSpPr>
                <p:cNvPr id="1066" name="Group 42"/>
                <p:cNvGrpSpPr>
                  <a:grpSpLocks/>
                </p:cNvGrpSpPr>
                <p:nvPr/>
              </p:nvGrpSpPr>
              <p:grpSpPr bwMode="auto">
                <a:xfrm>
                  <a:off x="5691" y="1358"/>
                  <a:ext cx="3640" cy="3586"/>
                  <a:chOff x="5691" y="1358"/>
                  <a:chExt cx="3640" cy="3586"/>
                </a:xfrm>
              </p:grpSpPr>
              <p:sp>
                <p:nvSpPr>
                  <p:cNvPr id="1067" name="Text Box 4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857" y="4440"/>
                    <a:ext cx="357" cy="50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2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B</a:t>
                    </a:r>
                    <a:endParaRPr kumimoji="0" lang="ru-RU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  <p:sp>
                <p:nvSpPr>
                  <p:cNvPr id="1068" name="Text Box 4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882" y="4440"/>
                    <a:ext cx="357" cy="50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2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A</a:t>
                    </a:r>
                    <a:endParaRPr kumimoji="0" lang="ru-RU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  <p:sp>
                <p:nvSpPr>
                  <p:cNvPr id="1069" name="Text Box 4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769" y="3782"/>
                    <a:ext cx="357" cy="50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2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C</a:t>
                    </a:r>
                    <a:endParaRPr kumimoji="0" lang="ru-RU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  <p:sp>
                <p:nvSpPr>
                  <p:cNvPr id="1070" name="Text Box 4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691" y="2226"/>
                    <a:ext cx="619" cy="50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2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A</a:t>
                    </a:r>
                    <a:r>
                      <a:rPr kumimoji="0" lang="en-US" sz="1200" b="0" i="1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1</a:t>
                    </a:r>
                    <a:endParaRPr kumimoji="0" lang="ru-RU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  <p:sp>
                <p:nvSpPr>
                  <p:cNvPr id="1071" name="Text Box 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914" y="2270"/>
                    <a:ext cx="619" cy="50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2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B</a:t>
                    </a:r>
                    <a:r>
                      <a:rPr kumimoji="0" lang="en-US" sz="1200" b="0" i="1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1</a:t>
                    </a:r>
                    <a:endParaRPr kumimoji="0" lang="ru-RU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  <p:sp>
                <p:nvSpPr>
                  <p:cNvPr id="1072" name="Text Box 4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712" y="1358"/>
                    <a:ext cx="619" cy="50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2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C</a:t>
                    </a:r>
                    <a:r>
                      <a:rPr kumimoji="0" lang="en-US" sz="1200" b="0" i="1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1</a:t>
                    </a:r>
                    <a:endParaRPr kumimoji="0" lang="ru-RU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  <p:sp>
                <p:nvSpPr>
                  <p:cNvPr id="1073" name="Text Box 4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945" y="3782"/>
                    <a:ext cx="357" cy="50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2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D</a:t>
                    </a:r>
                    <a:endParaRPr kumimoji="0" lang="ru-RU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  <p:sp>
                <p:nvSpPr>
                  <p:cNvPr id="1074" name="Text Box 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768" y="1358"/>
                    <a:ext cx="690" cy="50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2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D</a:t>
                    </a:r>
                    <a:r>
                      <a:rPr kumimoji="0" lang="en-US" sz="1200" b="0" i="1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1</a:t>
                    </a:r>
                    <a:endParaRPr kumimoji="0" lang="ru-RU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</p:grpSp>
          </p:grpSp>
        </p:grpSp>
        <p:sp>
          <p:nvSpPr>
            <p:cNvPr id="1075" name="Freeform 51"/>
            <p:cNvSpPr>
              <a:spLocks/>
            </p:cNvSpPr>
            <p:nvPr/>
          </p:nvSpPr>
          <p:spPr bwMode="auto">
            <a:xfrm>
              <a:off x="6261" y="4411"/>
              <a:ext cx="236" cy="1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6" y="0"/>
                </a:cxn>
                <a:cxn ang="0">
                  <a:pos x="65" y="113"/>
                </a:cxn>
              </a:cxnLst>
              <a:rect l="0" t="0" r="r" b="b"/>
              <a:pathLst>
                <a:path w="236" h="113">
                  <a:moveTo>
                    <a:pt x="0" y="0"/>
                  </a:moveTo>
                  <a:lnTo>
                    <a:pt x="236" y="0"/>
                  </a:lnTo>
                  <a:lnTo>
                    <a:pt x="65" y="113"/>
                  </a:lnTo>
                </a:path>
              </a:pathLst>
            </a:cu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grpSp>
        <p:nvGrpSpPr>
          <p:cNvPr id="1076" name="Group 52"/>
          <p:cNvGrpSpPr>
            <a:grpSpLocks/>
          </p:cNvGrpSpPr>
          <p:nvPr/>
        </p:nvGrpSpPr>
        <p:grpSpPr bwMode="auto">
          <a:xfrm>
            <a:off x="6156176" y="4005064"/>
            <a:ext cx="2536825" cy="2527300"/>
            <a:chOff x="1530" y="4440"/>
            <a:chExt cx="3996" cy="3981"/>
          </a:xfrm>
        </p:grpSpPr>
        <p:cxnSp>
          <p:nvCxnSpPr>
            <p:cNvPr id="1077" name="AutoShape 53"/>
            <p:cNvCxnSpPr>
              <a:cxnSpLocks noChangeShapeType="1"/>
            </p:cNvCxnSpPr>
            <p:nvPr/>
          </p:nvCxnSpPr>
          <p:spPr bwMode="auto">
            <a:xfrm>
              <a:off x="2422" y="5970"/>
              <a:ext cx="0" cy="20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grpSp>
          <p:nvGrpSpPr>
            <p:cNvPr id="1078" name="Group 54"/>
            <p:cNvGrpSpPr>
              <a:grpSpLocks/>
            </p:cNvGrpSpPr>
            <p:nvPr/>
          </p:nvGrpSpPr>
          <p:grpSpPr bwMode="auto">
            <a:xfrm>
              <a:off x="1530" y="4440"/>
              <a:ext cx="3996" cy="3981"/>
              <a:chOff x="1530" y="4440"/>
              <a:chExt cx="3996" cy="3981"/>
            </a:xfrm>
          </p:grpSpPr>
          <p:grpSp>
            <p:nvGrpSpPr>
              <p:cNvPr id="1079" name="Group 55"/>
              <p:cNvGrpSpPr>
                <a:grpSpLocks/>
              </p:cNvGrpSpPr>
              <p:nvPr/>
            </p:nvGrpSpPr>
            <p:grpSpPr bwMode="auto">
              <a:xfrm>
                <a:off x="1530" y="4440"/>
                <a:ext cx="3996" cy="3981"/>
                <a:chOff x="1530" y="4440"/>
                <a:chExt cx="3996" cy="3981"/>
              </a:xfrm>
            </p:grpSpPr>
            <p:sp>
              <p:nvSpPr>
                <p:cNvPr id="1080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2212" y="7917"/>
                  <a:ext cx="357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B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81" name="Text Box 57"/>
                <p:cNvSpPr txBox="1">
                  <a:spLocks noChangeArrowheads="1"/>
                </p:cNvSpPr>
                <p:nvPr/>
              </p:nvSpPr>
              <p:spPr bwMode="auto">
                <a:xfrm>
                  <a:off x="1617" y="7347"/>
                  <a:ext cx="357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A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82" name="Text Box 58"/>
                <p:cNvSpPr txBox="1">
                  <a:spLocks noChangeArrowheads="1"/>
                </p:cNvSpPr>
                <p:nvPr/>
              </p:nvSpPr>
              <p:spPr bwMode="auto">
                <a:xfrm>
                  <a:off x="3766" y="7917"/>
                  <a:ext cx="357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C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83" name="Text Box 59"/>
                <p:cNvSpPr txBox="1">
                  <a:spLocks noChangeArrowheads="1"/>
                </p:cNvSpPr>
                <p:nvPr/>
              </p:nvSpPr>
              <p:spPr bwMode="auto">
                <a:xfrm>
                  <a:off x="4746" y="7347"/>
                  <a:ext cx="357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D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84" name="Text Box 60"/>
                <p:cNvSpPr txBox="1">
                  <a:spLocks noChangeArrowheads="1"/>
                </p:cNvSpPr>
                <p:nvPr/>
              </p:nvSpPr>
              <p:spPr bwMode="auto">
                <a:xfrm>
                  <a:off x="1530" y="5076"/>
                  <a:ext cx="619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A</a:t>
                  </a:r>
                  <a:r>
                    <a:rPr kumimoji="0" lang="en-US" sz="1200" b="0" i="1" u="none" strike="noStrike" cap="none" normalizeH="0" baseline="-25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1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85" name="Text Box 61"/>
                <p:cNvSpPr txBox="1">
                  <a:spLocks noChangeArrowheads="1"/>
                </p:cNvSpPr>
                <p:nvPr/>
              </p:nvSpPr>
              <p:spPr bwMode="auto">
                <a:xfrm>
                  <a:off x="2272" y="5580"/>
                  <a:ext cx="619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B</a:t>
                  </a:r>
                  <a:r>
                    <a:rPr kumimoji="0" lang="en-US" sz="1200" b="0" i="1" u="none" strike="noStrike" cap="none" normalizeH="0" baseline="-25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1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86" name="Text Box 62"/>
                <p:cNvSpPr txBox="1">
                  <a:spLocks noChangeArrowheads="1"/>
                </p:cNvSpPr>
                <p:nvPr/>
              </p:nvSpPr>
              <p:spPr bwMode="auto">
                <a:xfrm>
                  <a:off x="3686" y="5580"/>
                  <a:ext cx="619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C</a:t>
                  </a:r>
                  <a:r>
                    <a:rPr kumimoji="0" lang="en-US" sz="1200" b="0" i="1" u="none" strike="noStrike" cap="none" normalizeH="0" baseline="-25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1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87" name="Text Box 63"/>
                <p:cNvSpPr txBox="1">
                  <a:spLocks noChangeArrowheads="1"/>
                </p:cNvSpPr>
                <p:nvPr/>
              </p:nvSpPr>
              <p:spPr bwMode="auto">
                <a:xfrm>
                  <a:off x="4836" y="5124"/>
                  <a:ext cx="690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D</a:t>
                  </a:r>
                  <a:r>
                    <a:rPr kumimoji="0" lang="en-US" sz="1200" b="0" i="1" u="none" strike="noStrike" cap="none" normalizeH="0" baseline="-25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1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88" name="Text Box 64"/>
                <p:cNvSpPr txBox="1">
                  <a:spLocks noChangeArrowheads="1"/>
                </p:cNvSpPr>
                <p:nvPr/>
              </p:nvSpPr>
              <p:spPr bwMode="auto">
                <a:xfrm>
                  <a:off x="4217" y="4440"/>
                  <a:ext cx="619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E</a:t>
                  </a:r>
                  <a:r>
                    <a:rPr kumimoji="0" lang="en-US" sz="1200" b="0" i="1" u="none" strike="noStrike" cap="none" normalizeH="0" baseline="-25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1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1089" name="Text Box 65"/>
                <p:cNvSpPr txBox="1">
                  <a:spLocks noChangeArrowheads="1"/>
                </p:cNvSpPr>
                <p:nvPr/>
              </p:nvSpPr>
              <p:spPr bwMode="auto">
                <a:xfrm>
                  <a:off x="2613" y="4440"/>
                  <a:ext cx="619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F</a:t>
                  </a:r>
                  <a:r>
                    <a:rPr kumimoji="0" lang="en-US" sz="1200" b="0" i="1" u="none" strike="noStrike" cap="none" normalizeH="0" baseline="-25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1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</p:grpSp>
          <p:grpSp>
            <p:nvGrpSpPr>
              <p:cNvPr id="1090" name="Group 66"/>
              <p:cNvGrpSpPr>
                <a:grpSpLocks/>
              </p:cNvGrpSpPr>
              <p:nvPr/>
            </p:nvGrpSpPr>
            <p:grpSpPr bwMode="auto">
              <a:xfrm>
                <a:off x="1929" y="4830"/>
                <a:ext cx="2995" cy="3153"/>
                <a:chOff x="1929" y="4830"/>
                <a:chExt cx="2995" cy="3153"/>
              </a:xfrm>
            </p:grpSpPr>
            <p:grpSp>
              <p:nvGrpSpPr>
                <p:cNvPr id="1091" name="Group 67"/>
                <p:cNvGrpSpPr>
                  <a:grpSpLocks/>
                </p:cNvGrpSpPr>
                <p:nvPr/>
              </p:nvGrpSpPr>
              <p:grpSpPr bwMode="auto">
                <a:xfrm>
                  <a:off x="1929" y="4830"/>
                  <a:ext cx="2995" cy="3153"/>
                  <a:chOff x="1929" y="4830"/>
                  <a:chExt cx="2995" cy="3153"/>
                </a:xfrm>
              </p:grpSpPr>
              <p:sp>
                <p:nvSpPr>
                  <p:cNvPr id="1092" name="Text Box 6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347" y="6492"/>
                    <a:ext cx="399" cy="50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2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E</a:t>
                    </a:r>
                    <a:endParaRPr kumimoji="0" lang="ru-RU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  <p:grpSp>
                <p:nvGrpSpPr>
                  <p:cNvPr id="1093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1929" y="4830"/>
                    <a:ext cx="2995" cy="3153"/>
                    <a:chOff x="1929" y="4830"/>
                    <a:chExt cx="2995" cy="3153"/>
                  </a:xfrm>
                </p:grpSpPr>
                <p:grpSp>
                  <p:nvGrpSpPr>
                    <p:cNvPr id="1094" name="Group 7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929" y="4830"/>
                      <a:ext cx="2995" cy="3153"/>
                      <a:chOff x="1929" y="4830"/>
                      <a:chExt cx="2995" cy="3153"/>
                    </a:xfrm>
                  </p:grpSpPr>
                  <p:grpSp>
                    <p:nvGrpSpPr>
                      <p:cNvPr id="1095" name="Group 7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929" y="6834"/>
                        <a:ext cx="2995" cy="1140"/>
                        <a:chOff x="1929" y="6834"/>
                        <a:chExt cx="2995" cy="1140"/>
                      </a:xfrm>
                    </p:grpSpPr>
                    <p:cxnSp>
                      <p:nvCxnSpPr>
                        <p:cNvPr id="1096" name="AutoShape 72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2422" y="7974"/>
                          <a:ext cx="1526" cy="0"/>
                        </a:xfrm>
                        <a:prstGeom prst="straightConnector1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</p:cxnSp>
                    <p:cxnSp>
                      <p:nvCxnSpPr>
                        <p:cNvPr id="1097" name="AutoShape 73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flipV="1">
                          <a:off x="3955" y="7404"/>
                          <a:ext cx="969" cy="570"/>
                        </a:xfrm>
                        <a:prstGeom prst="straightConnector1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</p:cxnSp>
                    <p:cxnSp>
                      <p:nvCxnSpPr>
                        <p:cNvPr id="1098" name="AutoShape 74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flipH="1" flipV="1">
                          <a:off x="1929" y="7404"/>
                          <a:ext cx="493" cy="570"/>
                        </a:xfrm>
                        <a:prstGeom prst="straightConnector1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</p:cxnSp>
                    <p:cxnSp>
                      <p:nvCxnSpPr>
                        <p:cNvPr id="1099" name="AutoShape 75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2891" y="6834"/>
                          <a:ext cx="1526" cy="0"/>
                        </a:xfrm>
                        <a:prstGeom prst="straightConnector1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prstDash val="dash"/>
                          <a:round/>
                          <a:headEnd/>
                          <a:tailEnd/>
                        </a:ln>
                      </p:spPr>
                    </p:cxnSp>
                    <p:cxnSp>
                      <p:nvCxnSpPr>
                        <p:cNvPr id="1100" name="AutoShape 76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flipV="1">
                          <a:off x="1929" y="6834"/>
                          <a:ext cx="969" cy="570"/>
                        </a:xfrm>
                        <a:prstGeom prst="straightConnector1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prstDash val="dash"/>
                          <a:round/>
                          <a:headEnd/>
                          <a:tailEnd/>
                        </a:ln>
                      </p:spPr>
                    </p:cxnSp>
                    <p:cxnSp>
                      <p:nvCxnSpPr>
                        <p:cNvPr id="1101" name="AutoShape 77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flipH="1" flipV="1">
                          <a:off x="4424" y="6834"/>
                          <a:ext cx="500" cy="570"/>
                        </a:xfrm>
                        <a:prstGeom prst="straightConnector1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prstDash val="dash"/>
                          <a:round/>
                          <a:headEnd/>
                          <a:tailEnd/>
                        </a:ln>
                      </p:spPr>
                    </p:cxnSp>
                  </p:grpSp>
                  <p:cxnSp>
                    <p:nvCxnSpPr>
                      <p:cNvPr id="1102" name="AutoShape 78"/>
                      <p:cNvCxnSpPr>
                        <a:cxnSpLocks noChangeShapeType="1"/>
                      </p:cNvCxnSpPr>
                      <p:nvPr/>
                    </p:nvCxnSpPr>
                    <p:spPr bwMode="auto">
                      <a:xfrm flipV="1">
                        <a:off x="2422" y="6834"/>
                        <a:ext cx="2002" cy="1140"/>
                      </a:xfrm>
                      <a:prstGeom prst="straightConnector1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</p:cxnSp>
                  <p:cxnSp>
                    <p:nvCxnSpPr>
                      <p:cNvPr id="1103" name="AutoShape 79"/>
                      <p:cNvCxnSpPr>
                        <a:cxnSpLocks noChangeShapeType="1"/>
                      </p:cNvCxnSpPr>
                      <p:nvPr/>
                    </p:nvCxnSpPr>
                    <p:spPr bwMode="auto">
                      <a:xfrm>
                        <a:off x="2891" y="6834"/>
                        <a:ext cx="1057" cy="1140"/>
                      </a:xfrm>
                      <a:prstGeom prst="straightConnector1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</p:cxnSp>
                  <p:cxnSp>
                    <p:nvCxnSpPr>
                      <p:cNvPr id="1104" name="AutoShape 80"/>
                      <p:cNvCxnSpPr>
                        <a:cxnSpLocks noChangeShapeType="1"/>
                      </p:cNvCxnSpPr>
                      <p:nvPr/>
                    </p:nvCxnSpPr>
                    <p:spPr bwMode="auto">
                      <a:xfrm>
                        <a:off x="1929" y="7404"/>
                        <a:ext cx="2995" cy="0"/>
                      </a:xfrm>
                      <a:prstGeom prst="straightConnector1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</p:cxnSp>
                  <p:grpSp>
                    <p:nvGrpSpPr>
                      <p:cNvPr id="1105" name="Group 8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929" y="4830"/>
                        <a:ext cx="2995" cy="1140"/>
                        <a:chOff x="1929" y="6834"/>
                        <a:chExt cx="2995" cy="1140"/>
                      </a:xfrm>
                    </p:grpSpPr>
                    <p:cxnSp>
                      <p:nvCxnSpPr>
                        <p:cNvPr id="1106" name="AutoShape 82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2422" y="7974"/>
                          <a:ext cx="1526" cy="0"/>
                        </a:xfrm>
                        <a:prstGeom prst="straightConnector1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</p:cxnSp>
                    <p:cxnSp>
                      <p:nvCxnSpPr>
                        <p:cNvPr id="1107" name="AutoShape 83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flipV="1">
                          <a:off x="3955" y="7404"/>
                          <a:ext cx="969" cy="570"/>
                        </a:xfrm>
                        <a:prstGeom prst="straightConnector1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</p:cxnSp>
                    <p:cxnSp>
                      <p:nvCxnSpPr>
                        <p:cNvPr id="1108" name="AutoShape 84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flipH="1" flipV="1">
                          <a:off x="1929" y="7404"/>
                          <a:ext cx="493" cy="570"/>
                        </a:xfrm>
                        <a:prstGeom prst="straightConnector1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</p:cxnSp>
                    <p:cxnSp>
                      <p:nvCxnSpPr>
                        <p:cNvPr id="1109" name="AutoShape 85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2891" y="6834"/>
                          <a:ext cx="1526" cy="0"/>
                        </a:xfrm>
                        <a:prstGeom prst="straightConnector1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</p:cxnSp>
                    <p:cxnSp>
                      <p:nvCxnSpPr>
                        <p:cNvPr id="1110" name="AutoShape 86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flipV="1">
                          <a:off x="1929" y="6834"/>
                          <a:ext cx="969" cy="570"/>
                        </a:xfrm>
                        <a:prstGeom prst="straightConnector1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</p:cxnSp>
                    <p:cxnSp>
                      <p:nvCxnSpPr>
                        <p:cNvPr id="1111" name="AutoShape 87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 flipH="1" flipV="1">
                          <a:off x="4424" y="6834"/>
                          <a:ext cx="500" cy="570"/>
                        </a:xfrm>
                        <a:prstGeom prst="straightConnector1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</p:cxnSp>
                  </p:grpSp>
                  <p:cxnSp>
                    <p:nvCxnSpPr>
                      <p:cNvPr id="1112" name="AutoShape 88"/>
                      <p:cNvCxnSpPr>
                        <a:cxnSpLocks noChangeShapeType="1"/>
                      </p:cNvCxnSpPr>
                      <p:nvPr/>
                    </p:nvCxnSpPr>
                    <p:spPr bwMode="auto">
                      <a:xfrm>
                        <a:off x="1929" y="5409"/>
                        <a:ext cx="0" cy="2004"/>
                      </a:xfrm>
                      <a:prstGeom prst="straightConnector1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</p:cxnSp>
                  <p:cxnSp>
                    <p:nvCxnSpPr>
                      <p:cNvPr id="1113" name="AutoShape 89"/>
                      <p:cNvCxnSpPr>
                        <a:cxnSpLocks noChangeShapeType="1"/>
                      </p:cNvCxnSpPr>
                      <p:nvPr/>
                    </p:nvCxnSpPr>
                    <p:spPr bwMode="auto">
                      <a:xfrm>
                        <a:off x="3948" y="5979"/>
                        <a:ext cx="0" cy="2004"/>
                      </a:xfrm>
                      <a:prstGeom prst="straightConnector1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</p:cxnSp>
                  <p:cxnSp>
                    <p:nvCxnSpPr>
                      <p:cNvPr id="1114" name="AutoShape 90"/>
                      <p:cNvCxnSpPr>
                        <a:cxnSpLocks noChangeShapeType="1"/>
                      </p:cNvCxnSpPr>
                      <p:nvPr/>
                    </p:nvCxnSpPr>
                    <p:spPr bwMode="auto">
                      <a:xfrm>
                        <a:off x="4924" y="5400"/>
                        <a:ext cx="0" cy="2004"/>
                      </a:xfrm>
                      <a:prstGeom prst="straightConnector1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</p:cxnSp>
                  <p:cxnSp>
                    <p:nvCxnSpPr>
                      <p:cNvPr id="1115" name="AutoShape 91"/>
                      <p:cNvCxnSpPr>
                        <a:cxnSpLocks noChangeShapeType="1"/>
                      </p:cNvCxnSpPr>
                      <p:nvPr/>
                    </p:nvCxnSpPr>
                    <p:spPr bwMode="auto">
                      <a:xfrm>
                        <a:off x="4424" y="4830"/>
                        <a:ext cx="0" cy="2004"/>
                      </a:xfrm>
                      <a:prstGeom prst="straightConnector1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</p:cxnSp>
                  <p:cxnSp>
                    <p:nvCxnSpPr>
                      <p:cNvPr id="1116" name="AutoShape 92"/>
                      <p:cNvCxnSpPr>
                        <a:cxnSpLocks noChangeShapeType="1"/>
                      </p:cNvCxnSpPr>
                      <p:nvPr/>
                    </p:nvCxnSpPr>
                    <p:spPr bwMode="auto">
                      <a:xfrm>
                        <a:off x="2891" y="4830"/>
                        <a:ext cx="0" cy="2004"/>
                      </a:xfrm>
                      <a:prstGeom prst="straightConnector1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</p:cxnSp>
                </p:grpSp>
                <p:sp>
                  <p:nvSpPr>
                    <p:cNvPr id="1117" name="Text Box 9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784" y="6492"/>
                      <a:ext cx="399" cy="504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p:txBody>
                </p:sp>
              </p:grpSp>
            </p:grpSp>
            <p:sp>
              <p:nvSpPr>
                <p:cNvPr id="1118" name="Text Box 94"/>
                <p:cNvSpPr txBox="1">
                  <a:spLocks noChangeArrowheads="1"/>
                </p:cNvSpPr>
                <p:nvPr/>
              </p:nvSpPr>
              <p:spPr bwMode="auto">
                <a:xfrm>
                  <a:off x="3232" y="7005"/>
                  <a:ext cx="399" cy="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200" b="0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O</a:t>
                  </a:r>
                  <a:endParaRPr kumimoji="0" lang="ru-RU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</p:grp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xpert\Desktop\prizma_mamiya_rb_rz_righ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92078">
            <a:off x="252645" y="418325"/>
            <a:ext cx="4393985" cy="2925192"/>
          </a:xfrm>
          <a:prstGeom prst="rect">
            <a:avLst/>
          </a:prstGeom>
          <a:noFill/>
        </p:spPr>
      </p:pic>
      <p:pic>
        <p:nvPicPr>
          <p:cNvPr id="6147" name="Picture 3" descr="C:\Users\expert\Desktop\SE065A_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93403">
            <a:off x="4610829" y="455200"/>
            <a:ext cx="4076736" cy="4085246"/>
          </a:xfrm>
          <a:prstGeom prst="rect">
            <a:avLst/>
          </a:prstGeom>
          <a:noFill/>
        </p:spPr>
      </p:pic>
      <p:pic>
        <p:nvPicPr>
          <p:cNvPr id="6148" name="Picture 4" descr="C:\Users\expert\Desktop\8896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342453">
            <a:off x="4716016" y="4077072"/>
            <a:ext cx="3319264" cy="2577808"/>
          </a:xfrm>
          <a:prstGeom prst="rect">
            <a:avLst/>
          </a:prstGeom>
          <a:noFill/>
        </p:spPr>
      </p:pic>
      <p:pic>
        <p:nvPicPr>
          <p:cNvPr id="6149" name="Picture 5" descr="C:\Users\expert\Desktop\d98317208b3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573016"/>
            <a:ext cx="3960440" cy="2703601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 задач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№№ 229 (а), 230, </a:t>
            </a:r>
          </a:p>
          <a:p>
            <a:r>
              <a:rPr lang="ru-RU" sz="4000" dirty="0" smtClean="0"/>
              <a:t>№№ 234,235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950772345"/>
      </p:ext>
    </p:extLst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</a:t>
            </a:r>
            <a:r>
              <a:rPr lang="ru-RU" dirty="0" smtClean="0"/>
              <a:t>ункт 27 учить;</a:t>
            </a:r>
          </a:p>
          <a:p>
            <a:r>
              <a:rPr lang="ru-RU" dirty="0" smtClean="0"/>
              <a:t>№№ 229 (</a:t>
            </a:r>
            <a:r>
              <a:rPr lang="ru-RU" dirty="0" err="1" smtClean="0"/>
              <a:t>б,в</a:t>
            </a:r>
            <a:r>
              <a:rPr lang="ru-RU" dirty="0" smtClean="0"/>
              <a:t>), 231,236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1627797"/>
      </p:ext>
    </p:extLst>
  </p:cSld>
  <p:clrMapOvr>
    <a:masterClrMapping/>
  </p:clrMapOvr>
  <p:transition>
    <p:fade thruBlk="1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лнцестояние">
    <a:dk1>
      <a:sysClr val="windowText" lastClr="000000"/>
    </a:dk1>
    <a:lt1>
      <a:sysClr val="window" lastClr="FFFFFF"/>
    </a:lt1>
    <a:dk2>
      <a:srgbClr val="4F271C"/>
    </a:dk2>
    <a:lt2>
      <a:srgbClr val="E7DEC9"/>
    </a:lt2>
    <a:accent1>
      <a:srgbClr val="3891A7"/>
    </a:accent1>
    <a:accent2>
      <a:srgbClr val="FEB80A"/>
    </a:accent2>
    <a:accent3>
      <a:srgbClr val="C32D2E"/>
    </a:accent3>
    <a:accent4>
      <a:srgbClr val="84AA33"/>
    </a:accent4>
    <a:accent5>
      <a:srgbClr val="964305"/>
    </a:accent5>
    <a:accent6>
      <a:srgbClr val="475A8D"/>
    </a:accent6>
    <a:hlink>
      <a:srgbClr val="8DC765"/>
    </a:hlink>
    <a:folHlink>
      <a:srgbClr val="AA8A1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</TotalTime>
  <Words>524</Words>
  <Application>Microsoft Office PowerPoint</Application>
  <PresentationFormat>Экран (4:3)</PresentationFormat>
  <Paragraphs>90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Calibri</vt:lpstr>
      <vt:lpstr>Corbel</vt:lpstr>
      <vt:lpstr>Gill Sans MT</vt:lpstr>
      <vt:lpstr>Lucida Calligraphy</vt:lpstr>
      <vt:lpstr>Verdana</vt:lpstr>
      <vt:lpstr>Wingdings</vt:lpstr>
      <vt:lpstr>Wingdings 2</vt:lpstr>
      <vt:lpstr>Солнцестояние</vt:lpstr>
      <vt:lpstr>ПРИЗМА</vt:lpstr>
      <vt:lpstr>Цели урока:</vt:lpstr>
      <vt:lpstr>Изложение нового материала по плану:</vt:lpstr>
      <vt:lpstr>Определение</vt:lpstr>
      <vt:lpstr>Элементы призмы</vt:lpstr>
      <vt:lpstr>Презентация PowerPoint</vt:lpstr>
      <vt:lpstr>Свойства призмы</vt:lpstr>
      <vt:lpstr>Виды призм</vt:lpstr>
      <vt:lpstr>Презентация PowerPoint</vt:lpstr>
      <vt:lpstr>Презентация PowerPoint</vt:lpstr>
      <vt:lpstr>Решение задач</vt:lpstr>
      <vt:lpstr>Домашнее задание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ПРИЗМА</dc:title>
  <dc:creator>expert</dc:creator>
  <cp:lastModifiedBy>KLiNe</cp:lastModifiedBy>
  <cp:revision>16</cp:revision>
  <dcterms:created xsi:type="dcterms:W3CDTF">2011-03-20T06:53:43Z</dcterms:created>
  <dcterms:modified xsi:type="dcterms:W3CDTF">2016-02-23T08:45:20Z</dcterms:modified>
</cp:coreProperties>
</file>